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notesSlides/notesSlide2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20.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2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22.xml" ContentType="application/vnd.openxmlformats-officedocument.presentationml.notesSlide+xml"/>
  <Override PartName="/ppt/notesSlides/notesSlide4.xml" ContentType="application/vnd.openxmlformats-officedocument.presentationml.notesSlide+xml"/>
  <Override PartName="/ppt/notesSlides/notesSlide29.xml" ContentType="application/vnd.openxmlformats-officedocument.presentationml.notesSlide+xml"/>
  <Override PartName="/ppt/notesSlides/notesSlide19.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omments/modernComment_24C_AAEBAA1A.xml" ContentType="application/vnd.ms-powerpoint.comment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Metadata/LabelInfo.xml" ContentType="application/vnd.ms-office.classificationlabel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36"/>
  </p:notesMasterIdLst>
  <p:sldIdLst>
    <p:sldId id="282" r:id="rId5"/>
    <p:sldId id="326" r:id="rId6"/>
    <p:sldId id="351" r:id="rId7"/>
    <p:sldId id="339" r:id="rId8"/>
    <p:sldId id="348" r:id="rId9"/>
    <p:sldId id="346" r:id="rId10"/>
    <p:sldId id="358" r:id="rId11"/>
    <p:sldId id="603" r:id="rId12"/>
    <p:sldId id="604" r:id="rId13"/>
    <p:sldId id="605" r:id="rId14"/>
    <p:sldId id="360" r:id="rId15"/>
    <p:sldId id="590" r:id="rId16"/>
    <p:sldId id="354" r:id="rId17"/>
    <p:sldId id="357" r:id="rId18"/>
    <p:sldId id="587" r:id="rId19"/>
    <p:sldId id="588" r:id="rId20"/>
    <p:sldId id="355" r:id="rId21"/>
    <p:sldId id="602" r:id="rId22"/>
    <p:sldId id="593" r:id="rId23"/>
    <p:sldId id="600" r:id="rId24"/>
    <p:sldId id="349" r:id="rId25"/>
    <p:sldId id="595" r:id="rId26"/>
    <p:sldId id="330" r:id="rId27"/>
    <p:sldId id="598" r:id="rId28"/>
    <p:sldId id="596" r:id="rId29"/>
    <p:sldId id="597" r:id="rId30"/>
    <p:sldId id="599" r:id="rId31"/>
    <p:sldId id="350" r:id="rId32"/>
    <p:sldId id="341" r:id="rId33"/>
    <p:sldId id="345" r:id="rId34"/>
    <p:sldId id="323" r:id="rId35"/>
  </p:sldIdLst>
  <p:sldSz cx="9144000" cy="6858000" type="screen4x3"/>
  <p:notesSz cx="7010400" cy="92964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DBF111-20F7-7F0D-2CD8-7A6C0E07F6D0}" name="Bartling, Kathryn" initials="BK" userId="S::kfb5680@psu.edu::3d17386f-3d34-4868-a9ae-83d177c97fa1" providerId="AD"/>
  <p188:author id="{75FA7C15-2648-D85F-8351-FBC8959085ED}" name="Cook, Aaron Matthew" initials="CM" userId="S::amc521@psu.edu::8ff5824c-52c1-4534-a1aa-dd9f270a9f02" providerId="AD"/>
  <p188:author id="{87F03C95-5358-746C-5C59-BED9721D1AC3}" name="Preisendanz, Heather Elise" initials="HP" userId="S::heg12@psu.edu::e5ac931a-5a2e-4449-8cbf-1182efb998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A29F"/>
    <a:srgbClr val="39488B"/>
    <a:srgbClr val="B16300"/>
    <a:srgbClr val="128888"/>
    <a:srgbClr val="02473A"/>
    <a:srgbClr val="42AEA9"/>
    <a:srgbClr val="15FF8C"/>
    <a:srgbClr val="E7C4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D9B5CA-B15F-B181-1E6F-265F650EDA86}" v="264" vWet="265" dt="2023-12-12T21:56:44.953"/>
    <p1510:client id="{35192122-8F72-2C34-A5E1-C625C19A5F26}" v="387" dt="2023-12-11T22:06:28.062"/>
    <p1510:client id="{623D7C04-1392-4EEE-6D71-1184215F5A3D}" v="12" dt="2023-12-13T17:26:42.371"/>
    <p1510:client id="{6A9E18BC-4C78-6780-55D1-777E9CB85C8B}" v="175" dt="2023-12-13T03:57:14.945"/>
    <p1510:client id="{847FA465-F629-5608-4ED7-8076829BED1E}" v="21" dt="2023-12-13T19:34:49.488"/>
    <p1510:client id="{96AEF1AD-D748-204C-AFE0-C2A8DBADF218}" v="3" dt="2023-12-14T16:07:20.333"/>
    <p1510:client id="{DEDC624F-B3B5-3044-912E-23F6BD0083ED}" v="2147" dt="2023-12-12T22:05:57.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21" d="100"/>
          <a:sy n="121" d="100"/>
        </p:scale>
        <p:origin x="696"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ustomXml" Target="../customXml/item4.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omments/modernComment_24C_AAEBAA1A.xml><?xml version="1.0" encoding="utf-8"?>
<p188:cmLst xmlns:a="http://schemas.openxmlformats.org/drawingml/2006/main" xmlns:r="http://schemas.openxmlformats.org/officeDocument/2006/relationships" xmlns:p188="http://schemas.microsoft.com/office/powerpoint/2018/8/main">
  <p188:cm id="{46E87F72-235D-E848-BB2D-0EF410CCE3B1}" authorId="{87F03C95-5358-746C-5C59-BED9721D1AC3}" created="2023-12-10T16:28:42.423">
    <ac:txMkLst xmlns:ac="http://schemas.microsoft.com/office/drawing/2013/main/command">
      <pc:docMk xmlns:pc="http://schemas.microsoft.com/office/powerpoint/2013/main/command"/>
      <pc:sldMk xmlns:pc="http://schemas.microsoft.com/office/powerpoint/2013/main/command" cId="2867571226" sldId="588"/>
      <ac:spMk id="15" creationId="{53E10D5A-472D-4A7A-B366-B0CC6FC49628}"/>
      <ac:txMk cp="367" len="4">
        <ac:context len="870" hash="3939649919"/>
      </ac:txMk>
    </ac:txMkLst>
    <p188:pos x="6815069" y="1974557"/>
    <p188:txBody>
      <a:bodyPr/>
      <a:lstStyle/>
      <a:p>
        <a:r>
          <a:rPr lang="en-US"/>
          <a:t>Penn State Cancer Institute. PI: Heather Preisendanz, Co-PIs: Jack Vanden Heuvel, Faith Kibuye, Jeff Peters, Cheryl Thompson</a:t>
        </a:r>
      </a:p>
    </p188:txBody>
  </p188:cm>
  <p188:cm id="{F8BB2C60-5B5B-324B-86EF-7BCC0B9BB67A}" authorId="{87F03C95-5358-746C-5C59-BED9721D1AC3}" created="2023-12-10T16:29:22.138">
    <ac:txMkLst xmlns:ac="http://schemas.microsoft.com/office/drawing/2013/main/command">
      <pc:docMk xmlns:pc="http://schemas.microsoft.com/office/powerpoint/2013/main/command"/>
      <pc:sldMk xmlns:pc="http://schemas.microsoft.com/office/powerpoint/2013/main/command" cId="2867571226" sldId="588"/>
      <ac:spMk id="15" creationId="{53E10D5A-472D-4A7A-B366-B0CC6FC49628}"/>
      <ac:txMk cp="340" len="23">
        <ac:context len="870" hash="3939649919"/>
      </ac:txMk>
    </ac:txMkLst>
    <p188:pos x="6144509" y="1974557"/>
    <p188:txBody>
      <a:bodyPr/>
      <a:lstStyle/>
      <a:p>
        <a:r>
          <a:rPr lang="en-US"/>
          <a:t>Institute of Energy and the Environment. PI: Heather Preisendanz, Co-PIs: Faith Kibuye, Juliana Vasco-Correa, Stephanie Velegol, and Enrique Gomez</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5205DC-CDB7-724B-A4DA-3F15006DAE9B}" type="datetimeFigureOut">
              <a:rPr lang="en-US" smtClean="0"/>
              <a:t>12/14/23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7E2F3B9-DCB0-0C44-BC1B-D623421B359F}" type="slidenum">
              <a:rPr lang="en-US" smtClean="0"/>
              <a:t>‹#›</a:t>
            </a:fld>
            <a:endParaRPr lang="en-US"/>
          </a:p>
        </p:txBody>
      </p:sp>
    </p:spTree>
    <p:extLst>
      <p:ext uri="{BB962C8B-B14F-4D97-AF65-F5344CB8AC3E}">
        <p14:creationId xmlns:p14="http://schemas.microsoft.com/office/powerpoint/2010/main" val="460579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KFV</a:t>
            </a:r>
          </a:p>
          <a:p>
            <a:endParaRPr lang="en-US"/>
          </a:p>
        </p:txBody>
      </p:sp>
      <p:sp>
        <p:nvSpPr>
          <p:cNvPr id="4" name="Slide Number Placeholder 3"/>
          <p:cNvSpPr>
            <a:spLocks noGrp="1"/>
          </p:cNvSpPr>
          <p:nvPr>
            <p:ph type="sldNum" sz="quarter" idx="5"/>
          </p:nvPr>
        </p:nvSpPr>
        <p:spPr/>
        <p:txBody>
          <a:bodyPr/>
          <a:lstStyle/>
          <a:p>
            <a:fld id="{CE78673C-634F-4145-94A8-A6ACD94076BC}" type="slidenum">
              <a:rPr lang="en-US" smtClean="0"/>
              <a:t>1</a:t>
            </a:fld>
            <a:endParaRPr lang="en-US"/>
          </a:p>
        </p:txBody>
      </p:sp>
    </p:spTree>
    <p:extLst>
      <p:ext uri="{BB962C8B-B14F-4D97-AF65-F5344CB8AC3E}">
        <p14:creationId xmlns:p14="http://schemas.microsoft.com/office/powerpoint/2010/main" val="2315284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HP/AC:</a:t>
            </a:r>
          </a:p>
        </p:txBody>
      </p:sp>
      <p:sp>
        <p:nvSpPr>
          <p:cNvPr id="4" name="Slide Number Placeholder 3"/>
          <p:cNvSpPr>
            <a:spLocks noGrp="1"/>
          </p:cNvSpPr>
          <p:nvPr>
            <p:ph type="sldNum" sz="quarter" idx="5"/>
          </p:nvPr>
        </p:nvSpPr>
        <p:spPr/>
        <p:txBody>
          <a:bodyPr/>
          <a:lstStyle/>
          <a:p>
            <a:fld id="{17E2F3B9-DCB0-0C44-BC1B-D623421B359F}" type="slidenum">
              <a:rPr lang="en-US" smtClean="0"/>
              <a:t>12</a:t>
            </a:fld>
            <a:endParaRPr lang="en-US"/>
          </a:p>
        </p:txBody>
      </p:sp>
    </p:spTree>
    <p:extLst>
      <p:ext uri="{BB962C8B-B14F-4D97-AF65-F5344CB8AC3E}">
        <p14:creationId xmlns:p14="http://schemas.microsoft.com/office/powerpoint/2010/main" val="2635727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HP/AC: I am going to walk you through nine CIIs and feel free to find these people during the networking event to learn more about their CII</a:t>
            </a:r>
          </a:p>
        </p:txBody>
      </p:sp>
      <p:sp>
        <p:nvSpPr>
          <p:cNvPr id="4" name="Slide Number Placeholder 3"/>
          <p:cNvSpPr>
            <a:spLocks noGrp="1"/>
          </p:cNvSpPr>
          <p:nvPr>
            <p:ph type="sldNum" sz="quarter" idx="5"/>
          </p:nvPr>
        </p:nvSpPr>
        <p:spPr/>
        <p:txBody>
          <a:bodyPr/>
          <a:lstStyle/>
          <a:p>
            <a:fld id="{17E2F3B9-DCB0-0C44-BC1B-D623421B359F}" type="slidenum">
              <a:rPr lang="en-US" smtClean="0"/>
              <a:t>13</a:t>
            </a:fld>
            <a:endParaRPr lang="en-US"/>
          </a:p>
        </p:txBody>
      </p:sp>
    </p:spTree>
    <p:extLst>
      <p:ext uri="{BB962C8B-B14F-4D97-AF65-F5344CB8AC3E}">
        <p14:creationId xmlns:p14="http://schemas.microsoft.com/office/powerpoint/2010/main" val="2275210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HP/AC:</a:t>
            </a:r>
          </a:p>
        </p:txBody>
      </p:sp>
      <p:sp>
        <p:nvSpPr>
          <p:cNvPr id="4" name="Slide Number Placeholder 3"/>
          <p:cNvSpPr>
            <a:spLocks noGrp="1"/>
          </p:cNvSpPr>
          <p:nvPr>
            <p:ph type="sldNum" sz="quarter" idx="5"/>
          </p:nvPr>
        </p:nvSpPr>
        <p:spPr/>
        <p:txBody>
          <a:bodyPr/>
          <a:lstStyle/>
          <a:p>
            <a:fld id="{17E2F3B9-DCB0-0C44-BC1B-D623421B359F}" type="slidenum">
              <a:rPr lang="en-US" smtClean="0"/>
              <a:t>14</a:t>
            </a:fld>
            <a:endParaRPr lang="en-US"/>
          </a:p>
        </p:txBody>
      </p:sp>
    </p:spTree>
    <p:extLst>
      <p:ext uri="{BB962C8B-B14F-4D97-AF65-F5344CB8AC3E}">
        <p14:creationId xmlns:p14="http://schemas.microsoft.com/office/powerpoint/2010/main" val="412946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HP/AC:</a:t>
            </a:r>
          </a:p>
        </p:txBody>
      </p:sp>
      <p:sp>
        <p:nvSpPr>
          <p:cNvPr id="4" name="Slide Number Placeholder 3"/>
          <p:cNvSpPr>
            <a:spLocks noGrp="1"/>
          </p:cNvSpPr>
          <p:nvPr>
            <p:ph type="sldNum" sz="quarter" idx="5"/>
          </p:nvPr>
        </p:nvSpPr>
        <p:spPr/>
        <p:txBody>
          <a:bodyPr/>
          <a:lstStyle/>
          <a:p>
            <a:fld id="{17E2F3B9-DCB0-0C44-BC1B-D623421B359F}" type="slidenum">
              <a:rPr lang="en-US" smtClean="0"/>
              <a:t>15</a:t>
            </a:fld>
            <a:endParaRPr lang="en-US"/>
          </a:p>
        </p:txBody>
      </p:sp>
    </p:spTree>
    <p:extLst>
      <p:ext uri="{BB962C8B-B14F-4D97-AF65-F5344CB8AC3E}">
        <p14:creationId xmlns:p14="http://schemas.microsoft.com/office/powerpoint/2010/main" val="537821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HP/AC:</a:t>
            </a:r>
          </a:p>
        </p:txBody>
      </p:sp>
      <p:sp>
        <p:nvSpPr>
          <p:cNvPr id="4" name="Slide Number Placeholder 3"/>
          <p:cNvSpPr>
            <a:spLocks noGrp="1"/>
          </p:cNvSpPr>
          <p:nvPr>
            <p:ph type="sldNum" sz="quarter" idx="5"/>
          </p:nvPr>
        </p:nvSpPr>
        <p:spPr/>
        <p:txBody>
          <a:bodyPr/>
          <a:lstStyle/>
          <a:p>
            <a:fld id="{17E2F3B9-DCB0-0C44-BC1B-D623421B359F}" type="slidenum">
              <a:rPr lang="en-US" smtClean="0"/>
              <a:t>16</a:t>
            </a:fld>
            <a:endParaRPr lang="en-US"/>
          </a:p>
        </p:txBody>
      </p:sp>
    </p:spTree>
    <p:extLst>
      <p:ext uri="{BB962C8B-B14F-4D97-AF65-F5344CB8AC3E}">
        <p14:creationId xmlns:p14="http://schemas.microsoft.com/office/powerpoint/2010/main" val="1491485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HP/AC:</a:t>
            </a:r>
          </a:p>
        </p:txBody>
      </p:sp>
      <p:sp>
        <p:nvSpPr>
          <p:cNvPr id="4" name="Slide Number Placeholder 3"/>
          <p:cNvSpPr>
            <a:spLocks noGrp="1"/>
          </p:cNvSpPr>
          <p:nvPr>
            <p:ph type="sldNum" sz="quarter" idx="5"/>
          </p:nvPr>
        </p:nvSpPr>
        <p:spPr/>
        <p:txBody>
          <a:bodyPr/>
          <a:lstStyle/>
          <a:p>
            <a:fld id="{17E2F3B9-DCB0-0C44-BC1B-D623421B359F}" type="slidenum">
              <a:rPr lang="en-US" smtClean="0"/>
              <a:t>17</a:t>
            </a:fld>
            <a:endParaRPr lang="en-US"/>
          </a:p>
        </p:txBody>
      </p:sp>
    </p:spTree>
    <p:extLst>
      <p:ext uri="{BB962C8B-B14F-4D97-AF65-F5344CB8AC3E}">
        <p14:creationId xmlns:p14="http://schemas.microsoft.com/office/powerpoint/2010/main" val="2892700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BOAT: </a:t>
            </a:r>
            <a:r>
              <a:rPr lang="en-US"/>
              <a:t>SAFES will provide funding to help build pathways for </a:t>
            </a:r>
            <a:r>
              <a:rPr lang="en-US" sz="1800">
                <a:solidFill>
                  <a:srgbClr val="333333"/>
                </a:solidFill>
                <a:effectLst/>
                <a:latin typeface="Source Sans Pro" panose="020B0503030403020204" pitchFamily="34" charset="0"/>
                <a:ea typeface="Times New Roman" panose="02020603050405020304" pitchFamily="18" charset="0"/>
                <a:cs typeface="Arial" panose="020B0604020202020204" pitchFamily="34" charset="0"/>
              </a:rPr>
              <a:t>early-career, tenure-track research faculty seeking to join Established Research Programs (ERPs) at Penn State. Seed funding in this program may be used to expand existing research teams with the inclusion of early-career faculty, to broaden the scope or research areas of a program by integrating new faculty members, or to support early career faculty in pursuing funding and collaboration opportunities with agencies where a past history of working with the agency is a critical element of developing the investigator-sponsor relationship.</a:t>
            </a:r>
            <a:br>
              <a:rPr lang="en-US" sz="1800">
                <a:solidFill>
                  <a:srgbClr val="333333"/>
                </a:solidFill>
                <a:effectLst/>
                <a:latin typeface="Source Sans Pro" panose="020B0503030403020204" pitchFamily="34" charset="0"/>
                <a:ea typeface="Times New Roman" panose="02020603050405020304" pitchFamily="18" charset="0"/>
                <a:cs typeface="Arial" panose="020B0604020202020204" pitchFamily="34" charset="0"/>
              </a:rPr>
            </a:br>
            <a:br>
              <a:rPr lang="en-US" sz="1800">
                <a:solidFill>
                  <a:srgbClr val="333333"/>
                </a:solidFill>
                <a:effectLst/>
                <a:latin typeface="Source Sans Pro" panose="020B0503030403020204" pitchFamily="34" charset="0"/>
                <a:ea typeface="Times New Roman" panose="02020603050405020304" pitchFamily="18" charset="0"/>
                <a:cs typeface="Arial" panose="020B0604020202020204" pitchFamily="34" charset="0"/>
              </a:rPr>
            </a:br>
            <a:r>
              <a:rPr lang="en-US" sz="1800" b="1">
                <a:solidFill>
                  <a:srgbClr val="333333"/>
                </a:solidFill>
                <a:effectLst/>
                <a:latin typeface="Source Sans Pro" panose="020B0503030403020204" pitchFamily="34" charset="0"/>
                <a:ea typeface="Times New Roman" panose="02020603050405020304" pitchFamily="18" charset="0"/>
                <a:cs typeface="Arial" panose="020B0604020202020204" pitchFamily="34" charset="0"/>
              </a:rPr>
              <a:t>RISE: </a:t>
            </a:r>
            <a:r>
              <a:rPr lang="en-US" sz="1800">
                <a:solidFill>
                  <a:srgbClr val="333333"/>
                </a:solidFill>
                <a:effectLst/>
                <a:latin typeface="Source Sans Pro" panose="020B0503030403020204" pitchFamily="34" charset="0"/>
                <a:ea typeface="Times New Roman" panose="02020603050405020304" pitchFamily="18" charset="0"/>
                <a:cs typeface="Arial" panose="020B0604020202020204" pitchFamily="34" charset="0"/>
              </a:rPr>
              <a:t>Proposals may support new or existing research programs that seek to increase research impact, grow faculty expertise in data and computing, or overcome hurdles in implementing such programs.</a:t>
            </a:r>
            <a:endParaRPr lang="en-US" sz="1200">
              <a:latin typeface="Rockwell" panose="02060603020205020403" pitchFamily="18" charset="0"/>
            </a:endParaRPr>
          </a:p>
          <a:p>
            <a:endParaRPr lang="en-US"/>
          </a:p>
        </p:txBody>
      </p:sp>
      <p:sp>
        <p:nvSpPr>
          <p:cNvPr id="4" name="Slide Number Placeholder 3"/>
          <p:cNvSpPr>
            <a:spLocks noGrp="1"/>
          </p:cNvSpPr>
          <p:nvPr>
            <p:ph type="sldNum" sz="quarter" idx="5"/>
          </p:nvPr>
        </p:nvSpPr>
        <p:spPr/>
        <p:txBody>
          <a:bodyPr/>
          <a:lstStyle/>
          <a:p>
            <a:fld id="{17E2F3B9-DCB0-0C44-BC1B-D623421B359F}" type="slidenum">
              <a:rPr lang="en-US" smtClean="0"/>
              <a:t>18</a:t>
            </a:fld>
            <a:endParaRPr lang="en-US"/>
          </a:p>
        </p:txBody>
      </p:sp>
    </p:spTree>
    <p:extLst>
      <p:ext uri="{BB962C8B-B14F-4D97-AF65-F5344CB8AC3E}">
        <p14:creationId xmlns:p14="http://schemas.microsoft.com/office/powerpoint/2010/main" val="2016218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HP/AC: Here is a list of the 8 projects that have been supported through the ICDS-RISE Seed Grant program to date. As you can see, seed grants have been awarded to a wide range of teams, with topics related to many of our CIIs in support of our transdisciplinary research mission. Types of work that RISE is doing for these teams includes </a:t>
            </a:r>
            <a:r>
              <a:rPr lang="en-US" sz="1200">
                <a:solidFill>
                  <a:srgbClr val="000000"/>
                </a:solidFill>
                <a:effectLst/>
                <a:latin typeface="Source Sans Pro" panose="020B0503030403020204" pitchFamily="34" charset="0"/>
                <a:ea typeface="Calibri" panose="020F0502020204030204" pitchFamily="34" charset="0"/>
                <a:cs typeface="Arial" panose="020B0604020202020204" pitchFamily="34" charset="0"/>
              </a:rPr>
              <a:t>data management platform creation, computing, programming, data visualization, and data exploration.</a:t>
            </a:r>
            <a:r>
              <a:rPr lang="en-US">
                <a:effectLst/>
              </a:rPr>
              <a:t> </a:t>
            </a:r>
            <a:endParaRPr lang="en-US"/>
          </a:p>
        </p:txBody>
      </p:sp>
      <p:sp>
        <p:nvSpPr>
          <p:cNvPr id="4" name="Slide Number Placeholder 3"/>
          <p:cNvSpPr>
            <a:spLocks noGrp="1"/>
          </p:cNvSpPr>
          <p:nvPr>
            <p:ph type="sldNum" sz="quarter" idx="5"/>
          </p:nvPr>
        </p:nvSpPr>
        <p:spPr/>
        <p:txBody>
          <a:bodyPr/>
          <a:lstStyle/>
          <a:p>
            <a:fld id="{17E2F3B9-DCB0-0C44-BC1B-D623421B359F}" type="slidenum">
              <a:rPr lang="en-US" smtClean="0"/>
              <a:t>19</a:t>
            </a:fld>
            <a:endParaRPr lang="en-US"/>
          </a:p>
        </p:txBody>
      </p:sp>
    </p:spTree>
    <p:extLst>
      <p:ext uri="{BB962C8B-B14F-4D97-AF65-F5344CB8AC3E}">
        <p14:creationId xmlns:p14="http://schemas.microsoft.com/office/powerpoint/2010/main" val="3164265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HP/AC: The BOAT seed grant program has been utilized by four of our junior faculty members to work closely with senior colleagues who have Established Research Programs that would benefit from the expertise of the more junior faculty member. In each of these cases, mentorship occurred and relationships were built that have helped these junior colleagues be part of a transdisciplinary research team, build partnerships with external funding agencies, and contribute to large, ongoing projects. Funds have often been used to provide some support for the PI’s graduate student, enabling them to contribute to the established project without needing funding from the larger grant to do so. </a:t>
            </a:r>
          </a:p>
        </p:txBody>
      </p:sp>
      <p:sp>
        <p:nvSpPr>
          <p:cNvPr id="4" name="Slide Number Placeholder 3"/>
          <p:cNvSpPr>
            <a:spLocks noGrp="1"/>
          </p:cNvSpPr>
          <p:nvPr>
            <p:ph type="sldNum" sz="quarter" idx="5"/>
          </p:nvPr>
        </p:nvSpPr>
        <p:spPr/>
        <p:txBody>
          <a:bodyPr/>
          <a:lstStyle/>
          <a:p>
            <a:fld id="{17E2F3B9-DCB0-0C44-BC1B-D623421B359F}" type="slidenum">
              <a:rPr lang="en-US" smtClean="0"/>
              <a:t>20</a:t>
            </a:fld>
            <a:endParaRPr lang="en-US"/>
          </a:p>
        </p:txBody>
      </p:sp>
    </p:spTree>
    <p:extLst>
      <p:ext uri="{BB962C8B-B14F-4D97-AF65-F5344CB8AC3E}">
        <p14:creationId xmlns:p14="http://schemas.microsoft.com/office/powerpoint/2010/main" val="677774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MR: SAFES shortens the distance between science and practice through its partnerships and engagement activities, which is led by the Agriculture and Environment Center (AEC)</a:t>
            </a:r>
          </a:p>
          <a:p>
            <a:endParaRPr lang="en-US"/>
          </a:p>
        </p:txBody>
      </p:sp>
      <p:sp>
        <p:nvSpPr>
          <p:cNvPr id="4" name="Slide Number Placeholder 3"/>
          <p:cNvSpPr>
            <a:spLocks noGrp="1"/>
          </p:cNvSpPr>
          <p:nvPr>
            <p:ph type="sldNum" sz="quarter" idx="5"/>
          </p:nvPr>
        </p:nvSpPr>
        <p:spPr/>
        <p:txBody>
          <a:bodyPr/>
          <a:lstStyle/>
          <a:p>
            <a:fld id="{17E2F3B9-DCB0-0C44-BC1B-D623421B359F}" type="slidenum">
              <a:rPr lang="en-US" smtClean="0"/>
              <a:t>21</a:t>
            </a:fld>
            <a:endParaRPr lang="en-US"/>
          </a:p>
        </p:txBody>
      </p:sp>
    </p:spTree>
    <p:extLst>
      <p:ext uri="{BB962C8B-B14F-4D97-AF65-F5344CB8AC3E}">
        <p14:creationId xmlns:p14="http://schemas.microsoft.com/office/powerpoint/2010/main" val="2331412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KFV: The mission of SAFES is to accelerate solutions to the complex interconnected challenges of feeding a growing population, environmental resilience, and economic sustainability. The emphasis is on “interconnected” because we recognize that to solve these challenging problems we need to bring a lot of different types of disciplinary expertise to the table.</a:t>
            </a:r>
          </a:p>
          <a:p>
            <a:r>
              <a:rPr lang="en-US"/>
              <a:t>So, the aim of SAFES is to serve as an organizing force to help rapidly deploy and raise the profile of the College’s world-class expertise and to act as a catalyst for next-generation research and impact.</a:t>
            </a:r>
          </a:p>
          <a:p>
            <a:endParaRPr lang="en-US"/>
          </a:p>
        </p:txBody>
      </p:sp>
      <p:sp>
        <p:nvSpPr>
          <p:cNvPr id="4" name="Slide Number Placeholder 3"/>
          <p:cNvSpPr>
            <a:spLocks noGrp="1"/>
          </p:cNvSpPr>
          <p:nvPr>
            <p:ph type="sldNum" sz="quarter" idx="5"/>
          </p:nvPr>
        </p:nvSpPr>
        <p:spPr/>
        <p:txBody>
          <a:bodyPr/>
          <a:lstStyle/>
          <a:p>
            <a:fld id="{CE78673C-634F-4145-94A8-A6ACD94076BC}" type="slidenum">
              <a:rPr lang="en-US" smtClean="0"/>
              <a:t>2</a:t>
            </a:fld>
            <a:endParaRPr lang="en-US"/>
          </a:p>
        </p:txBody>
      </p:sp>
    </p:spTree>
    <p:extLst>
      <p:ext uri="{BB962C8B-B14F-4D97-AF65-F5344CB8AC3E}">
        <p14:creationId xmlns:p14="http://schemas.microsoft.com/office/powerpoint/2010/main" val="3036077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HP/AC: To facilitate cross-fertilization across researchers, we have launched 10 Critical Issue Initiatives under SAFES that span the four research themes described in the previous slide. These can be thought of as “grand challenges” that require a multidisciplinary and </a:t>
            </a:r>
            <a:r>
              <a:rPr lang="en-US" err="1"/>
              <a:t>multimethods</a:t>
            </a:r>
            <a:r>
              <a:rPr lang="en-US"/>
              <a:t> approach to solve. These were chosen based on the College’s expertise, existing and sustained research programs, and where we feel we can be most impactful to address some of the most challenging interconnected landscape level problems we face. Ten research leaders in the college have stepped up and agreed to convene these CIIs and groups of people that haven’t interacted have begun to form. It is important to note that we deliberately created these so that they aren’t so small that they would just involve one faculty’s research program and not so large that everyone is involved and therefore unwieldy. These CII were designed to be flexible—the goals and activities of each CII should reflect what the group wants to accomplish in the CIIs, with no intervention from SAFES leadership. SAFES can provide administrative/facilitation support in addition to funds for activities. Titles and missions can change and some CIIs may go away and others may form. Since these CIIs are centered around current ‘grand challenges’ these grand challenges can change over time and we want to be flexible to allow for this.</a:t>
            </a:r>
          </a:p>
          <a:p>
            <a:endParaRPr lang="en-US"/>
          </a:p>
          <a:p>
            <a:r>
              <a:rPr lang="en-US"/>
              <a:t>Another important point about these CIIs is that we are finding that SAFES website is becoming the portal that external and internal folks look at when trying to find faculty expertise. Each of these CIIs have a webpage that lists the mission and activities of the CII and affiliated faculty. So, even if you aren’t interested in being actively involved in a CII, you may want to be an affiliate at least so you are listed as a faculty expert in this area and receive emails related to the CII in case you would like to participate in some of their activities. </a:t>
            </a:r>
          </a:p>
          <a:p>
            <a:endParaRPr lang="en-US"/>
          </a:p>
        </p:txBody>
      </p:sp>
      <p:sp>
        <p:nvSpPr>
          <p:cNvPr id="4" name="Slide Number Placeholder 3"/>
          <p:cNvSpPr>
            <a:spLocks noGrp="1"/>
          </p:cNvSpPr>
          <p:nvPr>
            <p:ph type="sldNum" sz="quarter" idx="5"/>
          </p:nvPr>
        </p:nvSpPr>
        <p:spPr/>
        <p:txBody>
          <a:bodyPr/>
          <a:lstStyle/>
          <a:p>
            <a:fld id="{17E2F3B9-DCB0-0C44-BC1B-D623421B359F}" type="slidenum">
              <a:rPr lang="en-US" smtClean="0"/>
              <a:t>22</a:t>
            </a:fld>
            <a:endParaRPr lang="en-US"/>
          </a:p>
        </p:txBody>
      </p:sp>
    </p:spTree>
    <p:extLst>
      <p:ext uri="{BB962C8B-B14F-4D97-AF65-F5344CB8AC3E}">
        <p14:creationId xmlns:p14="http://schemas.microsoft.com/office/powerpoint/2010/main" val="3290094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MR: The AEC seeks to foster partnerships with stakeholders engaged in land and water issues through the integration of education, research, community outreach, and extension to help communities and stakeholders solve land and water-related environmental problems at multiple scales.</a:t>
            </a:r>
          </a:p>
          <a:p>
            <a:endParaRPr lang="en-US"/>
          </a:p>
          <a:p>
            <a:r>
              <a:rPr lang="en-US"/>
              <a:t>The AEC has partnered with Extension and a number of organizations to deliver education and training such as the Chesapeake Bay Landscape Professionals Certification (CBLP), “Read the Farm” Conservation Training, and the Lancaster Watershed Leadership Academy.</a:t>
            </a:r>
          </a:p>
          <a:p>
            <a:endParaRPr lang="en-US"/>
          </a:p>
        </p:txBody>
      </p:sp>
      <p:sp>
        <p:nvSpPr>
          <p:cNvPr id="4" name="Slide Number Placeholder 3"/>
          <p:cNvSpPr>
            <a:spLocks noGrp="1"/>
          </p:cNvSpPr>
          <p:nvPr>
            <p:ph type="sldNum" sz="quarter" idx="5"/>
          </p:nvPr>
        </p:nvSpPr>
        <p:spPr/>
        <p:txBody>
          <a:bodyPr/>
          <a:lstStyle/>
          <a:p>
            <a:fld id="{CE78673C-634F-4145-94A8-A6ACD94076BC}" type="slidenum">
              <a:rPr lang="en-US" smtClean="0"/>
              <a:t>23</a:t>
            </a:fld>
            <a:endParaRPr lang="en-US"/>
          </a:p>
        </p:txBody>
      </p:sp>
    </p:spTree>
    <p:extLst>
      <p:ext uri="{BB962C8B-B14F-4D97-AF65-F5344CB8AC3E}">
        <p14:creationId xmlns:p14="http://schemas.microsoft.com/office/powerpoint/2010/main" val="341795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MR: The AEC seeks to foster partnerships with stakeholders engaged in land and water issues through the integration of education, research, community outreach, and extension to help communities and stakeholders solve land and water-related environmental problems at multiple scales.</a:t>
            </a:r>
          </a:p>
          <a:p>
            <a:endParaRPr lang="en-US"/>
          </a:p>
          <a:p>
            <a:r>
              <a:rPr lang="en-US"/>
              <a:t>The AEC has partnered with Extension and a number of organizations to deliver education and training such as the Chesapeake Bay Landscape Professionals Certification (CBLP), “Read the Farm” Conservation Training, and the Lancaster Watershed Leadership Academy.</a:t>
            </a:r>
          </a:p>
          <a:p>
            <a:endParaRPr lang="en-US"/>
          </a:p>
        </p:txBody>
      </p:sp>
      <p:sp>
        <p:nvSpPr>
          <p:cNvPr id="4" name="Slide Number Placeholder 3"/>
          <p:cNvSpPr>
            <a:spLocks noGrp="1"/>
          </p:cNvSpPr>
          <p:nvPr>
            <p:ph type="sldNum" sz="quarter" idx="5"/>
          </p:nvPr>
        </p:nvSpPr>
        <p:spPr/>
        <p:txBody>
          <a:bodyPr/>
          <a:lstStyle/>
          <a:p>
            <a:fld id="{CE78673C-634F-4145-94A8-A6ACD94076BC}" type="slidenum">
              <a:rPr lang="en-US" smtClean="0"/>
              <a:t>24</a:t>
            </a:fld>
            <a:endParaRPr lang="en-US"/>
          </a:p>
        </p:txBody>
      </p:sp>
    </p:spTree>
    <p:extLst>
      <p:ext uri="{BB962C8B-B14F-4D97-AF65-F5344CB8AC3E}">
        <p14:creationId xmlns:p14="http://schemas.microsoft.com/office/powerpoint/2010/main" val="3814409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MR: The AEC seeks to foster partnerships with stakeholders engaged in land and water issues through the integration of education, research, community outreach, and extension to help communities and stakeholders solve land and water-related environmental problems at multiple scales.</a:t>
            </a:r>
          </a:p>
          <a:p>
            <a:endParaRPr lang="en-US"/>
          </a:p>
          <a:p>
            <a:r>
              <a:rPr lang="en-US"/>
              <a:t>The AEC has partnered with Extension and a number of organizations to deliver education and training such as the Chesapeake Bay Landscape Professionals Certification (CBLP), “Read the Farm” Conservation Training, and the Lancaster Watershed Leadership Academy.</a:t>
            </a:r>
          </a:p>
          <a:p>
            <a:endParaRPr lang="en-US"/>
          </a:p>
        </p:txBody>
      </p:sp>
      <p:sp>
        <p:nvSpPr>
          <p:cNvPr id="4" name="Slide Number Placeholder 3"/>
          <p:cNvSpPr>
            <a:spLocks noGrp="1"/>
          </p:cNvSpPr>
          <p:nvPr>
            <p:ph type="sldNum" sz="quarter" idx="5"/>
          </p:nvPr>
        </p:nvSpPr>
        <p:spPr/>
        <p:txBody>
          <a:bodyPr/>
          <a:lstStyle/>
          <a:p>
            <a:fld id="{CE78673C-634F-4145-94A8-A6ACD94076BC}" type="slidenum">
              <a:rPr lang="en-US" smtClean="0"/>
              <a:t>25</a:t>
            </a:fld>
            <a:endParaRPr lang="en-US"/>
          </a:p>
        </p:txBody>
      </p:sp>
    </p:spTree>
    <p:extLst>
      <p:ext uri="{BB962C8B-B14F-4D97-AF65-F5344CB8AC3E}">
        <p14:creationId xmlns:p14="http://schemas.microsoft.com/office/powerpoint/2010/main" val="2909393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MR: The AEC seeks to foster partnerships with stakeholders engaged in land and water issues through the integration of education, research, community outreach, and extension to help communities and stakeholders solve land and water-related environmental problems at multiple scales.</a:t>
            </a:r>
          </a:p>
          <a:p>
            <a:endParaRPr lang="en-US"/>
          </a:p>
          <a:p>
            <a:r>
              <a:rPr lang="en-US"/>
              <a:t>The AEC has partnered with Extension and a number of organizations to deliver education and training such as the Chesapeake Bay Landscape Professionals Certification (CBLP), “Read the Farm” Conservation Training, and the Lancaster Watershed Leadership Academy.</a:t>
            </a:r>
          </a:p>
          <a:p>
            <a:endParaRPr lang="en-US"/>
          </a:p>
        </p:txBody>
      </p:sp>
      <p:sp>
        <p:nvSpPr>
          <p:cNvPr id="4" name="Slide Number Placeholder 3"/>
          <p:cNvSpPr>
            <a:spLocks noGrp="1"/>
          </p:cNvSpPr>
          <p:nvPr>
            <p:ph type="sldNum" sz="quarter" idx="5"/>
          </p:nvPr>
        </p:nvSpPr>
        <p:spPr/>
        <p:txBody>
          <a:bodyPr/>
          <a:lstStyle/>
          <a:p>
            <a:fld id="{CE78673C-634F-4145-94A8-A6ACD94076BC}" type="slidenum">
              <a:rPr lang="en-US" smtClean="0"/>
              <a:t>26</a:t>
            </a:fld>
            <a:endParaRPr lang="en-US"/>
          </a:p>
        </p:txBody>
      </p:sp>
    </p:spTree>
    <p:extLst>
      <p:ext uri="{BB962C8B-B14F-4D97-AF65-F5344CB8AC3E}">
        <p14:creationId xmlns:p14="http://schemas.microsoft.com/office/powerpoint/2010/main" val="3366847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MR: The AEC seeks to foster partnerships with stakeholders engaged in land and water issues through the integration of education, research, community outreach, and extension to help communities and stakeholders solve land and water-related environmental problems at multiple scales.</a:t>
            </a:r>
          </a:p>
          <a:p>
            <a:endParaRPr lang="en-US"/>
          </a:p>
          <a:p>
            <a:r>
              <a:rPr lang="en-US"/>
              <a:t>The AEC has partnered with Extension and a number of organizations to deliver education and training such as the Chesapeake Bay Landscape Professionals Certification (CBLP), “Read the Farm” Conservation Training, and the Lancaster Watershed Leadership Academy.</a:t>
            </a:r>
          </a:p>
          <a:p>
            <a:endParaRPr lang="en-US"/>
          </a:p>
        </p:txBody>
      </p:sp>
      <p:sp>
        <p:nvSpPr>
          <p:cNvPr id="4" name="Slide Number Placeholder 3"/>
          <p:cNvSpPr>
            <a:spLocks noGrp="1"/>
          </p:cNvSpPr>
          <p:nvPr>
            <p:ph type="sldNum" sz="quarter" idx="5"/>
          </p:nvPr>
        </p:nvSpPr>
        <p:spPr/>
        <p:txBody>
          <a:bodyPr/>
          <a:lstStyle/>
          <a:p>
            <a:fld id="{CE78673C-634F-4145-94A8-A6ACD94076BC}" type="slidenum">
              <a:rPr lang="en-US" smtClean="0"/>
              <a:t>27</a:t>
            </a:fld>
            <a:endParaRPr lang="en-US"/>
          </a:p>
        </p:txBody>
      </p:sp>
    </p:spTree>
    <p:extLst>
      <p:ext uri="{BB962C8B-B14F-4D97-AF65-F5344CB8AC3E}">
        <p14:creationId xmlns:p14="http://schemas.microsoft.com/office/powerpoint/2010/main" val="3240823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RS/TS: Turning now to our Education programmatic area. SAFES supports educational activities and is the administrative home for the Environmental Resource Management (ERM) undergraduate degree program. The ERM program, launched 50 years ago, previously existed under ENRI and emphasizes academic excellence, hands-on learning through field- and lab-based courses, student engagement through research, independent study, internships, study abroad and service.</a:t>
            </a:r>
          </a:p>
          <a:p>
            <a:endParaRPr lang="en-US"/>
          </a:p>
        </p:txBody>
      </p:sp>
      <p:sp>
        <p:nvSpPr>
          <p:cNvPr id="4" name="Slide Number Placeholder 3"/>
          <p:cNvSpPr>
            <a:spLocks noGrp="1"/>
          </p:cNvSpPr>
          <p:nvPr>
            <p:ph type="sldNum" sz="quarter" idx="5"/>
          </p:nvPr>
        </p:nvSpPr>
        <p:spPr/>
        <p:txBody>
          <a:bodyPr/>
          <a:lstStyle/>
          <a:p>
            <a:fld id="{17E2F3B9-DCB0-0C44-BC1B-D623421B359F}" type="slidenum">
              <a:rPr lang="en-US" smtClean="0"/>
              <a:t>28</a:t>
            </a:fld>
            <a:endParaRPr lang="en-US"/>
          </a:p>
        </p:txBody>
      </p:sp>
    </p:spTree>
    <p:extLst>
      <p:ext uri="{BB962C8B-B14F-4D97-AF65-F5344CB8AC3E}">
        <p14:creationId xmlns:p14="http://schemas.microsoft.com/office/powerpoint/2010/main" val="169894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RS/TS: ERM is a leader in environmental science programs, ranking among the top five in the nation by Successful Student. The program offers three tracks for students to tailor their education focused on environmental science, soil science, or water science.</a:t>
            </a:r>
          </a:p>
          <a:p>
            <a:r>
              <a:rPr lang="en-US"/>
              <a:t>ERM is also celebrating its 50th anniversary this year! The program was created as an interdepartmental major in 1971 and has continued that tradition since. There are several events planned for 2021 (the first was a virtual family game night in April 2021 and a second is an anniversary event at the Millbrook Marsh Nature Center over homecoming weekend)</a:t>
            </a:r>
          </a:p>
          <a:p>
            <a:endParaRPr lang="en-US"/>
          </a:p>
        </p:txBody>
      </p:sp>
      <p:sp>
        <p:nvSpPr>
          <p:cNvPr id="4" name="Slide Number Placeholder 3"/>
          <p:cNvSpPr>
            <a:spLocks noGrp="1"/>
          </p:cNvSpPr>
          <p:nvPr>
            <p:ph type="sldNum" sz="quarter" idx="5"/>
          </p:nvPr>
        </p:nvSpPr>
        <p:spPr/>
        <p:txBody>
          <a:bodyPr/>
          <a:lstStyle/>
          <a:p>
            <a:fld id="{CE78673C-634F-4145-94A8-A6ACD94076BC}" type="slidenum">
              <a:rPr lang="en-US" smtClean="0"/>
              <a:t>29</a:t>
            </a:fld>
            <a:endParaRPr lang="en-US"/>
          </a:p>
        </p:txBody>
      </p:sp>
    </p:spTree>
    <p:extLst>
      <p:ext uri="{BB962C8B-B14F-4D97-AF65-F5344CB8AC3E}">
        <p14:creationId xmlns:p14="http://schemas.microsoft.com/office/powerpoint/2010/main" val="1874970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RS/TS: We have been actively expanding ERM’s Collaboration, Research, Internships &amp; Study Abroad</a:t>
            </a:r>
          </a:p>
          <a:p>
            <a:r>
              <a:rPr lang="en-US"/>
              <a:t>ERM students are able to search for research opportunities through the undergraduate research opportunities database and participate in the Penn State Undergraduate research exhibition.</a:t>
            </a:r>
          </a:p>
          <a:p>
            <a:r>
              <a:rPr lang="en-US"/>
              <a:t>The program also connects students to meaningful internships in state and federal agencies as well as non-profit organizations.</a:t>
            </a:r>
          </a:p>
          <a:p>
            <a:r>
              <a:rPr lang="en-US"/>
              <a:t>ERM students have also taken advantage of a number of study abroad opportunities including programs in Germany, Chile, Costa Rica, Panama and Australia</a:t>
            </a:r>
          </a:p>
          <a:p>
            <a:r>
              <a:rPr lang="en-US"/>
              <a:t>These activities prepare students to enter fields in environmental protection, conservation, sustainability, and management of natural resources. Many of the ERM students also continue their education in graduate programs across the nation.</a:t>
            </a:r>
          </a:p>
          <a:p>
            <a:endParaRPr lang="en-US"/>
          </a:p>
        </p:txBody>
      </p:sp>
      <p:sp>
        <p:nvSpPr>
          <p:cNvPr id="4" name="Slide Number Placeholder 3"/>
          <p:cNvSpPr>
            <a:spLocks noGrp="1"/>
          </p:cNvSpPr>
          <p:nvPr>
            <p:ph type="sldNum" sz="quarter" idx="5"/>
          </p:nvPr>
        </p:nvSpPr>
        <p:spPr/>
        <p:txBody>
          <a:bodyPr/>
          <a:lstStyle/>
          <a:p>
            <a:fld id="{CE78673C-634F-4145-94A8-A6ACD94076BC}" type="slidenum">
              <a:rPr lang="en-US" smtClean="0"/>
              <a:t>30</a:t>
            </a:fld>
            <a:endParaRPr lang="en-US"/>
          </a:p>
        </p:txBody>
      </p:sp>
    </p:spTree>
    <p:extLst>
      <p:ext uri="{BB962C8B-B14F-4D97-AF65-F5344CB8AC3E}">
        <p14:creationId xmlns:p14="http://schemas.microsoft.com/office/powerpoint/2010/main" val="3530397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KFV</a:t>
            </a:r>
          </a:p>
        </p:txBody>
      </p:sp>
      <p:sp>
        <p:nvSpPr>
          <p:cNvPr id="4" name="Slide Number Placeholder 3"/>
          <p:cNvSpPr>
            <a:spLocks noGrp="1"/>
          </p:cNvSpPr>
          <p:nvPr>
            <p:ph type="sldNum" sz="quarter" idx="5"/>
          </p:nvPr>
        </p:nvSpPr>
        <p:spPr/>
        <p:txBody>
          <a:bodyPr/>
          <a:lstStyle/>
          <a:p>
            <a:fld id="{CE78673C-634F-4145-94A8-A6ACD94076BC}" type="slidenum">
              <a:rPr lang="en-US" smtClean="0"/>
              <a:t>31</a:t>
            </a:fld>
            <a:endParaRPr lang="en-US"/>
          </a:p>
        </p:txBody>
      </p:sp>
    </p:spTree>
    <p:extLst>
      <p:ext uri="{BB962C8B-B14F-4D97-AF65-F5344CB8AC3E}">
        <p14:creationId xmlns:p14="http://schemas.microsoft.com/office/powerpoint/2010/main" val="3350256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KFV: SAFES takes a unique approach to achieving this mission. SAFES is based on a science-to-practice model where a transdisciplinary network of investigators, students, and stakeholders engage in an iterative co-production of knowledge, which has been referred to as “shared discovery.” The idea is not to conduct research in a vacuum which is then thrown over the fence to stakeholders, but rather to engage stakeholders in the research at the ground level.</a:t>
            </a:r>
          </a:p>
          <a:p>
            <a:r>
              <a:rPr lang="en-US"/>
              <a:t>SAFES comprises three interconnected programmatic areas—research, education, and partnerships and engagement which I will describe further—and is unique in its explicit connection between these three areas. So rather than these operating in isolation, they inform each other</a:t>
            </a:r>
          </a:p>
          <a:p>
            <a:endParaRPr lang="en-US"/>
          </a:p>
          <a:p>
            <a:endParaRPr lang="en-US"/>
          </a:p>
        </p:txBody>
      </p:sp>
      <p:sp>
        <p:nvSpPr>
          <p:cNvPr id="4" name="Slide Number Placeholder 3"/>
          <p:cNvSpPr>
            <a:spLocks noGrp="1"/>
          </p:cNvSpPr>
          <p:nvPr>
            <p:ph type="sldNum" sz="quarter" idx="5"/>
          </p:nvPr>
        </p:nvSpPr>
        <p:spPr/>
        <p:txBody>
          <a:bodyPr/>
          <a:lstStyle/>
          <a:p>
            <a:fld id="{CE78673C-634F-4145-94A8-A6ACD94076BC}" type="slidenum">
              <a:rPr lang="en-US" smtClean="0"/>
              <a:t>3</a:t>
            </a:fld>
            <a:endParaRPr lang="en-US"/>
          </a:p>
        </p:txBody>
      </p:sp>
    </p:spTree>
    <p:extLst>
      <p:ext uri="{BB962C8B-B14F-4D97-AF65-F5344CB8AC3E}">
        <p14:creationId xmlns:p14="http://schemas.microsoft.com/office/powerpoint/2010/main" val="4179392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KFV: SAFES is made up of a number of outstanding staff and faculty members. In the center shows the leadership team of the Institute. Christina Grozinger who is Associate Director of Research Program is the Publius </a:t>
            </a:r>
            <a:r>
              <a:rPr lang="en-US" err="1"/>
              <a:t>Vergiulius</a:t>
            </a:r>
            <a:r>
              <a:rPr lang="en-US"/>
              <a:t> Maro professor of entomology in the college and is also the Director of the Center for Pollinator Research. Matt Royer, the Associate Director of Partnerships and Engagement is Associated Research Professor and Director of the AEC. Rob Shannon, Associate Director of Educational Programs, if Associate Professor of Agricultural and Biological Engineering. On the left are the outstanding staff at University Park: tammy Shannon who is Academic Advising Coordinator for the ERM program (and who recently won outstanding academic advisor of the year in the College), Terra Ingram who is the office manager for SAFES, Amanda Snyder who is our Research Initiatives Associate or our research concierge and Emily Jozefik who is our proposal and award generalist. Staff on the right are associated with the Agriculture and Environment Center’s Lower Susquehanna office which I will describe later. Kristin Koch who is program manager for the AEC, Sarah Xenophon who is watershed project coordinator and Lauren Shaffer who is our agricultural outreach specialist. </a:t>
            </a:r>
          </a:p>
          <a:p>
            <a:endParaRPr lang="en-US"/>
          </a:p>
        </p:txBody>
      </p:sp>
      <p:sp>
        <p:nvSpPr>
          <p:cNvPr id="4" name="Slide Number Placeholder 3"/>
          <p:cNvSpPr>
            <a:spLocks noGrp="1"/>
          </p:cNvSpPr>
          <p:nvPr>
            <p:ph type="sldNum" sz="quarter" idx="5"/>
          </p:nvPr>
        </p:nvSpPr>
        <p:spPr/>
        <p:txBody>
          <a:bodyPr/>
          <a:lstStyle/>
          <a:p>
            <a:fld id="{17E2F3B9-DCB0-0C44-BC1B-D623421B359F}" type="slidenum">
              <a:rPr lang="en-US" smtClean="0"/>
              <a:t>4</a:t>
            </a:fld>
            <a:endParaRPr lang="en-US"/>
          </a:p>
        </p:txBody>
      </p:sp>
    </p:spTree>
    <p:extLst>
      <p:ext uri="{BB962C8B-B14F-4D97-AF65-F5344CB8AC3E}">
        <p14:creationId xmlns:p14="http://schemas.microsoft.com/office/powerpoint/2010/main" val="130987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KFV/HP: I’ll turn now to our programmatic areas and start by describing SAFES research activities where our goal is to foster a culture and portfolio of transdisciplinary projects that integrate across disciplines and seek out opportunities to partner with stakeholders to generate new discoveries and approaches.</a:t>
            </a:r>
          </a:p>
          <a:p>
            <a:endParaRPr lang="en-US"/>
          </a:p>
        </p:txBody>
      </p:sp>
      <p:sp>
        <p:nvSpPr>
          <p:cNvPr id="4" name="Slide Number Placeholder 3"/>
          <p:cNvSpPr>
            <a:spLocks noGrp="1"/>
          </p:cNvSpPr>
          <p:nvPr>
            <p:ph type="sldNum" sz="quarter" idx="5"/>
          </p:nvPr>
        </p:nvSpPr>
        <p:spPr/>
        <p:txBody>
          <a:bodyPr/>
          <a:lstStyle/>
          <a:p>
            <a:fld id="{17E2F3B9-DCB0-0C44-BC1B-D623421B359F}" type="slidenum">
              <a:rPr lang="en-US" smtClean="0"/>
              <a:t>5</a:t>
            </a:fld>
            <a:endParaRPr lang="en-US"/>
          </a:p>
        </p:txBody>
      </p:sp>
    </p:spTree>
    <p:extLst>
      <p:ext uri="{BB962C8B-B14F-4D97-AF65-F5344CB8AC3E}">
        <p14:creationId xmlns:p14="http://schemas.microsoft.com/office/powerpoint/2010/main" val="1411348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HP/AC: One of first things we did when SAFES was launched was to review the research portfolio of the college. We identified 4 research themes that span the college’s research portfolio. We also found that it would be virtually impossible to place any of the college’s existing research programs into just one of these bins. Most, we found, touch on all four of these areas which suggests that our faculty are keenly aware of importance of multisystem analyses. </a:t>
            </a:r>
          </a:p>
          <a:p>
            <a:endParaRPr lang="en-US"/>
          </a:p>
        </p:txBody>
      </p:sp>
      <p:sp>
        <p:nvSpPr>
          <p:cNvPr id="4" name="Slide Number Placeholder 3"/>
          <p:cNvSpPr>
            <a:spLocks noGrp="1"/>
          </p:cNvSpPr>
          <p:nvPr>
            <p:ph type="sldNum" sz="quarter" idx="5"/>
          </p:nvPr>
        </p:nvSpPr>
        <p:spPr/>
        <p:txBody>
          <a:bodyPr/>
          <a:lstStyle/>
          <a:p>
            <a:fld id="{17E2F3B9-DCB0-0C44-BC1B-D623421B359F}" type="slidenum">
              <a:rPr lang="en-US" smtClean="0"/>
              <a:t>6</a:t>
            </a:fld>
            <a:endParaRPr lang="en-US"/>
          </a:p>
        </p:txBody>
      </p:sp>
    </p:spTree>
    <p:extLst>
      <p:ext uri="{BB962C8B-B14F-4D97-AF65-F5344CB8AC3E}">
        <p14:creationId xmlns:p14="http://schemas.microsoft.com/office/powerpoint/2010/main" val="300049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HP/AC: We also found that faculty employ a set of tools, not just one, to tackle landscape level problems; namely data science methods, computational models, and discovery or decision support tools. And the results of applying these tools in these four interconnected themes informs and benefits from engagement with other research teams, students through Penn State’s outstanding educational programs, and stakeholders through partnerships and engagement including Extension.</a:t>
            </a:r>
          </a:p>
          <a:p>
            <a:endParaRPr lang="en-US"/>
          </a:p>
        </p:txBody>
      </p:sp>
      <p:sp>
        <p:nvSpPr>
          <p:cNvPr id="4" name="Slide Number Placeholder 3"/>
          <p:cNvSpPr>
            <a:spLocks noGrp="1"/>
          </p:cNvSpPr>
          <p:nvPr>
            <p:ph type="sldNum" sz="quarter" idx="5"/>
          </p:nvPr>
        </p:nvSpPr>
        <p:spPr/>
        <p:txBody>
          <a:bodyPr/>
          <a:lstStyle/>
          <a:p>
            <a:fld id="{17E2F3B9-DCB0-0C44-BC1B-D623421B359F}" type="slidenum">
              <a:rPr lang="en-US" smtClean="0"/>
              <a:t>7</a:t>
            </a:fld>
            <a:endParaRPr lang="en-US"/>
          </a:p>
        </p:txBody>
      </p:sp>
    </p:spTree>
    <p:extLst>
      <p:ext uri="{BB962C8B-B14F-4D97-AF65-F5344CB8AC3E}">
        <p14:creationId xmlns:p14="http://schemas.microsoft.com/office/powerpoint/2010/main" val="4136190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HP/AC:</a:t>
            </a:r>
          </a:p>
        </p:txBody>
      </p:sp>
      <p:sp>
        <p:nvSpPr>
          <p:cNvPr id="4" name="Slide Number Placeholder 3"/>
          <p:cNvSpPr>
            <a:spLocks noGrp="1"/>
          </p:cNvSpPr>
          <p:nvPr>
            <p:ph type="sldNum" sz="quarter" idx="5"/>
          </p:nvPr>
        </p:nvSpPr>
        <p:spPr/>
        <p:txBody>
          <a:bodyPr/>
          <a:lstStyle/>
          <a:p>
            <a:fld id="{17E2F3B9-DCB0-0C44-BC1B-D623421B359F}" type="slidenum">
              <a:rPr lang="en-US" smtClean="0"/>
              <a:t>10</a:t>
            </a:fld>
            <a:endParaRPr lang="en-US"/>
          </a:p>
        </p:txBody>
      </p:sp>
    </p:spTree>
    <p:extLst>
      <p:ext uri="{BB962C8B-B14F-4D97-AF65-F5344CB8AC3E}">
        <p14:creationId xmlns:p14="http://schemas.microsoft.com/office/powerpoint/2010/main" val="124156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HP/AC: To facilitate cross-fertilization across researchers, we have launched 10 Critical Issue Initiatives under SAFES that span the four research themes described in the previous slide. These can be thought of as “grand challenges” that require a multidisciplinary and </a:t>
            </a:r>
            <a:r>
              <a:rPr lang="en-US" err="1"/>
              <a:t>multimethods</a:t>
            </a:r>
            <a:r>
              <a:rPr lang="en-US"/>
              <a:t> approach to solve. These were chosen based on the College’s expertise, existing and sustained research programs, and where we feel we can be most impactful to address some of the most challenging interconnected landscape level problems we face. Ten research leaders in the college have stepped up and agreed to convene these CIIs and groups of people that haven’t interacted have begun to form. It is important to note that we deliberately created these so that they aren’t so small that they would just involve one faculty’s research program and not so large that everyone is involved and therefore unwieldy. These CII were designed to be flexible—the goals and activities of each CII should reflect what the group wants to accomplish in the CIIs, with no intervention from SAFES leadership. SAFES can provide administrative/facilitation support in addition to funds for activities. Titles and missions can change and some CIIs may go away and others may form. Since these CIIs are centered around current ‘grand challenges’ these grand challenges can change over time and we want to be flexible to allow for this.</a:t>
            </a:r>
          </a:p>
          <a:p>
            <a:endParaRPr lang="en-US"/>
          </a:p>
          <a:p>
            <a:r>
              <a:rPr lang="en-US"/>
              <a:t>Another important point about these CIIs is that we are finding that SAFES website is becoming the portal that external and internal folks look at when trying to find faculty expertise. Each of these CIIs have a webpage that lists the mission and activities of the CII and affiliated faculty. So, even if you aren’t interested in being actively involved in a CII, you may want to be an affiliate at least so you are listed as a faculty expert in this area and receive emails related to the CII in case you would like to participate in some of their activities. </a:t>
            </a:r>
          </a:p>
          <a:p>
            <a:endParaRPr lang="en-US"/>
          </a:p>
        </p:txBody>
      </p:sp>
      <p:sp>
        <p:nvSpPr>
          <p:cNvPr id="4" name="Slide Number Placeholder 3"/>
          <p:cNvSpPr>
            <a:spLocks noGrp="1"/>
          </p:cNvSpPr>
          <p:nvPr>
            <p:ph type="sldNum" sz="quarter" idx="5"/>
          </p:nvPr>
        </p:nvSpPr>
        <p:spPr/>
        <p:txBody>
          <a:bodyPr/>
          <a:lstStyle/>
          <a:p>
            <a:fld id="{17E2F3B9-DCB0-0C44-BC1B-D623421B359F}" type="slidenum">
              <a:rPr lang="en-US" smtClean="0"/>
              <a:t>11</a:t>
            </a:fld>
            <a:endParaRPr lang="en-US"/>
          </a:p>
        </p:txBody>
      </p:sp>
    </p:spTree>
    <p:extLst>
      <p:ext uri="{BB962C8B-B14F-4D97-AF65-F5344CB8AC3E}">
        <p14:creationId xmlns:p14="http://schemas.microsoft.com/office/powerpoint/2010/main" val="4170510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ertical Photo)">
    <p:spTree>
      <p:nvGrpSpPr>
        <p:cNvPr id="1" name=""/>
        <p:cNvGrpSpPr/>
        <p:nvPr/>
      </p:nvGrpSpPr>
      <p:grpSpPr>
        <a:xfrm>
          <a:off x="0" y="0"/>
          <a:ext cx="0" cy="0"/>
          <a:chOff x="0" y="0"/>
          <a:chExt cx="0" cy="0"/>
        </a:xfrm>
      </p:grpSpPr>
      <p:sp>
        <p:nvSpPr>
          <p:cNvPr id="11" name="Rectángulo 10"/>
          <p:cNvSpPr/>
          <p:nvPr userDrawn="1"/>
        </p:nvSpPr>
        <p:spPr>
          <a:xfrm>
            <a:off x="67560" y="67550"/>
            <a:ext cx="9028048" cy="1823846"/>
          </a:xfrm>
          <a:prstGeom prst="rect">
            <a:avLst/>
          </a:prstGeom>
          <a:solidFill>
            <a:schemeClr val="bg1"/>
          </a:solidFill>
          <a:ln w="28575" cmpd="sng">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Rockwell"/>
              <a:cs typeface="Rockwell"/>
            </a:endParaRPr>
          </a:p>
        </p:txBody>
      </p:sp>
      <p:sp>
        <p:nvSpPr>
          <p:cNvPr id="23" name="Marcador de pie de página 4">
            <a:extLst>
              <a:ext uri="{FF2B5EF4-FFF2-40B4-BE49-F238E27FC236}">
                <a16:creationId xmlns:a16="http://schemas.microsoft.com/office/drawing/2014/main" id="{6735D228-395A-4130-8873-D8EBBC1319AE}"/>
              </a:ext>
            </a:extLst>
          </p:cNvPr>
          <p:cNvSpPr txBox="1">
            <a:spLocks/>
          </p:cNvSpPr>
          <p:nvPr userDrawn="1"/>
        </p:nvSpPr>
        <p:spPr>
          <a:xfrm>
            <a:off x="276072" y="6536312"/>
            <a:ext cx="8368139" cy="369227"/>
          </a:xfrm>
          <a:prstGeom prst="rect">
            <a:avLst/>
          </a:prstGeom>
        </p:spPr>
        <p:txBody>
          <a:bodyPr/>
          <a:lstStyle>
            <a:defPPr>
              <a:defRPr lang="es-ES"/>
            </a:defPPr>
            <a:lvl1pPr marL="0" algn="l" defTabSz="457200" rtl="0" eaLnBrk="1" latinLnBrk="0" hangingPunct="1">
              <a:defRPr sz="1600" kern="1200">
                <a:solidFill>
                  <a:srgbClr val="15A29F"/>
                </a:solidFill>
                <a:latin typeface="Source Sans Pro Light"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t>agsci.psu.edu/safes</a:t>
            </a:r>
          </a:p>
        </p:txBody>
      </p:sp>
    </p:spTree>
    <p:extLst>
      <p:ext uri="{BB962C8B-B14F-4D97-AF65-F5344CB8AC3E}">
        <p14:creationId xmlns:p14="http://schemas.microsoft.com/office/powerpoint/2010/main" val="3987480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5A06-E9E2-4882-9329-EF601DD3019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47EEEBE-595C-4EC2-9081-3E99A82B5E8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1003915-EA9B-4E3E-AB49-3AACA850DDBE}"/>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4EA9408B-67EB-402B-BF65-423052EB5639}"/>
              </a:ext>
            </a:extLst>
          </p:cNvPr>
          <p:cNvSpPr>
            <a:spLocks noGrp="1"/>
          </p:cNvSpPr>
          <p:nvPr>
            <p:ph type="sldNum" sz="quarter" idx="12"/>
          </p:nvPr>
        </p:nvSpPr>
        <p:spPr/>
        <p:txBody>
          <a:bodyPr/>
          <a:lstStyle/>
          <a:p>
            <a:endParaRPr lang="en-US"/>
          </a:p>
        </p:txBody>
      </p:sp>
      <p:sp>
        <p:nvSpPr>
          <p:cNvPr id="7" name="Marcador de pie de página 4">
            <a:extLst>
              <a:ext uri="{FF2B5EF4-FFF2-40B4-BE49-F238E27FC236}">
                <a16:creationId xmlns:a16="http://schemas.microsoft.com/office/drawing/2014/main" id="{A2C7F217-5D1A-4900-862D-52B3C3DFD7C4}"/>
              </a:ext>
            </a:extLst>
          </p:cNvPr>
          <p:cNvSpPr txBox="1">
            <a:spLocks/>
          </p:cNvSpPr>
          <p:nvPr userDrawn="1"/>
        </p:nvSpPr>
        <p:spPr>
          <a:xfrm>
            <a:off x="276072" y="6536312"/>
            <a:ext cx="8368139" cy="369227"/>
          </a:xfrm>
          <a:prstGeom prst="rect">
            <a:avLst/>
          </a:prstGeom>
        </p:spPr>
        <p:txBody>
          <a:bodyPr/>
          <a:lstStyle>
            <a:defPPr>
              <a:defRPr lang="es-ES"/>
            </a:defPPr>
            <a:lvl1pPr marL="0" algn="l" defTabSz="457200" rtl="0" eaLnBrk="1" latinLnBrk="0" hangingPunct="1">
              <a:defRPr sz="1600" kern="1200">
                <a:solidFill>
                  <a:srgbClr val="15A29F"/>
                </a:solidFill>
                <a:latin typeface="Source Sans Pro Light"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t>agsci.psu.edu/safes</a:t>
            </a:r>
          </a:p>
        </p:txBody>
      </p:sp>
    </p:spTree>
    <p:extLst>
      <p:ext uri="{BB962C8B-B14F-4D97-AF65-F5344CB8AC3E}">
        <p14:creationId xmlns:p14="http://schemas.microsoft.com/office/powerpoint/2010/main" val="4217939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AFE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08DCDE-F339-4DDA-8911-E1B38892D140}"/>
              </a:ext>
            </a:extLst>
          </p:cNvPr>
          <p:cNvSpPr txBox="1"/>
          <p:nvPr userDrawn="1"/>
        </p:nvSpPr>
        <p:spPr>
          <a:xfrm>
            <a:off x="0" y="1034042"/>
            <a:ext cx="9144000" cy="5136022"/>
          </a:xfrm>
          <a:prstGeom prst="rect">
            <a:avLst/>
          </a:prstGeom>
          <a:noFill/>
        </p:spPr>
        <p:txBody>
          <a:bodyPr wrap="square" rtlCol="0">
            <a:spAutoFit/>
          </a:bodyPr>
          <a:lstStyle/>
          <a:p>
            <a:endParaRPr lang="en-US"/>
          </a:p>
        </p:txBody>
      </p:sp>
      <p:sp>
        <p:nvSpPr>
          <p:cNvPr id="3" name="Marcador de pie de página 4">
            <a:extLst>
              <a:ext uri="{FF2B5EF4-FFF2-40B4-BE49-F238E27FC236}">
                <a16:creationId xmlns:a16="http://schemas.microsoft.com/office/drawing/2014/main" id="{62118698-E8D6-4C0F-A21D-DEF459FAC854}"/>
              </a:ext>
            </a:extLst>
          </p:cNvPr>
          <p:cNvSpPr txBox="1">
            <a:spLocks/>
          </p:cNvSpPr>
          <p:nvPr userDrawn="1"/>
        </p:nvSpPr>
        <p:spPr>
          <a:xfrm>
            <a:off x="276072" y="6536312"/>
            <a:ext cx="8368139" cy="369227"/>
          </a:xfrm>
          <a:prstGeom prst="rect">
            <a:avLst/>
          </a:prstGeom>
        </p:spPr>
        <p:txBody>
          <a:bodyPr/>
          <a:lstStyle>
            <a:defPPr>
              <a:defRPr lang="es-ES"/>
            </a:defPPr>
            <a:lvl1pPr marL="0" algn="l" defTabSz="457200" rtl="0" eaLnBrk="1" latinLnBrk="0" hangingPunct="1">
              <a:defRPr sz="1600" kern="1200">
                <a:solidFill>
                  <a:srgbClr val="15A29F"/>
                </a:solidFill>
                <a:latin typeface="Source Sans Pro Light"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t>agsci.psu.edu/safes</a:t>
            </a:r>
          </a:p>
        </p:txBody>
      </p:sp>
    </p:spTree>
    <p:extLst>
      <p:ext uri="{BB962C8B-B14F-4D97-AF65-F5344CB8AC3E}">
        <p14:creationId xmlns:p14="http://schemas.microsoft.com/office/powerpoint/2010/main" val="3896076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2D07CC-A74B-4075-BD8B-0165E5596409}"/>
              </a:ext>
            </a:extLst>
          </p:cNvPr>
          <p:cNvSpPr/>
          <p:nvPr userDrawn="1"/>
        </p:nvSpPr>
        <p:spPr>
          <a:xfrm>
            <a:off x="0" y="6056795"/>
            <a:ext cx="9144000" cy="813813"/>
          </a:xfrm>
          <a:prstGeom prst="rect">
            <a:avLst/>
          </a:prstGeom>
          <a:solidFill>
            <a:schemeClr val="tx2">
              <a:lumMod val="50000"/>
            </a:schemeClr>
          </a:solidFill>
          <a:ln w="28575" cmpd="sng">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Rockwell"/>
              <a:cs typeface="Rockwell"/>
            </a:endParaRPr>
          </a:p>
        </p:txBody>
      </p:sp>
      <p:sp>
        <p:nvSpPr>
          <p:cNvPr id="6" name="Marcador de pie de página 4">
            <a:extLst>
              <a:ext uri="{FF2B5EF4-FFF2-40B4-BE49-F238E27FC236}">
                <a16:creationId xmlns:a16="http://schemas.microsoft.com/office/drawing/2014/main" id="{6C183902-9B78-4E50-BFF5-93EB87166E84}"/>
              </a:ext>
            </a:extLst>
          </p:cNvPr>
          <p:cNvSpPr>
            <a:spLocks noGrp="1"/>
          </p:cNvSpPr>
          <p:nvPr>
            <p:ph type="ftr" sz="quarter" idx="3"/>
          </p:nvPr>
        </p:nvSpPr>
        <p:spPr>
          <a:xfrm>
            <a:off x="123672" y="6488773"/>
            <a:ext cx="8368139" cy="369227"/>
          </a:xfrm>
          <a:prstGeom prst="rect">
            <a:avLst/>
          </a:prstGeom>
        </p:spPr>
        <p:txBody>
          <a:bodyPr/>
          <a:lstStyle>
            <a:lvl1pPr>
              <a:defRPr sz="1600">
                <a:solidFill>
                  <a:srgbClr val="15A29F"/>
                </a:solidFill>
                <a:latin typeface="Source Sans Pro Light" panose="020B0604020202020204" pitchFamily="34" charset="0"/>
              </a:defRPr>
            </a:lvl1pPr>
          </a:lstStyle>
          <a:p>
            <a:pPr algn="r"/>
            <a:endParaRPr lang="en-US"/>
          </a:p>
        </p:txBody>
      </p:sp>
      <p:pic>
        <p:nvPicPr>
          <p:cNvPr id="7" name="Picture 6">
            <a:extLst>
              <a:ext uri="{FF2B5EF4-FFF2-40B4-BE49-F238E27FC236}">
                <a16:creationId xmlns:a16="http://schemas.microsoft.com/office/drawing/2014/main" id="{54A75503-FCB6-49D4-90B2-BC3FDBCBE704}"/>
              </a:ext>
            </a:extLst>
          </p:cNvPr>
          <p:cNvPicPr>
            <a:picLocks noChangeAspect="1"/>
          </p:cNvPicPr>
          <p:nvPr userDrawn="1"/>
        </p:nvPicPr>
        <p:blipFill>
          <a:blip r:embed="rId5"/>
          <a:stretch>
            <a:fillRect/>
          </a:stretch>
        </p:blipFill>
        <p:spPr>
          <a:xfrm>
            <a:off x="1913642" y="6073152"/>
            <a:ext cx="2215297" cy="784848"/>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20F3AA3A-B345-4F4B-9356-0D1DD69D7129}"/>
              </a:ext>
            </a:extLst>
          </p:cNvPr>
          <p:cNvPicPr>
            <a:picLocks noChangeAspect="1"/>
          </p:cNvPicPr>
          <p:nvPr userDrawn="1"/>
        </p:nvPicPr>
        <p:blipFill>
          <a:blip r:embed="rId6"/>
          <a:stretch>
            <a:fillRect/>
          </a:stretch>
        </p:blipFill>
        <p:spPr>
          <a:xfrm>
            <a:off x="104818" y="6056795"/>
            <a:ext cx="1663988" cy="675471"/>
          </a:xfrm>
          <a:prstGeom prst="rect">
            <a:avLst/>
          </a:prstGeom>
        </p:spPr>
      </p:pic>
    </p:spTree>
    <p:extLst>
      <p:ext uri="{BB962C8B-B14F-4D97-AF65-F5344CB8AC3E}">
        <p14:creationId xmlns:p14="http://schemas.microsoft.com/office/powerpoint/2010/main" val="17229803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hf sldNum="0" hdr="0" ftr="0" dt="0"/>
  <p:txStyles>
    <p:titleStyle>
      <a:lvl1pPr algn="l" defTabSz="457200" rtl="0" eaLnBrk="1" latinLnBrk="0" hangingPunct="1">
        <a:spcBef>
          <a:spcPct val="0"/>
        </a:spcBef>
        <a:buNone/>
        <a:defRPr sz="3600" b="0" kern="1200">
          <a:solidFill>
            <a:schemeClr val="tx2"/>
          </a:solidFill>
          <a:latin typeface="Rockwell"/>
          <a:ea typeface="+mj-ea"/>
          <a:cs typeface="Rockwell"/>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SzPct val="70000"/>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SzPct val="70000"/>
        <a:buFont typeface="Courier New"/>
        <a:buChar char="o"/>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agsci.psu.edu/safe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mailto:julianavasco@psu.edu" TargetMode="External"/><Relationship Id="rId5" Type="http://schemas.openxmlformats.org/officeDocument/2006/relationships/hyperlink" Target="mailto:dga2@psu.edu" TargetMode="Externa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mailto:cmgrozinger@psu.edu" TargetMode="External"/><Relationship Id="rId5" Type="http://schemas.openxmlformats.org/officeDocument/2006/relationships/hyperlink" Target="mailto:jpk12@psu.edu" TargetMode="Externa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mailto:kbrasier@psu.edu" TargetMode="External"/><Relationship Id="rId5" Type="http://schemas.openxmlformats.org/officeDocument/2006/relationships/hyperlink" Target="mailto:daniela.carrijo@psu.edu" TargetMode="Externa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microsoft.com/office/2018/10/relationships/comments" Target="../comments/modernComment_24C_AAEBAA1A.xml"/><Relationship Id="rId7" Type="http://schemas.openxmlformats.org/officeDocument/2006/relationships/hyperlink" Target="mailto:tjaenicke@psu.edu"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mailto:hga12@psu.edu" TargetMode="External"/><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mailto:jmduncan@psu.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7.jpeg"/><Relationship Id="rId7"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5.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sky, outdoor, nature&#10;&#10;Description automatically generated">
            <a:extLst>
              <a:ext uri="{FF2B5EF4-FFF2-40B4-BE49-F238E27FC236}">
                <a16:creationId xmlns:a16="http://schemas.microsoft.com/office/drawing/2014/main" id="{B588534B-F75D-41CF-B6FE-9E3930E00865}"/>
              </a:ext>
            </a:extLst>
          </p:cNvPr>
          <p:cNvPicPr>
            <a:picLocks noChangeAspect="1"/>
          </p:cNvPicPr>
          <p:nvPr/>
        </p:nvPicPr>
        <p:blipFill rotWithShape="1">
          <a:blip r:embed="rId3"/>
          <a:srcRect r="11111"/>
          <a:stretch/>
        </p:blipFill>
        <p:spPr>
          <a:xfrm>
            <a:off x="0" y="1"/>
            <a:ext cx="9144000" cy="6858000"/>
          </a:xfrm>
          <a:prstGeom prst="rect">
            <a:avLst/>
          </a:prstGeom>
        </p:spPr>
      </p:pic>
      <p:sp>
        <p:nvSpPr>
          <p:cNvPr id="12" name="Rectangle 11">
            <a:extLst>
              <a:ext uri="{FF2B5EF4-FFF2-40B4-BE49-F238E27FC236}">
                <a16:creationId xmlns:a16="http://schemas.microsoft.com/office/drawing/2014/main" id="{AA3191EF-F551-47D3-A45C-A01508EE232C}"/>
              </a:ext>
            </a:extLst>
          </p:cNvPr>
          <p:cNvSpPr/>
          <p:nvPr/>
        </p:nvSpPr>
        <p:spPr>
          <a:xfrm>
            <a:off x="0" y="1003628"/>
            <a:ext cx="8197995" cy="1934818"/>
          </a:xfrm>
          <a:prstGeom prst="rect">
            <a:avLst/>
          </a:prstGeom>
          <a:solidFill>
            <a:schemeClr val="accent1">
              <a:lumMod val="50000"/>
              <a:alpha val="78000"/>
            </a:schemeClr>
          </a:solidFill>
          <a:ln w="28575" cmpd="sng">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Rockwell"/>
              <a:cs typeface="Rockwell"/>
            </a:endParaRPr>
          </a:p>
        </p:txBody>
      </p:sp>
      <p:pic>
        <p:nvPicPr>
          <p:cNvPr id="10" name="Picture 9" descr="Text&#10;&#10;Description automatically generated">
            <a:extLst>
              <a:ext uri="{FF2B5EF4-FFF2-40B4-BE49-F238E27FC236}">
                <a16:creationId xmlns:a16="http://schemas.microsoft.com/office/drawing/2014/main" id="{AB24747F-2839-4756-BA06-82A6BB369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6" y="1003628"/>
            <a:ext cx="7963164" cy="2057623"/>
          </a:xfrm>
          <a:prstGeom prst="rect">
            <a:avLst/>
          </a:prstGeom>
          <a:effectLst/>
        </p:spPr>
      </p:pic>
    </p:spTree>
    <p:extLst>
      <p:ext uri="{BB962C8B-B14F-4D97-AF65-F5344CB8AC3E}">
        <p14:creationId xmlns:p14="http://schemas.microsoft.com/office/powerpoint/2010/main" val="1761263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589B0EB-2D14-4F3E-BD48-26A9EB2E7411}"/>
              </a:ext>
            </a:extLst>
          </p:cNvPr>
          <p:cNvSpPr txBox="1"/>
          <p:nvPr/>
        </p:nvSpPr>
        <p:spPr>
          <a:xfrm>
            <a:off x="224026" y="779912"/>
            <a:ext cx="8880044" cy="2677656"/>
          </a:xfrm>
          <a:prstGeom prst="rect">
            <a:avLst/>
          </a:prstGeom>
          <a:noFill/>
        </p:spPr>
        <p:txBody>
          <a:bodyPr wrap="square" lIns="91440" tIns="45720" rIns="91440" bIns="45720" anchor="t">
            <a:spAutoFit/>
          </a:bodyPr>
          <a:lstStyle/>
          <a:p>
            <a:r>
              <a:rPr lang="en-US" b="1"/>
              <a:t>To apply for Affiliate or Associate status within SAFES, visit </a:t>
            </a:r>
            <a:r>
              <a:rPr lang="en-US" b="1">
                <a:hlinkClick r:id="rId3"/>
              </a:rPr>
              <a:t>https://agsci.psu.edu/safes</a:t>
            </a:r>
            <a:r>
              <a:rPr lang="en-US" b="1"/>
              <a:t> and click on the link to the membership application form on the right-hand side:</a:t>
            </a:r>
            <a:br>
              <a:rPr lang="en-US" b="1"/>
            </a:br>
            <a:endParaRPr lang="en-US" b="1"/>
          </a:p>
          <a:p>
            <a:pPr marL="285750" indent="-285750">
              <a:buFont typeface="Arial" panose="020B0604020202020204" pitchFamily="34" charset="0"/>
              <a:buChar char="•"/>
            </a:pPr>
            <a:endParaRPr lang="en-US" sz="1600">
              <a:latin typeface="Gill Sans"/>
            </a:endParaRPr>
          </a:p>
          <a:p>
            <a:pPr marL="285750" indent="-285750">
              <a:buFont typeface="Arial" panose="020B0604020202020204" pitchFamily="34" charset="0"/>
              <a:buChar char="•"/>
            </a:pPr>
            <a:endParaRPr lang="en-US" sz="1600">
              <a:latin typeface="Gill Sans"/>
            </a:endParaRPr>
          </a:p>
          <a:p>
            <a:endParaRPr lang="en-US" sz="1600">
              <a:latin typeface="Gill Sans"/>
            </a:endParaRPr>
          </a:p>
          <a:p>
            <a:endParaRPr lang="en-US" sz="1600">
              <a:latin typeface="Gill Sans"/>
            </a:endParaRPr>
          </a:p>
          <a:p>
            <a:endParaRPr lang="en-US" sz="1600">
              <a:latin typeface="Gill Sans"/>
            </a:endParaRPr>
          </a:p>
          <a:p>
            <a:endParaRPr lang="en-US" sz="1600">
              <a:latin typeface="Gill Sans"/>
            </a:endParaRPr>
          </a:p>
        </p:txBody>
      </p:sp>
      <p:cxnSp>
        <p:nvCxnSpPr>
          <p:cNvPr id="24" name="Straight Connector 23">
            <a:extLst>
              <a:ext uri="{FF2B5EF4-FFF2-40B4-BE49-F238E27FC236}">
                <a16:creationId xmlns:a16="http://schemas.microsoft.com/office/drawing/2014/main" id="{F5C652D6-7D14-46E5-BF33-16FB57F09950}"/>
              </a:ext>
            </a:extLst>
          </p:cNvPr>
          <p:cNvCxnSpPr/>
          <p:nvPr/>
        </p:nvCxnSpPr>
        <p:spPr>
          <a:xfrm>
            <a:off x="-77820" y="612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BD39E4B-9CED-40E4-A3B2-4CF0D06340EA}"/>
              </a:ext>
            </a:extLst>
          </p:cNvPr>
          <p:cNvSpPr txBox="1"/>
          <p:nvPr/>
        </p:nvSpPr>
        <p:spPr>
          <a:xfrm>
            <a:off x="224639" y="58705"/>
            <a:ext cx="8559529" cy="461665"/>
          </a:xfrm>
          <a:prstGeom prst="rect">
            <a:avLst/>
          </a:prstGeom>
          <a:noFill/>
        </p:spPr>
        <p:txBody>
          <a:bodyPr wrap="square" lIns="91440" tIns="45720" rIns="91440" bIns="45720" rtlCol="0" anchor="t">
            <a:spAutoFit/>
          </a:bodyPr>
          <a:lstStyle/>
          <a:p>
            <a:r>
              <a:rPr lang="en-US" sz="2400">
                <a:solidFill>
                  <a:schemeClr val="accent1">
                    <a:lumMod val="75000"/>
                  </a:schemeClr>
                </a:solidFill>
                <a:latin typeface="Rockwell"/>
              </a:rPr>
              <a:t>SAFES CIIs: Applying for Affiliate or Associate Status</a:t>
            </a:r>
          </a:p>
        </p:txBody>
      </p:sp>
      <p:pic>
        <p:nvPicPr>
          <p:cNvPr id="2" name="Picture 1" descr="SAFES-affiliate-associate-application.JPG">
            <a:extLst>
              <a:ext uri="{FF2B5EF4-FFF2-40B4-BE49-F238E27FC236}">
                <a16:creationId xmlns:a16="http://schemas.microsoft.com/office/drawing/2014/main" id="{F4D6CACC-BDD9-2139-0236-EE1DD4916CD9}"/>
              </a:ext>
            </a:extLst>
          </p:cNvPr>
          <p:cNvPicPr>
            <a:picLocks noChangeAspect="1"/>
          </p:cNvPicPr>
          <p:nvPr/>
        </p:nvPicPr>
        <p:blipFill>
          <a:blip r:embed="rId4"/>
          <a:stretch>
            <a:fillRect/>
          </a:stretch>
        </p:blipFill>
        <p:spPr>
          <a:xfrm>
            <a:off x="195762" y="1731363"/>
            <a:ext cx="5329790" cy="4197268"/>
          </a:xfrm>
          <a:prstGeom prst="rect">
            <a:avLst/>
          </a:prstGeom>
        </p:spPr>
      </p:pic>
      <p:sp>
        <p:nvSpPr>
          <p:cNvPr id="3" name="TextBox 2">
            <a:extLst>
              <a:ext uri="{FF2B5EF4-FFF2-40B4-BE49-F238E27FC236}">
                <a16:creationId xmlns:a16="http://schemas.microsoft.com/office/drawing/2014/main" id="{AF3E49AE-C0C8-8EA3-F315-B9B4066D0A13}"/>
              </a:ext>
            </a:extLst>
          </p:cNvPr>
          <p:cNvSpPr txBox="1"/>
          <p:nvPr/>
        </p:nvSpPr>
        <p:spPr>
          <a:xfrm>
            <a:off x="6166363" y="2118676"/>
            <a:ext cx="2893503" cy="4616648"/>
          </a:xfrm>
          <a:prstGeom prst="rect">
            <a:avLst/>
          </a:prstGeom>
          <a:noFill/>
        </p:spPr>
        <p:txBody>
          <a:bodyPr wrap="square" lIns="91440" tIns="45720" rIns="91440" bIns="45720" anchor="t">
            <a:spAutoFit/>
          </a:bodyPr>
          <a:lstStyle/>
          <a:p>
            <a:endParaRPr lang="en-US"/>
          </a:p>
          <a:p>
            <a:r>
              <a:rPr lang="en-US" b="1"/>
              <a:t>In the form, provide your:</a:t>
            </a:r>
          </a:p>
          <a:p>
            <a:pPr marL="285750" indent="-285750">
              <a:buFont typeface="Arial"/>
              <a:buChar char="•"/>
            </a:pPr>
            <a:r>
              <a:rPr lang="en-US" b="1"/>
              <a:t>Name</a:t>
            </a:r>
          </a:p>
          <a:p>
            <a:pPr marL="285750" indent="-285750">
              <a:buFont typeface="Arial"/>
              <a:buChar char="•"/>
            </a:pPr>
            <a:r>
              <a:rPr lang="en-US" b="1"/>
              <a:t>Title</a:t>
            </a:r>
          </a:p>
          <a:p>
            <a:pPr marL="285750" indent="-285750">
              <a:buFont typeface="Arial"/>
              <a:buChar char="•"/>
            </a:pPr>
            <a:r>
              <a:rPr lang="en-US" b="1"/>
              <a:t>College (or Campus)</a:t>
            </a:r>
          </a:p>
          <a:p>
            <a:pPr marL="285750" indent="-285750">
              <a:buFont typeface="Arial"/>
              <a:buChar char="•"/>
            </a:pPr>
            <a:r>
              <a:rPr lang="en-US" b="1"/>
              <a:t>Department</a:t>
            </a:r>
            <a:endParaRPr lang="en-US"/>
          </a:p>
          <a:p>
            <a:pPr marL="285750" indent="-285750">
              <a:buFont typeface="Arial"/>
              <a:buChar char="•"/>
            </a:pPr>
            <a:r>
              <a:rPr lang="en-US" b="1"/>
              <a:t>Updated CV</a:t>
            </a:r>
          </a:p>
          <a:p>
            <a:pPr marL="285750" indent="-285750">
              <a:buFont typeface="Arial"/>
              <a:buChar char="•"/>
            </a:pPr>
            <a:endParaRPr lang="en-US" b="1"/>
          </a:p>
          <a:p>
            <a:r>
              <a:rPr lang="en-US" b="1"/>
              <a:t>And indicate the CII(s) you wish to join</a:t>
            </a:r>
            <a:br>
              <a:rPr lang="en-US" b="1"/>
            </a:br>
            <a:endParaRPr lang="en-US" b="1"/>
          </a:p>
          <a:p>
            <a:pPr marL="285750" indent="-285750">
              <a:buFont typeface="Arial" panose="020B0604020202020204" pitchFamily="34" charset="0"/>
              <a:buChar char="•"/>
            </a:pPr>
            <a:endParaRPr lang="en-US" sz="1600">
              <a:latin typeface="Gill Sans"/>
            </a:endParaRPr>
          </a:p>
          <a:p>
            <a:pPr marL="285750" indent="-285750">
              <a:buFont typeface="Arial" panose="020B0604020202020204" pitchFamily="34" charset="0"/>
              <a:buChar char="•"/>
            </a:pPr>
            <a:endParaRPr lang="en-US" sz="1600">
              <a:latin typeface="Gill Sans"/>
            </a:endParaRPr>
          </a:p>
          <a:p>
            <a:endParaRPr lang="en-US" sz="1600">
              <a:latin typeface="Gill Sans"/>
            </a:endParaRPr>
          </a:p>
          <a:p>
            <a:endParaRPr lang="en-US" sz="1600">
              <a:latin typeface="Gill Sans"/>
            </a:endParaRPr>
          </a:p>
          <a:p>
            <a:endParaRPr lang="en-US" sz="1600">
              <a:latin typeface="Gill Sans"/>
            </a:endParaRPr>
          </a:p>
          <a:p>
            <a:endParaRPr lang="en-US" sz="1600">
              <a:latin typeface="Gill Sans"/>
            </a:endParaRPr>
          </a:p>
        </p:txBody>
      </p:sp>
    </p:spTree>
    <p:extLst>
      <p:ext uri="{BB962C8B-B14F-4D97-AF65-F5344CB8AC3E}">
        <p14:creationId xmlns:p14="http://schemas.microsoft.com/office/powerpoint/2010/main" val="2498301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8EF807-290F-47AC-98CE-5A93B8BB10F6}"/>
              </a:ext>
            </a:extLst>
          </p:cNvPr>
          <p:cNvSpPr/>
          <p:nvPr/>
        </p:nvSpPr>
        <p:spPr>
          <a:xfrm>
            <a:off x="-146438" y="2973247"/>
            <a:ext cx="9299643" cy="995204"/>
          </a:xfrm>
          <a:prstGeom prst="rect">
            <a:avLst/>
          </a:prstGeom>
          <a:solidFill>
            <a:schemeClr val="accent1">
              <a:lumMod val="50000"/>
              <a:alpha val="13000"/>
            </a:schemeClr>
          </a:solidFill>
          <a:ln w="28575" cmpd="sng">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Rockwell"/>
              <a:cs typeface="Rockwell"/>
            </a:endParaRPr>
          </a:p>
        </p:txBody>
      </p:sp>
      <p:sp>
        <p:nvSpPr>
          <p:cNvPr id="22" name="Rectangle 21">
            <a:extLst>
              <a:ext uri="{FF2B5EF4-FFF2-40B4-BE49-F238E27FC236}">
                <a16:creationId xmlns:a16="http://schemas.microsoft.com/office/drawing/2014/main" id="{3AC8DD32-29A0-46E1-979D-502CA46713E4}"/>
              </a:ext>
            </a:extLst>
          </p:cNvPr>
          <p:cNvSpPr/>
          <p:nvPr/>
        </p:nvSpPr>
        <p:spPr>
          <a:xfrm>
            <a:off x="0" y="970518"/>
            <a:ext cx="9299643" cy="995204"/>
          </a:xfrm>
          <a:prstGeom prst="rect">
            <a:avLst/>
          </a:prstGeom>
          <a:solidFill>
            <a:schemeClr val="accent1">
              <a:lumMod val="50000"/>
              <a:alpha val="13000"/>
            </a:schemeClr>
          </a:solidFill>
          <a:ln w="28575" cmpd="sng">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Rockwell"/>
              <a:cs typeface="Rockwell"/>
            </a:endParaRPr>
          </a:p>
        </p:txBody>
      </p:sp>
      <p:sp>
        <p:nvSpPr>
          <p:cNvPr id="28" name="Rectangle 27">
            <a:extLst>
              <a:ext uri="{FF2B5EF4-FFF2-40B4-BE49-F238E27FC236}">
                <a16:creationId xmlns:a16="http://schemas.microsoft.com/office/drawing/2014/main" id="{886147BB-C56D-4D0E-A5FF-C600D8A2F305}"/>
              </a:ext>
            </a:extLst>
          </p:cNvPr>
          <p:cNvSpPr/>
          <p:nvPr/>
        </p:nvSpPr>
        <p:spPr>
          <a:xfrm>
            <a:off x="-48145" y="5052716"/>
            <a:ext cx="9299643" cy="995204"/>
          </a:xfrm>
          <a:prstGeom prst="rect">
            <a:avLst/>
          </a:prstGeom>
          <a:solidFill>
            <a:schemeClr val="accent1">
              <a:lumMod val="50000"/>
              <a:alpha val="13000"/>
            </a:schemeClr>
          </a:solidFill>
          <a:ln w="28575" cmpd="sng">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Rockwell"/>
              <a:cs typeface="Rockwell"/>
            </a:endParaRPr>
          </a:p>
        </p:txBody>
      </p:sp>
      <p:sp>
        <p:nvSpPr>
          <p:cNvPr id="15" name="TextBox 14">
            <a:extLst>
              <a:ext uri="{FF2B5EF4-FFF2-40B4-BE49-F238E27FC236}">
                <a16:creationId xmlns:a16="http://schemas.microsoft.com/office/drawing/2014/main" id="{53E10D5A-472D-4A7A-B366-B0CC6FC49628}"/>
              </a:ext>
            </a:extLst>
          </p:cNvPr>
          <p:cNvSpPr txBox="1"/>
          <p:nvPr/>
        </p:nvSpPr>
        <p:spPr>
          <a:xfrm>
            <a:off x="1399031" y="919325"/>
            <a:ext cx="3022060" cy="5355312"/>
          </a:xfrm>
          <a:prstGeom prst="rect">
            <a:avLst/>
          </a:prstGeom>
          <a:noFill/>
        </p:spPr>
        <p:txBody>
          <a:bodyPr wrap="square">
            <a:spAutoFit/>
          </a:bodyPr>
          <a:lstStyle/>
          <a:p>
            <a:endParaRPr lang="en-US" sz="1600"/>
          </a:p>
          <a:p>
            <a:r>
              <a:rPr lang="en-US">
                <a:solidFill>
                  <a:srgbClr val="15A29F"/>
                </a:solidFill>
                <a:latin typeface="Rockwell" panose="02060603020205020403" pitchFamily="18" charset="0"/>
              </a:rPr>
              <a:t>Agricultural Sustainability in Urbanized Landscapes</a:t>
            </a:r>
          </a:p>
          <a:p>
            <a:br>
              <a:rPr lang="en-US" sz="1600"/>
            </a:br>
            <a:endParaRPr lang="en-US" sz="1600"/>
          </a:p>
          <a:p>
            <a:r>
              <a:rPr lang="en-US">
                <a:solidFill>
                  <a:srgbClr val="15A29F"/>
                </a:solidFill>
                <a:latin typeface="Rockwell" panose="02060603020205020403" pitchFamily="18" charset="0"/>
              </a:rPr>
              <a:t>Bioeconomy Solutions</a:t>
            </a:r>
          </a:p>
          <a:p>
            <a:br>
              <a:rPr lang="en-US" sz="1600"/>
            </a:br>
            <a:endParaRPr lang="en-US" sz="1600"/>
          </a:p>
          <a:p>
            <a:r>
              <a:rPr lang="en-US">
                <a:solidFill>
                  <a:srgbClr val="15A29F"/>
                </a:solidFill>
                <a:latin typeface="Rockwell" panose="02060603020205020403" pitchFamily="18" charset="0"/>
              </a:rPr>
              <a:t>Stakeholder Engagement Science and Practice</a:t>
            </a:r>
          </a:p>
          <a:p>
            <a:endParaRPr lang="en-US">
              <a:solidFill>
                <a:srgbClr val="15A29F"/>
              </a:solidFill>
              <a:latin typeface="Rockwell" panose="02060603020205020403" pitchFamily="18" charset="0"/>
            </a:endParaRPr>
          </a:p>
          <a:p>
            <a:endParaRPr lang="en-US">
              <a:solidFill>
                <a:srgbClr val="15A29F"/>
              </a:solidFill>
              <a:latin typeface="Rockwell" panose="02060603020205020403" pitchFamily="18" charset="0"/>
            </a:endParaRPr>
          </a:p>
          <a:p>
            <a:r>
              <a:rPr lang="en-US">
                <a:solidFill>
                  <a:srgbClr val="15A29F"/>
                </a:solidFill>
                <a:latin typeface="Rockwell" panose="02060603020205020403" pitchFamily="18" charset="0"/>
              </a:rPr>
              <a:t>Contaminants of Emerging Concern</a:t>
            </a:r>
          </a:p>
          <a:p>
            <a:endParaRPr lang="en-US">
              <a:solidFill>
                <a:srgbClr val="15A29F"/>
              </a:solidFill>
              <a:latin typeface="Rockwell" panose="02060603020205020403" pitchFamily="18" charset="0"/>
            </a:endParaRPr>
          </a:p>
          <a:p>
            <a:br>
              <a:rPr lang="en-US" sz="1600"/>
            </a:br>
            <a:endParaRPr lang="en-US" sz="1600"/>
          </a:p>
          <a:p>
            <a:r>
              <a:rPr lang="en-US">
                <a:solidFill>
                  <a:srgbClr val="15A29F"/>
                </a:solidFill>
                <a:latin typeface="Rockwell" panose="02060603020205020403" pitchFamily="18" charset="0"/>
              </a:rPr>
              <a:t>Food Choice and Health</a:t>
            </a:r>
          </a:p>
          <a:p>
            <a:br>
              <a:rPr lang="en-US" sz="1600"/>
            </a:br>
            <a:endParaRPr lang="en-US" sz="1600"/>
          </a:p>
        </p:txBody>
      </p:sp>
      <p:pic>
        <p:nvPicPr>
          <p:cNvPr id="6" name="Picture 5" descr="A picture containing grass, outdoor, field, grassy&#10;&#10;Description automatically generated">
            <a:extLst>
              <a:ext uri="{FF2B5EF4-FFF2-40B4-BE49-F238E27FC236}">
                <a16:creationId xmlns:a16="http://schemas.microsoft.com/office/drawing/2014/main" id="{7257F031-44DB-498B-A3C1-6422C48F95E8}"/>
              </a:ext>
            </a:extLst>
          </p:cNvPr>
          <p:cNvPicPr>
            <a:picLocks noChangeAspect="1"/>
          </p:cNvPicPr>
          <p:nvPr/>
        </p:nvPicPr>
        <p:blipFill>
          <a:blip r:embed="rId3"/>
          <a:stretch>
            <a:fillRect/>
          </a:stretch>
        </p:blipFill>
        <p:spPr>
          <a:xfrm>
            <a:off x="181641" y="1072286"/>
            <a:ext cx="1234440" cy="822960"/>
          </a:xfrm>
          <a:prstGeom prst="rect">
            <a:avLst/>
          </a:prstGeom>
        </p:spPr>
      </p:pic>
      <p:pic>
        <p:nvPicPr>
          <p:cNvPr id="8" name="Picture 7" descr="A red light on a road&#10;&#10;Description automatically generated with low confidence">
            <a:extLst>
              <a:ext uri="{FF2B5EF4-FFF2-40B4-BE49-F238E27FC236}">
                <a16:creationId xmlns:a16="http://schemas.microsoft.com/office/drawing/2014/main" id="{D93D7A41-06D2-43F9-8108-D5D7F4CB1CA8}"/>
              </a:ext>
            </a:extLst>
          </p:cNvPr>
          <p:cNvPicPr>
            <a:picLocks noChangeAspect="1"/>
          </p:cNvPicPr>
          <p:nvPr/>
        </p:nvPicPr>
        <p:blipFill>
          <a:blip r:embed="rId4"/>
          <a:stretch>
            <a:fillRect/>
          </a:stretch>
        </p:blipFill>
        <p:spPr>
          <a:xfrm>
            <a:off x="184046" y="2043542"/>
            <a:ext cx="1234440" cy="822960"/>
          </a:xfrm>
          <a:prstGeom prst="rect">
            <a:avLst/>
          </a:prstGeom>
        </p:spPr>
      </p:pic>
      <p:pic>
        <p:nvPicPr>
          <p:cNvPr id="10" name="Picture 9" descr="A picture containing outdoor, water, nature, river&#10;&#10;Description automatically generated">
            <a:extLst>
              <a:ext uri="{FF2B5EF4-FFF2-40B4-BE49-F238E27FC236}">
                <a16:creationId xmlns:a16="http://schemas.microsoft.com/office/drawing/2014/main" id="{858D6B8C-D995-4FB4-95FA-DDAD27ABB872}"/>
              </a:ext>
            </a:extLst>
          </p:cNvPr>
          <p:cNvPicPr>
            <a:picLocks noChangeAspect="1"/>
          </p:cNvPicPr>
          <p:nvPr/>
        </p:nvPicPr>
        <p:blipFill>
          <a:blip r:embed="rId5"/>
          <a:stretch>
            <a:fillRect/>
          </a:stretch>
        </p:blipFill>
        <p:spPr>
          <a:xfrm>
            <a:off x="171317" y="4057511"/>
            <a:ext cx="1234440" cy="822960"/>
          </a:xfrm>
          <a:prstGeom prst="rect">
            <a:avLst/>
          </a:prstGeom>
        </p:spPr>
      </p:pic>
      <p:pic>
        <p:nvPicPr>
          <p:cNvPr id="12" name="Picture 11" descr="A picture containing plant, outdoor, garden, surrounded&#10;&#10;Description automatically generated">
            <a:extLst>
              <a:ext uri="{FF2B5EF4-FFF2-40B4-BE49-F238E27FC236}">
                <a16:creationId xmlns:a16="http://schemas.microsoft.com/office/drawing/2014/main" id="{13191273-B2FA-45AA-808E-CA9D8FF3FDC2}"/>
              </a:ext>
            </a:extLst>
          </p:cNvPr>
          <p:cNvPicPr>
            <a:picLocks noChangeAspect="1"/>
          </p:cNvPicPr>
          <p:nvPr/>
        </p:nvPicPr>
        <p:blipFill>
          <a:blip r:embed="rId6"/>
          <a:stretch>
            <a:fillRect/>
          </a:stretch>
        </p:blipFill>
        <p:spPr>
          <a:xfrm>
            <a:off x="158588" y="5183220"/>
            <a:ext cx="1234440" cy="822960"/>
          </a:xfrm>
          <a:prstGeom prst="rect">
            <a:avLst/>
          </a:prstGeom>
        </p:spPr>
      </p:pic>
      <p:pic>
        <p:nvPicPr>
          <p:cNvPr id="14" name="Picture 13">
            <a:extLst>
              <a:ext uri="{FF2B5EF4-FFF2-40B4-BE49-F238E27FC236}">
                <a16:creationId xmlns:a16="http://schemas.microsoft.com/office/drawing/2014/main" id="{F92BEEC6-AA6B-4F41-9DD6-681D952C84F6}"/>
              </a:ext>
            </a:extLst>
          </p:cNvPr>
          <p:cNvPicPr>
            <a:picLocks noChangeAspect="1"/>
          </p:cNvPicPr>
          <p:nvPr/>
        </p:nvPicPr>
        <p:blipFill>
          <a:blip r:embed="rId7"/>
          <a:stretch>
            <a:fillRect/>
          </a:stretch>
        </p:blipFill>
        <p:spPr>
          <a:xfrm>
            <a:off x="4768311" y="1073769"/>
            <a:ext cx="1234440" cy="822960"/>
          </a:xfrm>
          <a:prstGeom prst="rect">
            <a:avLst/>
          </a:prstGeom>
        </p:spPr>
      </p:pic>
      <p:cxnSp>
        <p:nvCxnSpPr>
          <p:cNvPr id="29" name="Straight Connector 28">
            <a:extLst>
              <a:ext uri="{FF2B5EF4-FFF2-40B4-BE49-F238E27FC236}">
                <a16:creationId xmlns:a16="http://schemas.microsoft.com/office/drawing/2014/main" id="{1227542B-2FAE-49BC-A98C-AC635CC735B3}"/>
              </a:ext>
            </a:extLst>
          </p:cNvPr>
          <p:cNvCxnSpPr/>
          <p:nvPr/>
        </p:nvCxnSpPr>
        <p:spPr>
          <a:xfrm>
            <a:off x="0" y="852532"/>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47B99D9-C607-4B5B-B4AD-64243C4C641B}"/>
              </a:ext>
            </a:extLst>
          </p:cNvPr>
          <p:cNvSpPr txBox="1"/>
          <p:nvPr/>
        </p:nvSpPr>
        <p:spPr>
          <a:xfrm>
            <a:off x="302459" y="207450"/>
            <a:ext cx="8559529" cy="584775"/>
          </a:xfrm>
          <a:prstGeom prst="rect">
            <a:avLst/>
          </a:prstGeom>
          <a:solidFill>
            <a:schemeClr val="bg1"/>
          </a:solidFill>
        </p:spPr>
        <p:txBody>
          <a:bodyPr wrap="square" rtlCol="0">
            <a:spAutoFit/>
          </a:bodyPr>
          <a:lstStyle/>
          <a:p>
            <a:r>
              <a:rPr lang="en-US" sz="3200">
                <a:solidFill>
                  <a:schemeClr val="accent1">
                    <a:lumMod val="75000"/>
                  </a:schemeClr>
                </a:solidFill>
                <a:latin typeface="Rockwell" panose="02060603020205020403" pitchFamily="18" charset="0"/>
              </a:rPr>
              <a:t>SAFES Critical Issue Initiatives (CIIs)</a:t>
            </a:r>
          </a:p>
        </p:txBody>
      </p:sp>
      <p:sp>
        <p:nvSpPr>
          <p:cNvPr id="13" name="TextBox 12">
            <a:extLst>
              <a:ext uri="{FF2B5EF4-FFF2-40B4-BE49-F238E27FC236}">
                <a16:creationId xmlns:a16="http://schemas.microsoft.com/office/drawing/2014/main" id="{402E5E63-9F83-4D83-BA29-797E3E83EEC4}"/>
              </a:ext>
            </a:extLst>
          </p:cNvPr>
          <p:cNvSpPr txBox="1"/>
          <p:nvPr/>
        </p:nvSpPr>
        <p:spPr>
          <a:xfrm>
            <a:off x="6024669" y="911070"/>
            <a:ext cx="3249486" cy="3970318"/>
          </a:xfrm>
          <a:prstGeom prst="rect">
            <a:avLst/>
          </a:prstGeom>
          <a:noFill/>
        </p:spPr>
        <p:txBody>
          <a:bodyPr wrap="square" lIns="91440" tIns="45720" rIns="91440" bIns="45720" anchor="t">
            <a:spAutoFit/>
          </a:bodyPr>
          <a:lstStyle/>
          <a:p>
            <a:endParaRPr lang="en-US">
              <a:latin typeface="Rockwell" panose="02060603020205020403" pitchFamily="18" charset="0"/>
            </a:endParaRPr>
          </a:p>
          <a:p>
            <a:r>
              <a:rPr lang="en-US">
                <a:solidFill>
                  <a:srgbClr val="15A29F"/>
                </a:solidFill>
                <a:latin typeface="Rockwell"/>
              </a:rPr>
              <a:t>Managing Earth’s </a:t>
            </a:r>
            <a:br>
              <a:rPr lang="en-US">
                <a:latin typeface="Rockwell" panose="02060603020205020403" pitchFamily="18" charset="0"/>
              </a:rPr>
            </a:br>
            <a:r>
              <a:rPr lang="en-US">
                <a:solidFill>
                  <a:srgbClr val="15A29F"/>
                </a:solidFill>
                <a:latin typeface="Rockwell"/>
              </a:rPr>
              <a:t>Critical Zone</a:t>
            </a:r>
          </a:p>
          <a:p>
            <a:endParaRPr lang="en-US">
              <a:solidFill>
                <a:srgbClr val="15A29F"/>
              </a:solidFill>
              <a:latin typeface="Rockwell" panose="02060603020205020403" pitchFamily="18" charset="0"/>
            </a:endParaRPr>
          </a:p>
          <a:p>
            <a:endParaRPr lang="en-US">
              <a:solidFill>
                <a:srgbClr val="15A29F"/>
              </a:solidFill>
              <a:latin typeface="Rockwell" panose="02060603020205020403" pitchFamily="18" charset="0"/>
            </a:endParaRPr>
          </a:p>
          <a:p>
            <a:r>
              <a:rPr lang="en-US">
                <a:solidFill>
                  <a:srgbClr val="15A29F"/>
                </a:solidFill>
                <a:latin typeface="Rockwell"/>
              </a:rPr>
              <a:t>Precision Biodiversity</a:t>
            </a:r>
          </a:p>
          <a:p>
            <a:br>
              <a:rPr lang="en-US">
                <a:latin typeface="Rockwell" panose="02060603020205020403" pitchFamily="18" charset="0"/>
              </a:rPr>
            </a:br>
            <a:endParaRPr lang="en-US">
              <a:latin typeface="Rockwell" panose="02060603020205020403" pitchFamily="18" charset="0"/>
            </a:endParaRPr>
          </a:p>
          <a:p>
            <a:r>
              <a:rPr lang="en-US">
                <a:solidFill>
                  <a:srgbClr val="15A29F"/>
                </a:solidFill>
                <a:latin typeface="Rockwell"/>
              </a:rPr>
              <a:t>Regenerative and </a:t>
            </a:r>
            <a:br>
              <a:rPr lang="en-US">
                <a:latin typeface="Rockwell" panose="02060603020205020403" pitchFamily="18" charset="0"/>
              </a:rPr>
            </a:br>
            <a:r>
              <a:rPr lang="en-US">
                <a:solidFill>
                  <a:srgbClr val="15A29F"/>
                </a:solidFill>
                <a:latin typeface="Rockwell"/>
              </a:rPr>
              <a:t>Climate-Smart Landscapes</a:t>
            </a:r>
          </a:p>
          <a:p>
            <a:br>
              <a:rPr lang="en-US">
                <a:latin typeface="Rockwell" panose="02060603020205020403" pitchFamily="18" charset="0"/>
              </a:rPr>
            </a:br>
            <a:endParaRPr lang="en-US">
              <a:latin typeface="Rockwell" panose="02060603020205020403" pitchFamily="18" charset="0"/>
            </a:endParaRPr>
          </a:p>
          <a:p>
            <a:r>
              <a:rPr lang="en-US">
                <a:solidFill>
                  <a:srgbClr val="15A29F"/>
                </a:solidFill>
                <a:latin typeface="Rockwell"/>
              </a:rPr>
              <a:t>Transformative Water</a:t>
            </a:r>
            <a:endParaRPr lang="en-US">
              <a:solidFill>
                <a:srgbClr val="15A29F"/>
              </a:solidFill>
              <a:latin typeface="Rockwell" panose="02060603020205020403" pitchFamily="18" charset="0"/>
            </a:endParaRPr>
          </a:p>
          <a:p>
            <a:r>
              <a:rPr lang="en-US">
                <a:solidFill>
                  <a:srgbClr val="15A29F"/>
                </a:solidFill>
                <a:latin typeface="Rockwell"/>
              </a:rPr>
              <a:t>Quality Strategies</a:t>
            </a:r>
            <a:endParaRPr lang="en-US">
              <a:solidFill>
                <a:srgbClr val="15A29F"/>
              </a:solidFill>
              <a:latin typeface="Rockwell" panose="02060603020205020403" pitchFamily="18" charset="0"/>
            </a:endParaRPr>
          </a:p>
        </p:txBody>
      </p:sp>
      <p:pic>
        <p:nvPicPr>
          <p:cNvPr id="16" name="Picture 15" descr="A body of water with grass and trees around it&#10;&#10;Description automatically generated with low confidence">
            <a:extLst>
              <a:ext uri="{FF2B5EF4-FFF2-40B4-BE49-F238E27FC236}">
                <a16:creationId xmlns:a16="http://schemas.microsoft.com/office/drawing/2014/main" id="{C869367C-98C8-41A2-BA47-8249622F0DE9}"/>
              </a:ext>
            </a:extLst>
          </p:cNvPr>
          <p:cNvPicPr>
            <a:picLocks noChangeAspect="1"/>
          </p:cNvPicPr>
          <p:nvPr/>
        </p:nvPicPr>
        <p:blipFill>
          <a:blip r:embed="rId8"/>
          <a:stretch>
            <a:fillRect/>
          </a:stretch>
        </p:blipFill>
        <p:spPr>
          <a:xfrm>
            <a:off x="158588" y="3043460"/>
            <a:ext cx="1234440" cy="822960"/>
          </a:xfrm>
          <a:prstGeom prst="rect">
            <a:avLst/>
          </a:prstGeom>
        </p:spPr>
      </p:pic>
      <p:pic>
        <p:nvPicPr>
          <p:cNvPr id="17" name="Picture 16" descr="A bird standing on a branch&#10;&#10;Description automatically generated with medium confidence">
            <a:extLst>
              <a:ext uri="{FF2B5EF4-FFF2-40B4-BE49-F238E27FC236}">
                <a16:creationId xmlns:a16="http://schemas.microsoft.com/office/drawing/2014/main" id="{A74A7408-5447-4618-B047-10221AA39210}"/>
              </a:ext>
            </a:extLst>
          </p:cNvPr>
          <p:cNvPicPr>
            <a:picLocks noChangeAspect="1"/>
          </p:cNvPicPr>
          <p:nvPr/>
        </p:nvPicPr>
        <p:blipFill>
          <a:blip r:embed="rId9"/>
          <a:stretch>
            <a:fillRect/>
          </a:stretch>
        </p:blipFill>
        <p:spPr>
          <a:xfrm>
            <a:off x="4771030" y="2043542"/>
            <a:ext cx="1234440" cy="822960"/>
          </a:xfrm>
          <a:prstGeom prst="rect">
            <a:avLst/>
          </a:prstGeom>
        </p:spPr>
      </p:pic>
      <p:pic>
        <p:nvPicPr>
          <p:cNvPr id="18" name="Picture 17" descr="A picture containing tree, nature, outdoor, water&#10;&#10;Description automatically generated">
            <a:extLst>
              <a:ext uri="{FF2B5EF4-FFF2-40B4-BE49-F238E27FC236}">
                <a16:creationId xmlns:a16="http://schemas.microsoft.com/office/drawing/2014/main" id="{1B2703DF-1DEA-44C9-9581-E8424712FBE3}"/>
              </a:ext>
            </a:extLst>
          </p:cNvPr>
          <p:cNvPicPr>
            <a:picLocks noChangeAspect="1"/>
          </p:cNvPicPr>
          <p:nvPr/>
        </p:nvPicPr>
        <p:blipFill>
          <a:blip r:embed="rId10"/>
          <a:stretch>
            <a:fillRect/>
          </a:stretch>
        </p:blipFill>
        <p:spPr>
          <a:xfrm>
            <a:off x="4796260" y="4090739"/>
            <a:ext cx="1234440" cy="822960"/>
          </a:xfrm>
          <a:prstGeom prst="rect">
            <a:avLst/>
          </a:prstGeom>
        </p:spPr>
      </p:pic>
      <p:pic>
        <p:nvPicPr>
          <p:cNvPr id="20" name="Picture 19" descr="A green lawnmower on a wooden surface&#10;&#10;Description automatically generated with low confidence">
            <a:extLst>
              <a:ext uri="{FF2B5EF4-FFF2-40B4-BE49-F238E27FC236}">
                <a16:creationId xmlns:a16="http://schemas.microsoft.com/office/drawing/2014/main" id="{640FCADD-CAEC-4A5B-AB85-535F87E738AF}"/>
              </a:ext>
            </a:extLst>
          </p:cNvPr>
          <p:cNvPicPr>
            <a:picLocks noChangeAspect="1"/>
          </p:cNvPicPr>
          <p:nvPr/>
        </p:nvPicPr>
        <p:blipFill>
          <a:blip r:embed="rId11"/>
          <a:stretch>
            <a:fillRect/>
          </a:stretch>
        </p:blipFill>
        <p:spPr>
          <a:xfrm>
            <a:off x="4796260" y="3064687"/>
            <a:ext cx="1234440" cy="822960"/>
          </a:xfrm>
          <a:prstGeom prst="rect">
            <a:avLst/>
          </a:prstGeom>
        </p:spPr>
      </p:pic>
    </p:spTree>
    <p:extLst>
      <p:ext uri="{BB962C8B-B14F-4D97-AF65-F5344CB8AC3E}">
        <p14:creationId xmlns:p14="http://schemas.microsoft.com/office/powerpoint/2010/main" val="1805061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3E10D5A-472D-4A7A-B366-B0CC6FC49628}"/>
              </a:ext>
            </a:extLst>
          </p:cNvPr>
          <p:cNvSpPr txBox="1"/>
          <p:nvPr/>
        </p:nvSpPr>
        <p:spPr>
          <a:xfrm>
            <a:off x="178676" y="923350"/>
            <a:ext cx="8881241" cy="5605637"/>
          </a:xfrm>
          <a:prstGeom prst="rect">
            <a:avLst/>
          </a:prstGeom>
          <a:noFill/>
        </p:spPr>
        <p:txBody>
          <a:bodyPr wrap="square" lIns="91440" tIns="45720" rIns="91440" bIns="45720" anchor="t">
            <a:spAutoFit/>
          </a:bodyPr>
          <a:lstStyle/>
          <a:p>
            <a:pPr>
              <a:lnSpc>
                <a:spcPct val="107000"/>
              </a:lnSpc>
              <a:spcAft>
                <a:spcPts val="800"/>
              </a:spcAft>
            </a:pPr>
            <a:r>
              <a:rPr lang="en-US" u="sng">
                <a:solidFill>
                  <a:srgbClr val="15A29F"/>
                </a:solidFill>
                <a:latin typeface="Rockwell" panose="02060603020205020403" pitchFamily="18" charset="0"/>
                <a:cs typeface="Calibri" panose="020F0502020204030204" pitchFamily="34" charset="0"/>
              </a:rPr>
              <a:t>Responsibilities</a:t>
            </a:r>
            <a:br>
              <a:rPr lang="en-US" u="sng">
                <a:solidFill>
                  <a:srgbClr val="15A29F"/>
                </a:solidFill>
                <a:latin typeface="Rockwell" panose="02060603020205020403" pitchFamily="18" charset="0"/>
                <a:cs typeface="Calibri" panose="020F0502020204030204" pitchFamily="34" charset="0"/>
              </a:rPr>
            </a:br>
            <a:r>
              <a:rPr lang="en-US">
                <a:solidFill>
                  <a:schemeClr val="tx2">
                    <a:lumMod val="75000"/>
                  </a:schemeClr>
                </a:solidFill>
                <a:latin typeface="Gill Sans"/>
                <a:cs typeface="Calibri" panose="020F0502020204030204" pitchFamily="34" charset="0"/>
              </a:rPr>
              <a:t>Convener: Leads the CII towards achieving </a:t>
            </a:r>
            <a:br>
              <a:rPr lang="en-US">
                <a:solidFill>
                  <a:schemeClr val="tx2">
                    <a:lumMod val="75000"/>
                  </a:schemeClr>
                </a:solidFill>
                <a:latin typeface="Gill Sans"/>
                <a:cs typeface="Calibri" panose="020F0502020204030204" pitchFamily="34" charset="0"/>
              </a:rPr>
            </a:br>
            <a:r>
              <a:rPr lang="en-US">
                <a:solidFill>
                  <a:schemeClr val="tx2">
                    <a:lumMod val="75000"/>
                  </a:schemeClr>
                </a:solidFill>
                <a:latin typeface="Gill Sans"/>
                <a:cs typeface="Calibri" panose="020F0502020204030204" pitchFamily="34" charset="0"/>
              </a:rPr>
              <a:t>interdisciplinary research goals appropriate for the </a:t>
            </a:r>
            <a:br>
              <a:rPr lang="en-US">
                <a:solidFill>
                  <a:schemeClr val="tx2">
                    <a:lumMod val="75000"/>
                  </a:schemeClr>
                </a:solidFill>
                <a:latin typeface="Gill Sans"/>
                <a:cs typeface="Calibri" panose="020F0502020204030204" pitchFamily="34" charset="0"/>
              </a:rPr>
            </a:br>
            <a:r>
              <a:rPr lang="en-US">
                <a:solidFill>
                  <a:schemeClr val="tx2">
                    <a:lumMod val="75000"/>
                  </a:schemeClr>
                </a:solidFill>
                <a:latin typeface="Gill Sans"/>
                <a:cs typeface="Calibri" panose="020F0502020204030204" pitchFamily="34" charset="0"/>
              </a:rPr>
              <a:t>stage of the CII (emerging, established)</a:t>
            </a:r>
            <a:endParaRPr lang="en-US">
              <a:solidFill>
                <a:srgbClr val="15A29F"/>
              </a:solidFill>
              <a:latin typeface="Rockwell" panose="02060603020205020403" pitchFamily="18" charset="0"/>
              <a:cs typeface="Calibri" panose="020F0502020204030204" pitchFamily="34" charset="0"/>
            </a:endParaRPr>
          </a:p>
          <a:p>
            <a:r>
              <a:rPr lang="en-US" u="sng">
                <a:solidFill>
                  <a:srgbClr val="15A29F"/>
                </a:solidFill>
                <a:latin typeface="Rockwell" panose="02060603020205020403" pitchFamily="18" charset="0"/>
              </a:rPr>
              <a:t>Group Meetings</a:t>
            </a:r>
          </a:p>
          <a:p>
            <a:pPr marL="0" marR="0">
              <a:lnSpc>
                <a:spcPct val="107000"/>
              </a:lnSpc>
              <a:spcBef>
                <a:spcPts val="0"/>
              </a:spcBef>
              <a:spcAft>
                <a:spcPts val="800"/>
              </a:spcAft>
            </a:pPr>
            <a:r>
              <a:rPr lang="en-US">
                <a:solidFill>
                  <a:schemeClr val="tx2">
                    <a:lumMod val="75000"/>
                  </a:schemeClr>
                </a:solidFill>
                <a:latin typeface="Gill Sans"/>
                <a:cs typeface="Calibri" panose="020F0502020204030204" pitchFamily="34" charset="0"/>
              </a:rPr>
              <a:t>CIIs meet independently to hone the objectives/goals </a:t>
            </a:r>
            <a:br>
              <a:rPr lang="en-US">
                <a:solidFill>
                  <a:schemeClr val="tx2">
                    <a:lumMod val="75000"/>
                  </a:schemeClr>
                </a:solidFill>
                <a:latin typeface="Gill Sans"/>
                <a:cs typeface="Calibri" panose="020F0502020204030204" pitchFamily="34" charset="0"/>
              </a:rPr>
            </a:br>
            <a:r>
              <a:rPr lang="en-US">
                <a:solidFill>
                  <a:schemeClr val="tx2">
                    <a:lumMod val="75000"/>
                  </a:schemeClr>
                </a:solidFill>
                <a:latin typeface="Gill Sans"/>
                <a:cs typeface="Calibri" panose="020F0502020204030204" pitchFamily="34" charset="0"/>
              </a:rPr>
              <a:t>and to discuss broadly what they aim to do as a group </a:t>
            </a:r>
            <a:br>
              <a:rPr lang="en-US">
                <a:solidFill>
                  <a:schemeClr val="tx2">
                    <a:lumMod val="75000"/>
                  </a:schemeClr>
                </a:solidFill>
                <a:latin typeface="Gill Sans"/>
                <a:cs typeface="Calibri" panose="020F0502020204030204" pitchFamily="34" charset="0"/>
              </a:rPr>
            </a:br>
            <a:r>
              <a:rPr lang="en-US">
                <a:solidFill>
                  <a:schemeClr val="tx2">
                    <a:lumMod val="75000"/>
                  </a:schemeClr>
                </a:solidFill>
                <a:latin typeface="Gill Sans"/>
                <a:cs typeface="Calibri" panose="020F0502020204030204" pitchFamily="34" charset="0"/>
              </a:rPr>
              <a:t>or with subgroups. </a:t>
            </a:r>
          </a:p>
          <a:p>
            <a:pPr marL="0" marR="0">
              <a:lnSpc>
                <a:spcPct val="107000"/>
              </a:lnSpc>
              <a:spcBef>
                <a:spcPts val="0"/>
              </a:spcBef>
              <a:spcAft>
                <a:spcPts val="800"/>
              </a:spcAft>
            </a:pPr>
            <a:r>
              <a:rPr lang="en-US" u="sng">
                <a:solidFill>
                  <a:srgbClr val="15A29F"/>
                </a:solidFill>
                <a:latin typeface="Rockwell" panose="02060603020205020403" pitchFamily="18" charset="0"/>
              </a:rPr>
              <a:t>SAFES Support</a:t>
            </a:r>
            <a:br>
              <a:rPr lang="en-US">
                <a:solidFill>
                  <a:schemeClr val="tx2">
                    <a:lumMod val="75000"/>
                  </a:schemeClr>
                </a:solidFill>
                <a:latin typeface="Gill Sans"/>
                <a:cs typeface="Calibri" panose="020F0502020204030204" pitchFamily="34" charset="0"/>
              </a:rPr>
            </a:br>
            <a:r>
              <a:rPr lang="en-US">
                <a:solidFill>
                  <a:schemeClr val="tx2">
                    <a:lumMod val="75000"/>
                  </a:schemeClr>
                </a:solidFill>
                <a:latin typeface="Gill Sans"/>
                <a:cs typeface="Calibri" panose="020F0502020204030204" pitchFamily="34" charset="0"/>
              </a:rPr>
              <a:t>The CII belongs to the participating researchers and </a:t>
            </a:r>
            <a:br>
              <a:rPr lang="en-US">
                <a:solidFill>
                  <a:schemeClr val="tx2">
                    <a:lumMod val="75000"/>
                  </a:schemeClr>
                </a:solidFill>
                <a:latin typeface="Gill Sans"/>
                <a:cs typeface="Calibri" panose="020F0502020204030204" pitchFamily="34" charset="0"/>
              </a:rPr>
            </a:br>
            <a:r>
              <a:rPr lang="en-US">
                <a:solidFill>
                  <a:schemeClr val="tx2">
                    <a:lumMod val="75000"/>
                  </a:schemeClr>
                </a:solidFill>
                <a:latin typeface="Gill Sans"/>
                <a:cs typeface="Calibri" panose="020F0502020204030204" pitchFamily="34" charset="0"/>
              </a:rPr>
              <a:t>SAFES only provides admin/facilitation support. </a:t>
            </a:r>
          </a:p>
          <a:p>
            <a:pPr>
              <a:lnSpc>
                <a:spcPct val="107000"/>
              </a:lnSpc>
              <a:spcAft>
                <a:spcPts val="800"/>
              </a:spcAft>
            </a:pPr>
            <a:r>
              <a:rPr lang="en-US">
                <a:solidFill>
                  <a:schemeClr val="tx2">
                    <a:lumMod val="75000"/>
                  </a:schemeClr>
                </a:solidFill>
                <a:latin typeface="Gill Sans"/>
                <a:cs typeface="Calibri"/>
              </a:rPr>
              <a:t>Each CII has operated differently: activities include </a:t>
            </a:r>
            <a:br>
              <a:rPr lang="en-US">
                <a:latin typeface="Gill Sans"/>
                <a:cs typeface="Calibri" panose="020F0502020204030204" pitchFamily="34" charset="0"/>
              </a:rPr>
            </a:br>
            <a:r>
              <a:rPr lang="en-US">
                <a:solidFill>
                  <a:schemeClr val="tx2">
                    <a:lumMod val="75000"/>
                  </a:schemeClr>
                </a:solidFill>
                <a:latin typeface="Gill Sans"/>
                <a:cs typeface="Calibri"/>
              </a:rPr>
              <a:t>workshops, grant proposals (e.g., the USDA NIFA </a:t>
            </a:r>
            <a:br>
              <a:rPr lang="en-US">
                <a:latin typeface="Gill Sans"/>
                <a:cs typeface="Calibri" panose="020F0502020204030204" pitchFamily="34" charset="0"/>
              </a:rPr>
            </a:br>
            <a:r>
              <a:rPr lang="en-US">
                <a:solidFill>
                  <a:schemeClr val="tx2">
                    <a:lumMod val="75000"/>
                  </a:schemeClr>
                </a:solidFill>
                <a:latin typeface="Gill Sans"/>
                <a:cs typeface="Calibri"/>
              </a:rPr>
              <a:t>climate commodities grant), taking inventory of</a:t>
            </a:r>
            <a:br>
              <a:rPr lang="en-US">
                <a:latin typeface="Gill Sans"/>
                <a:cs typeface="Calibri"/>
              </a:rPr>
            </a:br>
            <a:r>
              <a:rPr lang="en-US">
                <a:solidFill>
                  <a:schemeClr val="tx2">
                    <a:lumMod val="75000"/>
                  </a:schemeClr>
                </a:solidFill>
                <a:latin typeface="Gill Sans"/>
                <a:cs typeface="Calibri"/>
              </a:rPr>
              <a:t>the tools and data available for sharing, etc. </a:t>
            </a:r>
            <a:endParaRPr lang="en-US">
              <a:solidFill>
                <a:schemeClr val="tx2">
                  <a:lumMod val="75000"/>
                </a:schemeClr>
              </a:solidFill>
              <a:latin typeface="Gill Sans"/>
              <a:cs typeface="Calibri" panose="020F0502020204030204" pitchFamily="34" charset="0"/>
            </a:endParaRPr>
          </a:p>
          <a:p>
            <a:pPr>
              <a:lnSpc>
                <a:spcPct val="107000"/>
              </a:lnSpc>
              <a:spcAft>
                <a:spcPts val="800"/>
              </a:spcAft>
            </a:pPr>
            <a:endParaRPr lang="en-US">
              <a:solidFill>
                <a:srgbClr val="15A29F"/>
              </a:solidFill>
              <a:latin typeface="Rockwell" panose="02060603020205020403" pitchFamily="18" charset="0"/>
              <a:cs typeface="Calibri" panose="020F0502020204030204" pitchFamily="34" charset="0"/>
            </a:endParaRPr>
          </a:p>
          <a:p>
            <a:pPr>
              <a:lnSpc>
                <a:spcPct val="107000"/>
              </a:lnSpc>
              <a:spcAft>
                <a:spcPts val="800"/>
              </a:spcAft>
            </a:pPr>
            <a:endParaRPr lang="en-US">
              <a:solidFill>
                <a:schemeClr val="tx2">
                  <a:lumMod val="75000"/>
                </a:schemeClr>
              </a:solidFill>
              <a:latin typeface="Gill Sans"/>
              <a:cs typeface="Calibri" panose="020F0502020204030204" pitchFamily="34" charset="0"/>
            </a:endParaRPr>
          </a:p>
        </p:txBody>
      </p:sp>
      <p:cxnSp>
        <p:nvCxnSpPr>
          <p:cNvPr id="29" name="Straight Connector 28">
            <a:extLst>
              <a:ext uri="{FF2B5EF4-FFF2-40B4-BE49-F238E27FC236}">
                <a16:creationId xmlns:a16="http://schemas.microsoft.com/office/drawing/2014/main" id="{1227542B-2FAE-49BC-A98C-AC635CC735B3}"/>
              </a:ext>
            </a:extLst>
          </p:cNvPr>
          <p:cNvCxnSpPr/>
          <p:nvPr/>
        </p:nvCxnSpPr>
        <p:spPr>
          <a:xfrm>
            <a:off x="0" y="852532"/>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47B99D9-C607-4B5B-B4AD-64243C4C641B}"/>
              </a:ext>
            </a:extLst>
          </p:cNvPr>
          <p:cNvSpPr txBox="1"/>
          <p:nvPr/>
        </p:nvSpPr>
        <p:spPr>
          <a:xfrm>
            <a:off x="302459" y="207450"/>
            <a:ext cx="8559529" cy="584775"/>
          </a:xfrm>
          <a:prstGeom prst="rect">
            <a:avLst/>
          </a:prstGeom>
          <a:solidFill>
            <a:schemeClr val="bg1"/>
          </a:solidFill>
        </p:spPr>
        <p:txBody>
          <a:bodyPr wrap="square" rtlCol="0">
            <a:spAutoFit/>
          </a:bodyPr>
          <a:lstStyle/>
          <a:p>
            <a:r>
              <a:rPr lang="en-US" sz="3200">
                <a:solidFill>
                  <a:schemeClr val="accent1">
                    <a:lumMod val="75000"/>
                  </a:schemeClr>
                </a:solidFill>
                <a:latin typeface="Rockwell" panose="02060603020205020403" pitchFamily="18" charset="0"/>
              </a:rPr>
              <a:t>SAFES CIIs: Organization </a:t>
            </a:r>
          </a:p>
        </p:txBody>
      </p:sp>
      <p:pic>
        <p:nvPicPr>
          <p:cNvPr id="4" name="Picture 3">
            <a:extLst>
              <a:ext uri="{FF2B5EF4-FFF2-40B4-BE49-F238E27FC236}">
                <a16:creationId xmlns:a16="http://schemas.microsoft.com/office/drawing/2014/main" id="{3D191297-0D91-4BD5-BDB2-478FB27754DD}"/>
              </a:ext>
            </a:extLst>
          </p:cNvPr>
          <p:cNvPicPr>
            <a:picLocks noChangeAspect="1"/>
          </p:cNvPicPr>
          <p:nvPr/>
        </p:nvPicPr>
        <p:blipFill>
          <a:blip r:embed="rId3"/>
          <a:stretch>
            <a:fillRect/>
          </a:stretch>
        </p:blipFill>
        <p:spPr>
          <a:xfrm>
            <a:off x="5818669" y="1008405"/>
            <a:ext cx="3262268" cy="1976534"/>
          </a:xfrm>
          <a:prstGeom prst="rect">
            <a:avLst/>
          </a:prstGeom>
        </p:spPr>
        <p:style>
          <a:lnRef idx="3">
            <a:schemeClr val="lt1"/>
          </a:lnRef>
          <a:fillRef idx="1">
            <a:schemeClr val="accent1"/>
          </a:fillRef>
          <a:effectRef idx="1">
            <a:schemeClr val="accent1"/>
          </a:effectRef>
          <a:fontRef idx="minor">
            <a:schemeClr val="lt1"/>
          </a:fontRef>
        </p:style>
      </p:pic>
      <p:pic>
        <p:nvPicPr>
          <p:cNvPr id="6" name="Picture 5">
            <a:extLst>
              <a:ext uri="{FF2B5EF4-FFF2-40B4-BE49-F238E27FC236}">
                <a16:creationId xmlns:a16="http://schemas.microsoft.com/office/drawing/2014/main" id="{8DBA9255-323E-4B36-BDA2-C434EE16F2E9}"/>
              </a:ext>
            </a:extLst>
          </p:cNvPr>
          <p:cNvPicPr>
            <a:picLocks noChangeAspect="1"/>
          </p:cNvPicPr>
          <p:nvPr/>
        </p:nvPicPr>
        <p:blipFill>
          <a:blip r:embed="rId4"/>
          <a:stretch>
            <a:fillRect/>
          </a:stretch>
        </p:blipFill>
        <p:spPr>
          <a:xfrm>
            <a:off x="5440294" y="2810486"/>
            <a:ext cx="3262268" cy="1986220"/>
          </a:xfrm>
          <a:prstGeom prst="rect">
            <a:avLst/>
          </a:prstGeom>
        </p:spPr>
        <p:style>
          <a:lnRef idx="3">
            <a:schemeClr val="lt1"/>
          </a:lnRef>
          <a:fillRef idx="1">
            <a:schemeClr val="accent1"/>
          </a:fillRef>
          <a:effectRef idx="1">
            <a:schemeClr val="accent1"/>
          </a:effectRef>
          <a:fontRef idx="minor">
            <a:schemeClr val="lt1"/>
          </a:fontRef>
        </p:style>
      </p:pic>
    </p:spTree>
    <p:extLst>
      <p:ext uri="{BB962C8B-B14F-4D97-AF65-F5344CB8AC3E}">
        <p14:creationId xmlns:p14="http://schemas.microsoft.com/office/powerpoint/2010/main" val="3021575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3E10D5A-472D-4A7A-B366-B0CC6FC49628}"/>
              </a:ext>
            </a:extLst>
          </p:cNvPr>
          <p:cNvSpPr txBox="1"/>
          <p:nvPr/>
        </p:nvSpPr>
        <p:spPr>
          <a:xfrm>
            <a:off x="1861844" y="796207"/>
            <a:ext cx="7001209" cy="6370975"/>
          </a:xfrm>
          <a:prstGeom prst="rect">
            <a:avLst/>
          </a:prstGeom>
          <a:noFill/>
        </p:spPr>
        <p:txBody>
          <a:bodyPr wrap="square" lIns="91440" tIns="45720" rIns="91440" bIns="45720" anchor="t">
            <a:spAutoFit/>
          </a:bodyPr>
          <a:lstStyle/>
          <a:p>
            <a:r>
              <a:rPr lang="en-US">
                <a:solidFill>
                  <a:srgbClr val="15A29F"/>
                </a:solidFill>
                <a:latin typeface="Rockwell"/>
              </a:rPr>
              <a:t>Agricultural Sustainability in Urbanized Landscapes</a:t>
            </a:r>
            <a:endParaRPr lang="en-US" sz="1600">
              <a:solidFill>
                <a:srgbClr val="231F21"/>
              </a:solidFill>
              <a:latin typeface="Rockwell"/>
            </a:endParaRPr>
          </a:p>
          <a:p>
            <a:r>
              <a:rPr lang="en-US" sz="1600">
                <a:latin typeface="Gill Sans"/>
              </a:rPr>
              <a:t>Interdisciplinary approaches to study environmental issues at the ag-urban interface</a:t>
            </a:r>
          </a:p>
          <a:p>
            <a:pPr marL="285750" indent="-285750">
              <a:buFont typeface="Arial" panose="020B0604020202020204" pitchFamily="34" charset="0"/>
              <a:buChar char="•"/>
            </a:pPr>
            <a:r>
              <a:rPr lang="en-US" sz="1600" b="1">
                <a:latin typeface="Gill Sans"/>
              </a:rPr>
              <a:t>The CII is currently assembled around the USDA Thriving Agricultural Systems in Urbanizing Landscapes project, led by Dave</a:t>
            </a:r>
          </a:p>
          <a:p>
            <a:pPr marL="285750" indent="-285750">
              <a:buFont typeface="Arial" panose="020B0604020202020204" pitchFamily="34" charset="0"/>
              <a:buChar char="•"/>
            </a:pPr>
            <a:r>
              <a:rPr lang="en-US" sz="1600">
                <a:latin typeface="Gill Sans"/>
              </a:rPr>
              <a:t>Met with Thriving Ag and CARAT project PIs and CII members in August 2023 to discuss directions for new research and funding opportunities after Thriving Ag grant ends</a:t>
            </a:r>
            <a:endParaRPr lang="en-US"/>
          </a:p>
          <a:p>
            <a:pPr marL="285750" indent="-285750">
              <a:buFont typeface="Arial" panose="020B0604020202020204" pitchFamily="34" charset="0"/>
              <a:buChar char="•"/>
            </a:pPr>
            <a:r>
              <a:rPr lang="en-US" sz="1600">
                <a:latin typeface="Gill Sans"/>
              </a:rPr>
              <a:t>Follow-up conversations with a subgroup interested in studying optimal targeting of local water quality protection measures</a:t>
            </a:r>
          </a:p>
          <a:p>
            <a:endParaRPr lang="en-US">
              <a:solidFill>
                <a:srgbClr val="15A29F"/>
              </a:solidFill>
              <a:latin typeface="Rockwell"/>
            </a:endParaRPr>
          </a:p>
          <a:p>
            <a:r>
              <a:rPr lang="en-US">
                <a:solidFill>
                  <a:srgbClr val="15A29F"/>
                </a:solidFill>
                <a:latin typeface="Rockwell"/>
              </a:rPr>
              <a:t>Bioeconomy Solutions</a:t>
            </a:r>
            <a:endParaRPr lang="en-US" sz="1600">
              <a:solidFill>
                <a:srgbClr val="231F21"/>
              </a:solidFill>
              <a:latin typeface="Franklin Gothic Book"/>
            </a:endParaRPr>
          </a:p>
          <a:p>
            <a:r>
              <a:rPr lang="en-US" sz="1600">
                <a:latin typeface="Gill Sans"/>
              </a:rPr>
              <a:t>Developing sustainable bioeconomy solutions to generate carbon negative biochemicals, biomaterials, bioenergy, and food products.</a:t>
            </a:r>
            <a:endParaRPr lang="en-US">
              <a:latin typeface="Franklin Gothic Book"/>
            </a:endParaRPr>
          </a:p>
          <a:p>
            <a:pPr marL="285750" indent="-285750">
              <a:buFont typeface="Arial"/>
              <a:buChar char="•"/>
            </a:pPr>
            <a:r>
              <a:rPr lang="en-US" sz="1600">
                <a:latin typeface="Gill Sans"/>
              </a:rPr>
              <a:t>Met with the full group last fall to identify areas of shared interest among CII faculty</a:t>
            </a:r>
          </a:p>
          <a:p>
            <a:pPr marL="285750" indent="-285750">
              <a:buFont typeface="Arial" panose="020B0604020202020204" pitchFamily="34" charset="0"/>
              <a:buChar char="•"/>
            </a:pPr>
            <a:r>
              <a:rPr lang="en-US" sz="1600" b="1">
                <a:latin typeface="Gill Sans"/>
              </a:rPr>
              <a:t>Hosted CEOs from </a:t>
            </a:r>
            <a:r>
              <a:rPr lang="en-US" sz="1600" b="1" err="1">
                <a:latin typeface="Gill Sans"/>
              </a:rPr>
              <a:t>KeyState</a:t>
            </a:r>
            <a:r>
              <a:rPr lang="en-US" sz="1600" b="1">
                <a:latin typeface="Gill Sans"/>
              </a:rPr>
              <a:t> Energy, Thar Process Inc., and Western NY Energy in spring 2023 to meet Penn State faculty and discuss scientific and technological challenges in their companies.</a:t>
            </a:r>
            <a:endParaRPr lang="en-US" b="1"/>
          </a:p>
          <a:p>
            <a:pPr marL="285750" indent="-285750">
              <a:buFont typeface="Arial" panose="020B0604020202020204" pitchFamily="34" charset="0"/>
              <a:buChar char="•"/>
            </a:pPr>
            <a:r>
              <a:rPr lang="en-US" sz="1600">
                <a:latin typeface="Gill Sans"/>
              </a:rPr>
              <a:t>Third annual </a:t>
            </a:r>
            <a:r>
              <a:rPr lang="en-US" sz="1600" err="1">
                <a:latin typeface="Gill Sans"/>
              </a:rPr>
              <a:t>Biorenewables</a:t>
            </a:r>
            <a:r>
              <a:rPr lang="en-US" sz="1600">
                <a:latin typeface="Gill Sans"/>
              </a:rPr>
              <a:t> Symposium to be held in spring 2024</a:t>
            </a:r>
          </a:p>
          <a:p>
            <a:pPr marL="285750" indent="-285750">
              <a:buFont typeface="Arial" panose="020B0604020202020204" pitchFamily="34" charset="0"/>
              <a:buChar char="•"/>
            </a:pPr>
            <a:endParaRPr lang="en-US" sz="1600">
              <a:latin typeface="Gill Sans"/>
            </a:endParaRPr>
          </a:p>
          <a:p>
            <a:endParaRPr lang="en-US" sz="1600">
              <a:latin typeface="Gill Sans"/>
            </a:endParaRPr>
          </a:p>
          <a:p>
            <a:br>
              <a:rPr lang="en-US" sz="1600"/>
            </a:br>
            <a:endParaRPr lang="en-US" sz="1600"/>
          </a:p>
          <a:p>
            <a:endParaRPr lang="en-US">
              <a:solidFill>
                <a:srgbClr val="15A29F"/>
              </a:solidFill>
              <a:latin typeface="Rockwell" panose="02060603020205020403" pitchFamily="18" charset="0"/>
            </a:endParaRPr>
          </a:p>
        </p:txBody>
      </p:sp>
      <p:cxnSp>
        <p:nvCxnSpPr>
          <p:cNvPr id="29" name="Straight Connector 28">
            <a:extLst>
              <a:ext uri="{FF2B5EF4-FFF2-40B4-BE49-F238E27FC236}">
                <a16:creationId xmlns:a16="http://schemas.microsoft.com/office/drawing/2014/main" id="{1227542B-2FAE-49BC-A98C-AC635CC735B3}"/>
              </a:ext>
            </a:extLst>
          </p:cNvPr>
          <p:cNvCxnSpPr/>
          <p:nvPr/>
        </p:nvCxnSpPr>
        <p:spPr>
          <a:xfrm>
            <a:off x="0" y="852532"/>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47B99D9-C607-4B5B-B4AD-64243C4C641B}"/>
              </a:ext>
            </a:extLst>
          </p:cNvPr>
          <p:cNvSpPr txBox="1"/>
          <p:nvPr/>
        </p:nvSpPr>
        <p:spPr>
          <a:xfrm>
            <a:off x="302459" y="207450"/>
            <a:ext cx="8559529" cy="584775"/>
          </a:xfrm>
          <a:prstGeom prst="rect">
            <a:avLst/>
          </a:prstGeom>
          <a:solidFill>
            <a:schemeClr val="bg1"/>
          </a:solidFill>
        </p:spPr>
        <p:txBody>
          <a:bodyPr wrap="square" rtlCol="0">
            <a:spAutoFit/>
          </a:bodyPr>
          <a:lstStyle/>
          <a:p>
            <a:r>
              <a:rPr lang="en-US" sz="3200">
                <a:solidFill>
                  <a:schemeClr val="accent1">
                    <a:lumMod val="75000"/>
                  </a:schemeClr>
                </a:solidFill>
                <a:latin typeface="Rockwell" panose="02060603020205020403" pitchFamily="18" charset="0"/>
              </a:rPr>
              <a:t>SAFES CIIs: Updates/Accomplishments</a:t>
            </a:r>
          </a:p>
        </p:txBody>
      </p:sp>
      <p:pic>
        <p:nvPicPr>
          <p:cNvPr id="4" name="Picture 3" descr="A person in a suit and tie&#10;&#10;Description automatically generated">
            <a:extLst>
              <a:ext uri="{FF2B5EF4-FFF2-40B4-BE49-F238E27FC236}">
                <a16:creationId xmlns:a16="http://schemas.microsoft.com/office/drawing/2014/main" id="{40A55E5C-63E7-42F1-AA18-6FC9E9E5A475}"/>
              </a:ext>
            </a:extLst>
          </p:cNvPr>
          <p:cNvPicPr>
            <a:picLocks noChangeAspect="1"/>
          </p:cNvPicPr>
          <p:nvPr/>
        </p:nvPicPr>
        <p:blipFill>
          <a:blip r:embed="rId3"/>
          <a:stretch>
            <a:fillRect/>
          </a:stretch>
        </p:blipFill>
        <p:spPr>
          <a:xfrm>
            <a:off x="180201" y="890777"/>
            <a:ext cx="1379840" cy="1972189"/>
          </a:xfrm>
          <a:prstGeom prst="rect">
            <a:avLst/>
          </a:prstGeom>
        </p:spPr>
      </p:pic>
      <p:pic>
        <p:nvPicPr>
          <p:cNvPr id="5" name="Picture 4" descr="Juliana Vasco-Correa, Ph.D.">
            <a:extLst>
              <a:ext uri="{FF2B5EF4-FFF2-40B4-BE49-F238E27FC236}">
                <a16:creationId xmlns:a16="http://schemas.microsoft.com/office/drawing/2014/main" id="{5B89EEF2-1049-B88E-6DAE-5984860CE7E3}"/>
              </a:ext>
            </a:extLst>
          </p:cNvPr>
          <p:cNvPicPr>
            <a:picLocks noChangeAspect="1"/>
          </p:cNvPicPr>
          <p:nvPr/>
        </p:nvPicPr>
        <p:blipFill>
          <a:blip r:embed="rId4"/>
          <a:stretch>
            <a:fillRect/>
          </a:stretch>
        </p:blipFill>
        <p:spPr>
          <a:xfrm>
            <a:off x="172994" y="3507095"/>
            <a:ext cx="1466337" cy="1946191"/>
          </a:xfrm>
          <a:prstGeom prst="rect">
            <a:avLst/>
          </a:prstGeom>
        </p:spPr>
      </p:pic>
      <p:sp>
        <p:nvSpPr>
          <p:cNvPr id="2" name="TextBox 1">
            <a:extLst>
              <a:ext uri="{FF2B5EF4-FFF2-40B4-BE49-F238E27FC236}">
                <a16:creationId xmlns:a16="http://schemas.microsoft.com/office/drawing/2014/main" id="{C0DEF19C-534E-C96F-2602-C87888C27CBD}"/>
              </a:ext>
            </a:extLst>
          </p:cNvPr>
          <p:cNvSpPr txBox="1"/>
          <p:nvPr/>
        </p:nvSpPr>
        <p:spPr>
          <a:xfrm>
            <a:off x="139012" y="2822484"/>
            <a:ext cx="163727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Dave Abler </a:t>
            </a:r>
            <a:r>
              <a:rPr lang="en-US" sz="1400">
                <a:hlinkClick r:id="rId5"/>
              </a:rPr>
              <a:t>dga2@psu.edu</a:t>
            </a:r>
            <a:br>
              <a:rPr lang="en-US" sz="1400"/>
            </a:br>
            <a:r>
              <a:rPr lang="en-US" sz="1400" b="1"/>
              <a:t>AESE</a:t>
            </a:r>
          </a:p>
        </p:txBody>
      </p:sp>
      <p:sp>
        <p:nvSpPr>
          <p:cNvPr id="3" name="TextBox 2">
            <a:extLst>
              <a:ext uri="{FF2B5EF4-FFF2-40B4-BE49-F238E27FC236}">
                <a16:creationId xmlns:a16="http://schemas.microsoft.com/office/drawing/2014/main" id="{AEED1017-64BB-1A45-E6C0-5F1F45535A02}"/>
              </a:ext>
            </a:extLst>
          </p:cNvPr>
          <p:cNvSpPr txBox="1"/>
          <p:nvPr/>
        </p:nvSpPr>
        <p:spPr>
          <a:xfrm>
            <a:off x="86655" y="5383370"/>
            <a:ext cx="239926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Juliana Vasco-Correa</a:t>
            </a:r>
          </a:p>
          <a:p>
            <a:r>
              <a:rPr lang="en-US" sz="1400">
                <a:hlinkClick r:id="rId6"/>
              </a:rPr>
              <a:t>julianavasco@psu.edu</a:t>
            </a:r>
            <a:br>
              <a:rPr lang="en-US" sz="1400"/>
            </a:br>
            <a:r>
              <a:rPr lang="en-US" sz="1400" b="1"/>
              <a:t>ABE</a:t>
            </a:r>
            <a:endParaRPr lang="en-US" b="1"/>
          </a:p>
        </p:txBody>
      </p:sp>
    </p:spTree>
    <p:extLst>
      <p:ext uri="{BB962C8B-B14F-4D97-AF65-F5344CB8AC3E}">
        <p14:creationId xmlns:p14="http://schemas.microsoft.com/office/powerpoint/2010/main" val="2494843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3E10D5A-472D-4A7A-B366-B0CC6FC49628}"/>
              </a:ext>
            </a:extLst>
          </p:cNvPr>
          <p:cNvSpPr txBox="1"/>
          <p:nvPr/>
        </p:nvSpPr>
        <p:spPr>
          <a:xfrm>
            <a:off x="1793626" y="661481"/>
            <a:ext cx="7227126" cy="5570756"/>
          </a:xfrm>
          <a:prstGeom prst="rect">
            <a:avLst/>
          </a:prstGeom>
          <a:noFill/>
        </p:spPr>
        <p:txBody>
          <a:bodyPr wrap="square" lIns="91440" tIns="45720" rIns="91440" bIns="45720" anchor="t">
            <a:spAutoFit/>
          </a:bodyPr>
          <a:lstStyle/>
          <a:p>
            <a:endParaRPr lang="en-US" sz="1600"/>
          </a:p>
          <a:p>
            <a:r>
              <a:rPr lang="en-US">
                <a:solidFill>
                  <a:srgbClr val="15A29F"/>
                </a:solidFill>
                <a:latin typeface="Rockwell"/>
              </a:rPr>
              <a:t>Managing Earth's Critical Zone</a:t>
            </a:r>
          </a:p>
          <a:p>
            <a:r>
              <a:rPr lang="en-US" sz="1600">
                <a:latin typeface="Gill Sans"/>
              </a:rPr>
              <a:t>Translating Critical Zone research into actionable management practices.</a:t>
            </a:r>
          </a:p>
          <a:p>
            <a:pPr marL="285750" indent="-285750">
              <a:buFont typeface="Arial,Sans-Serif" panose="020B0604020202020204" pitchFamily="34" charset="0"/>
              <a:buChar char="•"/>
            </a:pPr>
            <a:r>
              <a:rPr lang="en-US" sz="1600">
                <a:latin typeface="Arial"/>
                <a:cs typeface="Arial"/>
              </a:rPr>
              <a:t>Jason Kaye and co-PIs were awarded a $1 million NSF grant ("Testing a framework of soil-stream interfaces that expand and contract to affect biogeochemistry in headwater catchments")</a:t>
            </a:r>
          </a:p>
          <a:p>
            <a:pPr marL="285750" indent="-285750">
              <a:buFont typeface="Arial" panose="020B0604020202020204" pitchFamily="34" charset="0"/>
              <a:buChar char="•"/>
            </a:pPr>
            <a:r>
              <a:rPr lang="en-US" sz="1600" b="1">
                <a:solidFill>
                  <a:srgbClr val="231F21"/>
                </a:solidFill>
                <a:latin typeface="Gill Sans"/>
              </a:rPr>
              <a:t>Periodic networking events at Shavers Creek Environmental Center to spread awareness about the Critical Zone Observatory and bring in new collaborators</a:t>
            </a:r>
            <a:endParaRPr lang="en-US" b="1">
              <a:solidFill>
                <a:srgbClr val="231F21"/>
              </a:solidFill>
              <a:latin typeface="Franklin Gothic Book"/>
            </a:endParaRPr>
          </a:p>
          <a:p>
            <a:endParaRPr lang="en-US" sz="1600">
              <a:latin typeface="Gill Sans"/>
            </a:endParaRPr>
          </a:p>
          <a:p>
            <a:r>
              <a:rPr lang="en-US">
                <a:solidFill>
                  <a:srgbClr val="15A29F"/>
                </a:solidFill>
                <a:latin typeface="Rockwell"/>
              </a:rPr>
              <a:t>Precision Biodiversity</a:t>
            </a:r>
          </a:p>
          <a:p>
            <a:r>
              <a:rPr lang="en-US" sz="1600">
                <a:latin typeface="Gill Sans"/>
              </a:rPr>
              <a:t>Working to understand biodiversity trends and creating tools to improve biodiversity outcomes.</a:t>
            </a:r>
          </a:p>
          <a:p>
            <a:pPr marL="285750" indent="-285750">
              <a:buFont typeface="Arial" panose="020B0604020202020204" pitchFamily="34" charset="0"/>
              <a:buChar char="•"/>
            </a:pPr>
            <a:r>
              <a:rPr lang="en-US" sz="1600" b="1">
                <a:solidFill>
                  <a:srgbClr val="231F21"/>
                </a:solidFill>
                <a:latin typeface="Gill Sans"/>
              </a:rPr>
              <a:t>Christina </a:t>
            </a:r>
            <a:r>
              <a:rPr lang="en-US" sz="1600" b="1" err="1">
                <a:solidFill>
                  <a:srgbClr val="231F21"/>
                </a:solidFill>
                <a:latin typeface="Gill Sans"/>
              </a:rPr>
              <a:t>Grozinger</a:t>
            </a:r>
            <a:r>
              <a:rPr lang="en-US" sz="1600" b="1">
                <a:solidFill>
                  <a:srgbClr val="231F21"/>
                </a:solidFill>
                <a:latin typeface="Gill Sans"/>
              </a:rPr>
              <a:t> and her team were awarded an NSF Research Traineeship </a:t>
            </a:r>
            <a:r>
              <a:rPr lang="en-US" sz="1600">
                <a:latin typeface="Gill Sans"/>
              </a:rPr>
              <a:t>(INSECT NET, $3 million, 2023-2028)</a:t>
            </a:r>
            <a:endParaRPr lang="en-US">
              <a:latin typeface="Franklin Gothic Book"/>
            </a:endParaRPr>
          </a:p>
          <a:p>
            <a:pPr marL="742950" lvl="1" indent="-285750">
              <a:buFont typeface="Courier New" panose="020B0604020202020204" pitchFamily="34" charset="0"/>
              <a:buChar char="o"/>
            </a:pPr>
            <a:r>
              <a:rPr lang="en-US" sz="1600">
                <a:latin typeface="Gill Sans"/>
              </a:rPr>
              <a:t>Faculty from across 8 departments will co-train and co-mentor a cohort of 35 PhD students</a:t>
            </a:r>
            <a:endParaRPr lang="en-US">
              <a:latin typeface="Franklin Gothic Book"/>
            </a:endParaRPr>
          </a:p>
          <a:p>
            <a:pPr marL="742950" lvl="1" indent="-285750">
              <a:buFont typeface="Courier New" panose="020B0604020202020204" pitchFamily="34" charset="0"/>
              <a:buChar char="o"/>
            </a:pPr>
            <a:r>
              <a:rPr lang="en-US" sz="1600" b="1">
                <a:latin typeface="Gill Sans"/>
              </a:rPr>
              <a:t>September Symposium with registrants from 22 departments, 15 lightning talks given by speakers from 12 departments</a:t>
            </a:r>
            <a:endParaRPr lang="en-US" b="1"/>
          </a:p>
          <a:p>
            <a:pPr marL="742950" lvl="1" indent="-285750">
              <a:buFont typeface="Courier New" panose="020B0604020202020204" pitchFamily="34" charset="0"/>
              <a:buChar char="o"/>
            </a:pPr>
            <a:r>
              <a:rPr lang="en-US" sz="1600">
                <a:latin typeface="Gill Sans"/>
              </a:rPr>
              <a:t>New courses ENT 530 in fall 2023, ENT 597 in spring 2024</a:t>
            </a:r>
          </a:p>
          <a:p>
            <a:endParaRPr lang="en-US" sz="1600">
              <a:latin typeface="Gill Sans"/>
            </a:endParaRPr>
          </a:p>
        </p:txBody>
      </p:sp>
      <p:cxnSp>
        <p:nvCxnSpPr>
          <p:cNvPr id="29" name="Straight Connector 28">
            <a:extLst>
              <a:ext uri="{FF2B5EF4-FFF2-40B4-BE49-F238E27FC236}">
                <a16:creationId xmlns:a16="http://schemas.microsoft.com/office/drawing/2014/main" id="{1227542B-2FAE-49BC-A98C-AC635CC735B3}"/>
              </a:ext>
            </a:extLst>
          </p:cNvPr>
          <p:cNvCxnSpPr/>
          <p:nvPr/>
        </p:nvCxnSpPr>
        <p:spPr>
          <a:xfrm>
            <a:off x="0" y="852532"/>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47B99D9-C607-4B5B-B4AD-64243C4C641B}"/>
              </a:ext>
            </a:extLst>
          </p:cNvPr>
          <p:cNvSpPr txBox="1"/>
          <p:nvPr/>
        </p:nvSpPr>
        <p:spPr>
          <a:xfrm>
            <a:off x="302459" y="207450"/>
            <a:ext cx="8559529" cy="584775"/>
          </a:xfrm>
          <a:prstGeom prst="rect">
            <a:avLst/>
          </a:prstGeom>
          <a:solidFill>
            <a:schemeClr val="bg1"/>
          </a:solidFill>
        </p:spPr>
        <p:txBody>
          <a:bodyPr wrap="square" rtlCol="0">
            <a:spAutoFit/>
          </a:bodyPr>
          <a:lstStyle/>
          <a:p>
            <a:r>
              <a:rPr lang="en-US" sz="3200">
                <a:solidFill>
                  <a:schemeClr val="accent1">
                    <a:lumMod val="75000"/>
                  </a:schemeClr>
                </a:solidFill>
                <a:latin typeface="Rockwell" panose="02060603020205020403" pitchFamily="18" charset="0"/>
              </a:rPr>
              <a:t>SAFES CIIs: Updates/Accomplishments</a:t>
            </a:r>
          </a:p>
        </p:txBody>
      </p:sp>
      <p:pic>
        <p:nvPicPr>
          <p:cNvPr id="2" name="Picture 1" descr="Jason Kaye, Ph.D.">
            <a:extLst>
              <a:ext uri="{FF2B5EF4-FFF2-40B4-BE49-F238E27FC236}">
                <a16:creationId xmlns:a16="http://schemas.microsoft.com/office/drawing/2014/main" id="{E76554B8-21C9-010B-010B-FCA83E37565D}"/>
              </a:ext>
            </a:extLst>
          </p:cNvPr>
          <p:cNvPicPr>
            <a:picLocks noChangeAspect="1"/>
          </p:cNvPicPr>
          <p:nvPr/>
        </p:nvPicPr>
        <p:blipFill>
          <a:blip r:embed="rId3"/>
          <a:stretch>
            <a:fillRect/>
          </a:stretch>
        </p:blipFill>
        <p:spPr>
          <a:xfrm>
            <a:off x="138209" y="880129"/>
            <a:ext cx="1381447" cy="2002237"/>
          </a:xfrm>
          <a:prstGeom prst="rect">
            <a:avLst/>
          </a:prstGeom>
        </p:spPr>
      </p:pic>
      <p:pic>
        <p:nvPicPr>
          <p:cNvPr id="3" name="Picture 2" descr="Christina Grozinger, Ph.D.">
            <a:extLst>
              <a:ext uri="{FF2B5EF4-FFF2-40B4-BE49-F238E27FC236}">
                <a16:creationId xmlns:a16="http://schemas.microsoft.com/office/drawing/2014/main" id="{37E058C1-F950-784C-ACE9-88A1476EF183}"/>
              </a:ext>
            </a:extLst>
          </p:cNvPr>
          <p:cNvPicPr>
            <a:picLocks noChangeAspect="1"/>
          </p:cNvPicPr>
          <p:nvPr/>
        </p:nvPicPr>
        <p:blipFill>
          <a:blip r:embed="rId4"/>
          <a:stretch>
            <a:fillRect/>
          </a:stretch>
        </p:blipFill>
        <p:spPr>
          <a:xfrm>
            <a:off x="111211" y="3512810"/>
            <a:ext cx="1435444" cy="1824856"/>
          </a:xfrm>
          <a:prstGeom prst="rect">
            <a:avLst/>
          </a:prstGeom>
        </p:spPr>
      </p:pic>
      <p:sp>
        <p:nvSpPr>
          <p:cNvPr id="4" name="TextBox 3">
            <a:extLst>
              <a:ext uri="{FF2B5EF4-FFF2-40B4-BE49-F238E27FC236}">
                <a16:creationId xmlns:a16="http://schemas.microsoft.com/office/drawing/2014/main" id="{BAF6DEC4-9BBB-1A32-5547-BFC45CB25B05}"/>
              </a:ext>
            </a:extLst>
          </p:cNvPr>
          <p:cNvSpPr txBox="1"/>
          <p:nvPr/>
        </p:nvSpPr>
        <p:spPr>
          <a:xfrm>
            <a:off x="87527" y="2829753"/>
            <a:ext cx="179172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Jason Kaye</a:t>
            </a:r>
          </a:p>
          <a:p>
            <a:r>
              <a:rPr lang="en-US" sz="1400">
                <a:hlinkClick r:id="rId5"/>
              </a:rPr>
              <a:t>jpk12@psu.edu</a:t>
            </a:r>
            <a:br>
              <a:rPr lang="en-US" sz="1400"/>
            </a:br>
            <a:r>
              <a:rPr lang="en-US" sz="1400" b="1"/>
              <a:t>ESM</a:t>
            </a:r>
          </a:p>
        </p:txBody>
      </p:sp>
      <p:sp>
        <p:nvSpPr>
          <p:cNvPr id="5" name="TextBox 4">
            <a:extLst>
              <a:ext uri="{FF2B5EF4-FFF2-40B4-BE49-F238E27FC236}">
                <a16:creationId xmlns:a16="http://schemas.microsoft.com/office/drawing/2014/main" id="{3FB97138-6798-CBB1-F92F-2BCB25FC25A2}"/>
              </a:ext>
            </a:extLst>
          </p:cNvPr>
          <p:cNvSpPr txBox="1"/>
          <p:nvPr/>
        </p:nvSpPr>
        <p:spPr>
          <a:xfrm>
            <a:off x="25743" y="5415567"/>
            <a:ext cx="193589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Christina </a:t>
            </a:r>
            <a:r>
              <a:rPr lang="en-US" sz="1400" err="1"/>
              <a:t>Grozinger</a:t>
            </a:r>
            <a:endParaRPr lang="en-US" sz="1400"/>
          </a:p>
          <a:p>
            <a:r>
              <a:rPr lang="en-US" sz="1400">
                <a:hlinkClick r:id="rId6"/>
              </a:rPr>
              <a:t>cmgrozinger@psu.edu</a:t>
            </a:r>
            <a:br>
              <a:rPr lang="en-US" sz="1400"/>
            </a:br>
            <a:r>
              <a:rPr lang="en-US" sz="1400" b="1"/>
              <a:t>Entomology</a:t>
            </a:r>
          </a:p>
        </p:txBody>
      </p:sp>
    </p:spTree>
    <p:extLst>
      <p:ext uri="{BB962C8B-B14F-4D97-AF65-F5344CB8AC3E}">
        <p14:creationId xmlns:p14="http://schemas.microsoft.com/office/powerpoint/2010/main" val="3062016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589B0EB-2D14-4F3E-BD48-26A9EB2E7411}"/>
              </a:ext>
            </a:extLst>
          </p:cNvPr>
          <p:cNvSpPr txBox="1"/>
          <p:nvPr/>
        </p:nvSpPr>
        <p:spPr>
          <a:xfrm>
            <a:off x="1783810" y="262923"/>
            <a:ext cx="7282370" cy="5386090"/>
          </a:xfrm>
          <a:prstGeom prst="rect">
            <a:avLst/>
          </a:prstGeom>
          <a:noFill/>
        </p:spPr>
        <p:txBody>
          <a:bodyPr wrap="square" lIns="91440" tIns="45720" rIns="91440" bIns="45720" anchor="t">
            <a:spAutoFit/>
          </a:bodyPr>
          <a:lstStyle/>
          <a:p>
            <a:endParaRPr lang="en-US"/>
          </a:p>
          <a:p>
            <a:endParaRPr lang="en-US" sz="1600"/>
          </a:p>
          <a:p>
            <a:r>
              <a:rPr lang="en-US">
                <a:solidFill>
                  <a:srgbClr val="15A29F"/>
                </a:solidFill>
                <a:latin typeface="Rockwell"/>
              </a:rPr>
              <a:t>Regenerative and Climate-Smart Landscapes</a:t>
            </a:r>
          </a:p>
          <a:p>
            <a:r>
              <a:rPr lang="en-US" sz="1600">
                <a:latin typeface="Gill Sans"/>
              </a:rPr>
              <a:t>Studying agricultural systems to identify opportunities to mitigate greenhouse gas emissions and build climate-resilience.</a:t>
            </a:r>
          </a:p>
          <a:p>
            <a:pPr marL="285750" indent="-285750">
              <a:buFont typeface="Arial" panose="020B0604020202020204" pitchFamily="34" charset="0"/>
              <a:buChar char="•"/>
            </a:pPr>
            <a:r>
              <a:rPr lang="en-US" sz="1600" b="1">
                <a:latin typeface="Gill Sans"/>
              </a:rPr>
              <a:t>Successful proposal submitted to USDA’s Partnerships for Climate-Smart Commodities program (CARAT) ($25 million)</a:t>
            </a:r>
            <a:endParaRPr lang="en-US" b="1"/>
          </a:p>
          <a:p>
            <a:pPr marL="285750" indent="-285750">
              <a:buFont typeface="Arial" panose="020B0604020202020204" pitchFamily="34" charset="0"/>
              <a:buChar char="•"/>
            </a:pPr>
            <a:r>
              <a:rPr lang="en-US" sz="1600">
                <a:latin typeface="Gill Sans"/>
              </a:rPr>
              <a:t>CII meeting in June to discuss new research directions</a:t>
            </a:r>
          </a:p>
          <a:p>
            <a:pPr marL="285750" indent="-285750">
              <a:buFont typeface="Arial" panose="020B0604020202020204" pitchFamily="34" charset="0"/>
              <a:buChar char="•"/>
            </a:pPr>
            <a:r>
              <a:rPr lang="en-US" sz="1600">
                <a:latin typeface="Gill Sans"/>
              </a:rPr>
              <a:t>Ongoing efforts to</a:t>
            </a:r>
          </a:p>
          <a:p>
            <a:pPr marL="742950" lvl="1" indent="-285750">
              <a:buFont typeface="Courier New" panose="020B0604020202020204" pitchFamily="34" charset="0"/>
              <a:buChar char="o"/>
            </a:pPr>
            <a:r>
              <a:rPr lang="en-US" sz="1600">
                <a:latin typeface="Gill Sans"/>
              </a:rPr>
              <a:t>Build an interdisciplinary groups to study the nitrogen cycle</a:t>
            </a:r>
            <a:endParaRPr lang="en-US">
              <a:latin typeface="Franklin Gothic Book"/>
            </a:endParaRPr>
          </a:p>
          <a:p>
            <a:pPr marL="742950" lvl="1" indent="-285750">
              <a:buFont typeface="Courier New" panose="020B0604020202020204" pitchFamily="34" charset="0"/>
              <a:buChar char="o"/>
            </a:pPr>
            <a:r>
              <a:rPr lang="en-US" sz="1600">
                <a:latin typeface="Gill Sans"/>
              </a:rPr>
              <a:t>Collect and develop new decision-support tools for PA agriculture</a:t>
            </a:r>
            <a:endParaRPr lang="en-US">
              <a:latin typeface="Franklin Gothic Book"/>
            </a:endParaRPr>
          </a:p>
          <a:p>
            <a:endParaRPr lang="en-US" sz="1600"/>
          </a:p>
          <a:p>
            <a:endParaRPr lang="en-US" sz="1600"/>
          </a:p>
          <a:p>
            <a:r>
              <a:rPr lang="en-US">
                <a:solidFill>
                  <a:srgbClr val="15A29F"/>
                </a:solidFill>
                <a:latin typeface="Rockwell"/>
              </a:rPr>
              <a:t>Collaborative Governance in Complex Socio-Ecological Systems</a:t>
            </a:r>
          </a:p>
          <a:p>
            <a:r>
              <a:rPr lang="en-US" sz="1600">
                <a:latin typeface="Gill Sans"/>
              </a:rPr>
              <a:t>Working to understand and improve collaborative governance effectiveness, outcomes, and impacts to create more equitable and sustainable systems to manage natural resources.</a:t>
            </a:r>
          </a:p>
          <a:p>
            <a:pPr marL="285750" indent="-285750">
              <a:buFont typeface="Arial" panose="020B0604020202020204" pitchFamily="34" charset="0"/>
              <a:buChar char="•"/>
            </a:pPr>
            <a:r>
              <a:rPr lang="en-US" sz="1600" b="1">
                <a:latin typeface="Gill Sans"/>
              </a:rPr>
              <a:t>Organized a stakeholder engagement workshop last April, and planning a follow-up series on engaging with marginalized communities</a:t>
            </a:r>
          </a:p>
          <a:p>
            <a:pPr marL="285750" indent="-285750">
              <a:buFont typeface="Arial" panose="020B0604020202020204" pitchFamily="34" charset="0"/>
              <a:buChar char="•"/>
            </a:pPr>
            <a:r>
              <a:rPr lang="en-US" sz="1600">
                <a:latin typeface="Gill Sans"/>
              </a:rPr>
              <a:t>Ongoing </a:t>
            </a:r>
            <a:r>
              <a:rPr lang="en-US" sz="1700">
                <a:latin typeface="Gill Sans"/>
                <a:ea typeface="+mn-lt"/>
                <a:cs typeface="+mn-lt"/>
              </a:rPr>
              <a:t>discussions with the Transformative Water Quality Solutions CII to bring water quality monitoring data into a stakeholder engagement strategy</a:t>
            </a:r>
            <a:endParaRPr lang="en-US" sz="1700"/>
          </a:p>
        </p:txBody>
      </p:sp>
      <p:cxnSp>
        <p:nvCxnSpPr>
          <p:cNvPr id="24" name="Straight Connector 23">
            <a:extLst>
              <a:ext uri="{FF2B5EF4-FFF2-40B4-BE49-F238E27FC236}">
                <a16:creationId xmlns:a16="http://schemas.microsoft.com/office/drawing/2014/main" id="{F5C652D6-7D14-46E5-BF33-16FB57F09950}"/>
              </a:ext>
            </a:extLst>
          </p:cNvPr>
          <p:cNvCxnSpPr/>
          <p:nvPr/>
        </p:nvCxnSpPr>
        <p:spPr>
          <a:xfrm>
            <a:off x="-77820" y="612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BD39E4B-9CED-40E4-A3B2-4CF0D06340EA}"/>
              </a:ext>
            </a:extLst>
          </p:cNvPr>
          <p:cNvSpPr txBox="1"/>
          <p:nvPr/>
        </p:nvSpPr>
        <p:spPr>
          <a:xfrm>
            <a:off x="224639" y="58705"/>
            <a:ext cx="8559529" cy="461665"/>
          </a:xfrm>
          <a:prstGeom prst="rect">
            <a:avLst/>
          </a:prstGeom>
          <a:noFill/>
        </p:spPr>
        <p:txBody>
          <a:bodyPr wrap="square" rtlCol="0">
            <a:spAutoFit/>
          </a:bodyPr>
          <a:lstStyle/>
          <a:p>
            <a:r>
              <a:rPr lang="en-US" sz="2400">
                <a:solidFill>
                  <a:schemeClr val="accent1">
                    <a:lumMod val="75000"/>
                  </a:schemeClr>
                </a:solidFill>
                <a:latin typeface="Rockwell" panose="02060603020205020403" pitchFamily="18" charset="0"/>
              </a:rPr>
              <a:t>SAFES CIIs: Updates/Accomplishments</a:t>
            </a:r>
          </a:p>
        </p:txBody>
      </p:sp>
      <p:pic>
        <p:nvPicPr>
          <p:cNvPr id="2" name="Picture 1" descr="Daniela Carrijo, Ph.D.">
            <a:extLst>
              <a:ext uri="{FF2B5EF4-FFF2-40B4-BE49-F238E27FC236}">
                <a16:creationId xmlns:a16="http://schemas.microsoft.com/office/drawing/2014/main" id="{2F6F7F32-CC0C-3297-6E35-CCCD6627EDA6}"/>
              </a:ext>
            </a:extLst>
          </p:cNvPr>
          <p:cNvPicPr>
            <a:picLocks noChangeAspect="1"/>
          </p:cNvPicPr>
          <p:nvPr/>
        </p:nvPicPr>
        <p:blipFill>
          <a:blip r:embed="rId3"/>
          <a:stretch>
            <a:fillRect/>
          </a:stretch>
        </p:blipFill>
        <p:spPr>
          <a:xfrm>
            <a:off x="183291" y="652957"/>
            <a:ext cx="1332470" cy="1931775"/>
          </a:xfrm>
          <a:prstGeom prst="rect">
            <a:avLst/>
          </a:prstGeom>
        </p:spPr>
      </p:pic>
      <p:pic>
        <p:nvPicPr>
          <p:cNvPr id="3" name="Picture 2" descr="Kathryn J. Brasier, Ph.D.">
            <a:extLst>
              <a:ext uri="{FF2B5EF4-FFF2-40B4-BE49-F238E27FC236}">
                <a16:creationId xmlns:a16="http://schemas.microsoft.com/office/drawing/2014/main" id="{B3187681-3870-7C89-8450-37F5DBEC4410}"/>
              </a:ext>
            </a:extLst>
          </p:cNvPr>
          <p:cNvPicPr>
            <a:picLocks noChangeAspect="1"/>
          </p:cNvPicPr>
          <p:nvPr/>
        </p:nvPicPr>
        <p:blipFill>
          <a:blip r:embed="rId4"/>
          <a:stretch>
            <a:fillRect/>
          </a:stretch>
        </p:blipFill>
        <p:spPr>
          <a:xfrm>
            <a:off x="136139" y="3409398"/>
            <a:ext cx="1329725" cy="1931772"/>
          </a:xfrm>
          <a:prstGeom prst="rect">
            <a:avLst/>
          </a:prstGeom>
        </p:spPr>
      </p:pic>
      <p:sp>
        <p:nvSpPr>
          <p:cNvPr id="4" name="TextBox 3">
            <a:extLst>
              <a:ext uri="{FF2B5EF4-FFF2-40B4-BE49-F238E27FC236}">
                <a16:creationId xmlns:a16="http://schemas.microsoft.com/office/drawing/2014/main" id="{8404C7A9-28B8-8321-A2F3-BFECC47AFA9B}"/>
              </a:ext>
            </a:extLst>
          </p:cNvPr>
          <p:cNvSpPr txBox="1"/>
          <p:nvPr/>
        </p:nvSpPr>
        <p:spPr>
          <a:xfrm>
            <a:off x="87526" y="2643425"/>
            <a:ext cx="204401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Daniela </a:t>
            </a:r>
            <a:r>
              <a:rPr lang="en-US" sz="1400" err="1"/>
              <a:t>Carrijo</a:t>
            </a:r>
            <a:endParaRPr lang="en-US" sz="1400"/>
          </a:p>
          <a:p>
            <a:r>
              <a:rPr lang="en-US" sz="1400">
                <a:hlinkClick r:id="rId5"/>
              </a:rPr>
              <a:t>daniela.carrijo@psu.edu</a:t>
            </a:r>
            <a:endParaRPr lang="en-US" sz="1400"/>
          </a:p>
          <a:p>
            <a:r>
              <a:rPr lang="en-US" sz="1400" b="1"/>
              <a:t>Plant Science</a:t>
            </a:r>
          </a:p>
        </p:txBody>
      </p:sp>
      <p:sp>
        <p:nvSpPr>
          <p:cNvPr id="5" name="TextBox 4">
            <a:extLst>
              <a:ext uri="{FF2B5EF4-FFF2-40B4-BE49-F238E27FC236}">
                <a16:creationId xmlns:a16="http://schemas.microsoft.com/office/drawing/2014/main" id="{862AFAC2-6F06-6DCE-B329-172337F5F869}"/>
              </a:ext>
            </a:extLst>
          </p:cNvPr>
          <p:cNvSpPr txBox="1"/>
          <p:nvPr/>
        </p:nvSpPr>
        <p:spPr>
          <a:xfrm>
            <a:off x="77229" y="5320507"/>
            <a:ext cx="204401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Kathy Brasier</a:t>
            </a:r>
          </a:p>
          <a:p>
            <a:r>
              <a:rPr lang="en-US" sz="1400">
                <a:hlinkClick r:id="rId6"/>
              </a:rPr>
              <a:t>kbrasier@psu.edu</a:t>
            </a:r>
            <a:endParaRPr lang="en-US" sz="1400"/>
          </a:p>
          <a:p>
            <a:r>
              <a:rPr lang="en-US" sz="1400" b="1"/>
              <a:t>AESE</a:t>
            </a:r>
          </a:p>
        </p:txBody>
      </p:sp>
    </p:spTree>
    <p:extLst>
      <p:ext uri="{BB962C8B-B14F-4D97-AF65-F5344CB8AC3E}">
        <p14:creationId xmlns:p14="http://schemas.microsoft.com/office/powerpoint/2010/main" val="1048385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3E10D5A-472D-4A7A-B366-B0CC6FC49628}"/>
              </a:ext>
            </a:extLst>
          </p:cNvPr>
          <p:cNvSpPr txBox="1"/>
          <p:nvPr/>
        </p:nvSpPr>
        <p:spPr>
          <a:xfrm>
            <a:off x="1731523" y="1036867"/>
            <a:ext cx="7412477" cy="4832092"/>
          </a:xfrm>
          <a:prstGeom prst="rect">
            <a:avLst/>
          </a:prstGeom>
          <a:noFill/>
        </p:spPr>
        <p:txBody>
          <a:bodyPr wrap="square" lIns="91440" tIns="45720" rIns="91440" bIns="45720" anchor="t">
            <a:spAutoFit/>
          </a:bodyPr>
          <a:lstStyle/>
          <a:p>
            <a:r>
              <a:rPr lang="en-US">
                <a:solidFill>
                  <a:srgbClr val="15A29F"/>
                </a:solidFill>
                <a:latin typeface="Rockwell"/>
              </a:rPr>
              <a:t>Contaminants of Emerging Concern</a:t>
            </a:r>
            <a:endParaRPr lang="en-US" sz="1600">
              <a:solidFill>
                <a:srgbClr val="231F21"/>
              </a:solidFill>
              <a:latin typeface="Rockwell"/>
            </a:endParaRPr>
          </a:p>
          <a:p>
            <a:r>
              <a:rPr lang="en-US" sz="1600">
                <a:latin typeface="Gill Sans"/>
              </a:rPr>
              <a:t>Understanding the complex nature and consequences of water contaminants and providing critical data to empower effective and time-critical solutions.</a:t>
            </a:r>
          </a:p>
          <a:p>
            <a:pPr marL="285750" indent="-285750">
              <a:buFont typeface="Arial" panose="020B0604020202020204" pitchFamily="34" charset="0"/>
              <a:buChar char="•"/>
            </a:pPr>
            <a:r>
              <a:rPr lang="en-US" sz="1600">
                <a:solidFill>
                  <a:srgbClr val="231F21"/>
                </a:solidFill>
                <a:latin typeface="Franklin Gothic Book"/>
              </a:rPr>
              <a:t>PFAS initiative</a:t>
            </a:r>
          </a:p>
          <a:p>
            <a:pPr marL="742950" lvl="1" indent="-285750">
              <a:buFont typeface="Courier New" panose="020B0604020202020204" pitchFamily="34" charset="0"/>
              <a:buChar char="o"/>
            </a:pPr>
            <a:r>
              <a:rPr lang="en-US" sz="1600">
                <a:solidFill>
                  <a:srgbClr val="231F21"/>
                </a:solidFill>
                <a:latin typeface="Franklin Gothic Book"/>
              </a:rPr>
              <a:t>Summer meeting with 8 faculty to discuss PFAS research angles</a:t>
            </a:r>
          </a:p>
          <a:p>
            <a:pPr marL="742950" lvl="1" indent="-285750">
              <a:buFont typeface="Courier New" panose="020B0604020202020204" pitchFamily="34" charset="0"/>
              <a:buChar char="o"/>
            </a:pPr>
            <a:r>
              <a:rPr lang="en-US" sz="1600" b="1">
                <a:solidFill>
                  <a:srgbClr val="231F21"/>
                </a:solidFill>
                <a:latin typeface="Franklin Gothic Book"/>
              </a:rPr>
              <a:t>Conversations with PDA and DEP officials</a:t>
            </a:r>
          </a:p>
          <a:p>
            <a:pPr marL="742950" lvl="1" indent="-285750">
              <a:buFont typeface="Courier New" panose="020B0604020202020204" pitchFamily="34" charset="0"/>
              <a:buChar char="o"/>
            </a:pPr>
            <a:r>
              <a:rPr lang="en-US" sz="1600" b="1">
                <a:solidFill>
                  <a:srgbClr val="231F21"/>
                </a:solidFill>
                <a:latin typeface="Franklin Gothic Book"/>
              </a:rPr>
              <a:t>SNIP Level I and II proposals funded, 1 IEE seed grant funded, 1 PSCI seed grant funded, 1 S2P seed grant</a:t>
            </a:r>
          </a:p>
          <a:p>
            <a:pPr marL="742950" lvl="1" indent="-285750">
              <a:buFont typeface="Courier New" panose="020B0604020202020204" pitchFamily="34" charset="0"/>
              <a:buChar char="o"/>
            </a:pPr>
            <a:r>
              <a:rPr lang="en-US" sz="1600" b="1">
                <a:solidFill>
                  <a:srgbClr val="231F21"/>
                </a:solidFill>
                <a:latin typeface="Franklin Gothic Book"/>
              </a:rPr>
              <a:t>EPA proposal submitted "From waste to wisdom: Assessing PFAS in beneficial reuse systems to inform management strategies" ($1.6 million requested)</a:t>
            </a:r>
          </a:p>
          <a:p>
            <a:pPr marL="742950" lvl="1" indent="-285750">
              <a:buFont typeface="Courier New" panose="020B0604020202020204" pitchFamily="34" charset="0"/>
              <a:buChar char="o"/>
            </a:pPr>
            <a:endParaRPr lang="en-US" sz="1600" b="1">
              <a:solidFill>
                <a:srgbClr val="231F21"/>
              </a:solidFill>
              <a:latin typeface="Franklin Gothic Book"/>
            </a:endParaRPr>
          </a:p>
          <a:p>
            <a:r>
              <a:rPr lang="en-US">
                <a:solidFill>
                  <a:srgbClr val="15A29F"/>
                </a:solidFill>
                <a:latin typeface="Rockwell"/>
              </a:rPr>
              <a:t>Food Choice and Health</a:t>
            </a:r>
          </a:p>
          <a:p>
            <a:r>
              <a:rPr lang="en-US" sz="1600">
                <a:latin typeface="Gill Sans"/>
              </a:rPr>
              <a:t>Addressing interconnected problems surrounding food choice, food waste, human health, and the environmental impacts of these systems.</a:t>
            </a:r>
          </a:p>
          <a:p>
            <a:endParaRPr lang="en-US" sz="1600">
              <a:latin typeface="Gill Sans"/>
            </a:endParaRPr>
          </a:p>
          <a:p>
            <a:pPr marL="285750" indent="-285750">
              <a:buFont typeface="Arial" panose="020B0604020202020204" pitchFamily="34" charset="0"/>
              <a:buChar char="•"/>
            </a:pPr>
            <a:r>
              <a:rPr lang="en-US" sz="1600" b="1">
                <a:solidFill>
                  <a:srgbClr val="231F21"/>
                </a:solidFill>
                <a:latin typeface="Gill Sans"/>
              </a:rPr>
              <a:t>A core group of conveners are strategizing a longer-term strategy to bring </a:t>
            </a:r>
            <a:r>
              <a:rPr lang="en-US" sz="1600" b="1" err="1">
                <a:solidFill>
                  <a:srgbClr val="231F21"/>
                </a:solidFill>
                <a:latin typeface="Gill Sans"/>
              </a:rPr>
              <a:t>AgSci</a:t>
            </a:r>
            <a:r>
              <a:rPr lang="en-US" sz="1600" b="1">
                <a:solidFill>
                  <a:srgbClr val="231F21"/>
                </a:solidFill>
                <a:latin typeface="Gill Sans"/>
              </a:rPr>
              <a:t>, Huck and HHD researchers together to expand the use of existing datasets.</a:t>
            </a:r>
          </a:p>
        </p:txBody>
      </p:sp>
      <p:cxnSp>
        <p:nvCxnSpPr>
          <p:cNvPr id="29" name="Straight Connector 28">
            <a:extLst>
              <a:ext uri="{FF2B5EF4-FFF2-40B4-BE49-F238E27FC236}">
                <a16:creationId xmlns:a16="http://schemas.microsoft.com/office/drawing/2014/main" id="{1227542B-2FAE-49BC-A98C-AC635CC735B3}"/>
              </a:ext>
            </a:extLst>
          </p:cNvPr>
          <p:cNvCxnSpPr/>
          <p:nvPr/>
        </p:nvCxnSpPr>
        <p:spPr>
          <a:xfrm>
            <a:off x="0" y="852532"/>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47B99D9-C607-4B5B-B4AD-64243C4C641B}"/>
              </a:ext>
            </a:extLst>
          </p:cNvPr>
          <p:cNvSpPr txBox="1"/>
          <p:nvPr/>
        </p:nvSpPr>
        <p:spPr>
          <a:xfrm>
            <a:off x="302459" y="207450"/>
            <a:ext cx="8559529" cy="584775"/>
          </a:xfrm>
          <a:prstGeom prst="rect">
            <a:avLst/>
          </a:prstGeom>
          <a:solidFill>
            <a:schemeClr val="bg1"/>
          </a:solidFill>
        </p:spPr>
        <p:txBody>
          <a:bodyPr wrap="square" rtlCol="0">
            <a:spAutoFit/>
          </a:bodyPr>
          <a:lstStyle/>
          <a:p>
            <a:r>
              <a:rPr lang="en-US" sz="3200">
                <a:solidFill>
                  <a:schemeClr val="accent1">
                    <a:lumMod val="75000"/>
                  </a:schemeClr>
                </a:solidFill>
                <a:latin typeface="Rockwell" panose="02060603020205020403" pitchFamily="18" charset="0"/>
              </a:rPr>
              <a:t>SAFES CIIs: Updates/Accomplishments</a:t>
            </a:r>
          </a:p>
        </p:txBody>
      </p:sp>
      <p:pic>
        <p:nvPicPr>
          <p:cNvPr id="2" name="Picture 1" descr="Heather Preisendanz, Ph.D.">
            <a:extLst>
              <a:ext uri="{FF2B5EF4-FFF2-40B4-BE49-F238E27FC236}">
                <a16:creationId xmlns:a16="http://schemas.microsoft.com/office/drawing/2014/main" id="{5C6A2E77-A78F-E3E8-4350-774F5CBB8E87}"/>
              </a:ext>
            </a:extLst>
          </p:cNvPr>
          <p:cNvPicPr>
            <a:picLocks noChangeAspect="1"/>
          </p:cNvPicPr>
          <p:nvPr/>
        </p:nvPicPr>
        <p:blipFill>
          <a:blip r:embed="rId4"/>
          <a:stretch>
            <a:fillRect/>
          </a:stretch>
        </p:blipFill>
        <p:spPr>
          <a:xfrm>
            <a:off x="142103" y="922584"/>
            <a:ext cx="1425148" cy="1771137"/>
          </a:xfrm>
          <a:prstGeom prst="rect">
            <a:avLst/>
          </a:prstGeom>
        </p:spPr>
      </p:pic>
      <p:pic>
        <p:nvPicPr>
          <p:cNvPr id="3" name="Picture 2" descr="Edward Jaenicke, Ph.D.">
            <a:extLst>
              <a:ext uri="{FF2B5EF4-FFF2-40B4-BE49-F238E27FC236}">
                <a16:creationId xmlns:a16="http://schemas.microsoft.com/office/drawing/2014/main" id="{9B48DAC6-D9AC-4738-6205-D0A2790389BE}"/>
              </a:ext>
            </a:extLst>
          </p:cNvPr>
          <p:cNvPicPr>
            <a:picLocks noChangeAspect="1"/>
          </p:cNvPicPr>
          <p:nvPr/>
        </p:nvPicPr>
        <p:blipFill>
          <a:blip r:embed="rId5"/>
          <a:stretch>
            <a:fillRect/>
          </a:stretch>
        </p:blipFill>
        <p:spPr>
          <a:xfrm>
            <a:off x="199076" y="3418165"/>
            <a:ext cx="1290607" cy="1942070"/>
          </a:xfrm>
          <a:prstGeom prst="rect">
            <a:avLst/>
          </a:prstGeom>
        </p:spPr>
      </p:pic>
      <p:sp>
        <p:nvSpPr>
          <p:cNvPr id="4" name="TextBox 3">
            <a:extLst>
              <a:ext uri="{FF2B5EF4-FFF2-40B4-BE49-F238E27FC236}">
                <a16:creationId xmlns:a16="http://schemas.microsoft.com/office/drawing/2014/main" id="{15B8A3D1-461A-C00E-ADF7-6A059A1056F8}"/>
              </a:ext>
            </a:extLst>
          </p:cNvPr>
          <p:cNvSpPr txBox="1"/>
          <p:nvPr/>
        </p:nvSpPr>
        <p:spPr>
          <a:xfrm>
            <a:off x="144162" y="2727971"/>
            <a:ext cx="206975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Heather </a:t>
            </a:r>
            <a:r>
              <a:rPr lang="en-US" sz="1400" err="1"/>
              <a:t>Preisendanz</a:t>
            </a:r>
            <a:r>
              <a:rPr lang="en-US" sz="1400"/>
              <a:t> </a:t>
            </a:r>
            <a:r>
              <a:rPr lang="en-US" sz="1400">
                <a:hlinkClick r:id="rId6"/>
              </a:rPr>
              <a:t>heg12@psu.e</a:t>
            </a:r>
            <a:r>
              <a:rPr lang="en-US" sz="1400"/>
              <a:t>du</a:t>
            </a:r>
            <a:br>
              <a:rPr lang="en-US" sz="1400"/>
            </a:br>
            <a:r>
              <a:rPr lang="en-US" sz="1400" b="1"/>
              <a:t>ABE</a:t>
            </a:r>
          </a:p>
        </p:txBody>
      </p:sp>
      <p:sp>
        <p:nvSpPr>
          <p:cNvPr id="5" name="TextBox 4">
            <a:extLst>
              <a:ext uri="{FF2B5EF4-FFF2-40B4-BE49-F238E27FC236}">
                <a16:creationId xmlns:a16="http://schemas.microsoft.com/office/drawing/2014/main" id="{8EAD67F9-A046-D25D-7E1A-26805D7FA556}"/>
              </a:ext>
            </a:extLst>
          </p:cNvPr>
          <p:cNvSpPr txBox="1"/>
          <p:nvPr/>
        </p:nvSpPr>
        <p:spPr>
          <a:xfrm>
            <a:off x="195649" y="5367440"/>
            <a:ext cx="206975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Ted </a:t>
            </a:r>
            <a:r>
              <a:rPr lang="en-US" sz="1400" err="1"/>
              <a:t>Jaenicke</a:t>
            </a:r>
            <a:endParaRPr lang="en-US" sz="1400"/>
          </a:p>
          <a:p>
            <a:r>
              <a:rPr lang="en-US" sz="1400">
                <a:hlinkClick r:id="rId7"/>
              </a:rPr>
              <a:t>tjaenicke@psu.edu</a:t>
            </a:r>
            <a:br>
              <a:rPr lang="en-US" sz="1400"/>
            </a:br>
            <a:r>
              <a:rPr lang="en-US" sz="1400" b="1"/>
              <a:t>AESE</a:t>
            </a:r>
          </a:p>
        </p:txBody>
      </p:sp>
    </p:spTree>
    <p:extLst>
      <p:ext uri="{BB962C8B-B14F-4D97-AF65-F5344CB8AC3E}">
        <p14:creationId xmlns:p14="http://schemas.microsoft.com/office/powerpoint/2010/main" val="2867571226"/>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589B0EB-2D14-4F3E-BD48-26A9EB2E7411}"/>
              </a:ext>
            </a:extLst>
          </p:cNvPr>
          <p:cNvSpPr txBox="1"/>
          <p:nvPr/>
        </p:nvSpPr>
        <p:spPr>
          <a:xfrm>
            <a:off x="1783810" y="135791"/>
            <a:ext cx="7282370" cy="5693866"/>
          </a:xfrm>
          <a:prstGeom prst="rect">
            <a:avLst/>
          </a:prstGeom>
          <a:noFill/>
        </p:spPr>
        <p:txBody>
          <a:bodyPr wrap="square" lIns="91440" tIns="45720" rIns="91440" bIns="45720" anchor="t">
            <a:spAutoFit/>
          </a:bodyPr>
          <a:lstStyle/>
          <a:p>
            <a:endParaRPr lang="en-US"/>
          </a:p>
          <a:p>
            <a:br>
              <a:rPr lang="en-US" sz="1600"/>
            </a:br>
            <a:endParaRPr lang="en-US" sz="1600"/>
          </a:p>
          <a:p>
            <a:r>
              <a:rPr lang="en-US">
                <a:solidFill>
                  <a:srgbClr val="15A29F"/>
                </a:solidFill>
                <a:latin typeface="Rockwell"/>
              </a:rPr>
              <a:t>Transformative Water Quality Strategies</a:t>
            </a:r>
            <a:endParaRPr lang="en-US" sz="1600">
              <a:solidFill>
                <a:srgbClr val="231F21"/>
              </a:solidFill>
              <a:latin typeface="Rockwell"/>
            </a:endParaRPr>
          </a:p>
          <a:p>
            <a:r>
              <a:rPr lang="en-US" sz="1600">
                <a:latin typeface="Gill Sans"/>
              </a:rPr>
              <a:t>Targeting "sweet spots" in water quality protection.</a:t>
            </a:r>
          </a:p>
          <a:p>
            <a:pPr marL="285750" indent="-285750">
              <a:buFont typeface="Arial" panose="020B0604020202020204" pitchFamily="34" charset="0"/>
              <a:buChar char="•"/>
            </a:pPr>
            <a:r>
              <a:rPr lang="en-US" sz="1600" b="1">
                <a:latin typeface="Gill Sans"/>
              </a:rPr>
              <a:t>Toured a stream restoration project in Conewago Creek with partners from Elizabethtown College, Franklin and Marshall College, Land Studies Inc., DEP, Londonderry Township</a:t>
            </a:r>
          </a:p>
          <a:p>
            <a:pPr marL="285750" indent="-285750">
              <a:buFont typeface="Arial" panose="020B0604020202020204" pitchFamily="34" charset="0"/>
              <a:buChar char="•"/>
            </a:pPr>
            <a:r>
              <a:rPr lang="en-US" sz="1600">
                <a:latin typeface="Gill Sans"/>
              </a:rPr>
              <a:t>Ongoing discussions with USGS to implement a super gauge location in the Little Conewago to get real-time measurements of nitrogen, phosphorus, and sediment pollution</a:t>
            </a:r>
          </a:p>
          <a:p>
            <a:pPr marL="285750" indent="-285750">
              <a:buFont typeface="Arial" panose="020B0604020202020204" pitchFamily="34" charset="0"/>
              <a:buChar char="•"/>
            </a:pPr>
            <a:endParaRPr lang="en-US" sz="1600">
              <a:latin typeface="Gill Sans"/>
            </a:endParaRPr>
          </a:p>
          <a:p>
            <a:pPr marL="285750" indent="-285750">
              <a:buFont typeface="Arial" panose="020B0604020202020204" pitchFamily="34" charset="0"/>
              <a:buChar char="•"/>
            </a:pPr>
            <a:endParaRPr lang="en-US" sz="1600">
              <a:latin typeface="Gill Sans"/>
            </a:endParaRPr>
          </a:p>
          <a:p>
            <a:pPr marL="285750" indent="-285750">
              <a:buFont typeface="Arial" panose="020B0604020202020204" pitchFamily="34" charset="0"/>
              <a:buChar char="•"/>
            </a:pPr>
            <a:endParaRPr lang="en-US" sz="1600">
              <a:latin typeface="Gill Sans"/>
            </a:endParaRPr>
          </a:p>
          <a:p>
            <a:r>
              <a:rPr lang="en-US" sz="1600" b="1">
                <a:latin typeface="Gill Sans"/>
              </a:rPr>
              <a:t>Coming soon...</a:t>
            </a:r>
            <a:endParaRPr lang="en-US" sz="1600">
              <a:latin typeface="Gill Sans"/>
            </a:endParaRPr>
          </a:p>
          <a:p>
            <a:r>
              <a:rPr lang="en-US">
                <a:solidFill>
                  <a:srgbClr val="15A29F"/>
                </a:solidFill>
                <a:latin typeface="Rockwell"/>
              </a:rPr>
              <a:t>A One Health Approach to Vector-Borne Disease (VBD)</a:t>
            </a:r>
          </a:p>
          <a:p>
            <a:r>
              <a:rPr lang="en-US" sz="1600">
                <a:latin typeface="Gill Sans"/>
              </a:rPr>
              <a:t>Bringing together perspectives from entomology, ecology, epidemiology, sociology, public health and more to study and ease the burden of VBD</a:t>
            </a:r>
          </a:p>
          <a:p>
            <a:endParaRPr lang="en-US" sz="1600">
              <a:latin typeface="Gill Sans"/>
            </a:endParaRPr>
          </a:p>
          <a:p>
            <a:endParaRPr lang="en-US">
              <a:latin typeface="Gill Sans"/>
            </a:endParaRPr>
          </a:p>
          <a:p>
            <a:r>
              <a:rPr lang="en-US" b="1">
                <a:latin typeface="Gill Sans"/>
              </a:rPr>
              <a:t>Open call for new CIIs - deadline January 26, 2024!</a:t>
            </a:r>
          </a:p>
          <a:p>
            <a:r>
              <a:rPr lang="en-US" b="1">
                <a:latin typeface="Gill Sans"/>
              </a:rPr>
              <a:t>Send a 1-page proposal to safes@psu.edu</a:t>
            </a:r>
          </a:p>
        </p:txBody>
      </p:sp>
      <p:cxnSp>
        <p:nvCxnSpPr>
          <p:cNvPr id="24" name="Straight Connector 23">
            <a:extLst>
              <a:ext uri="{FF2B5EF4-FFF2-40B4-BE49-F238E27FC236}">
                <a16:creationId xmlns:a16="http://schemas.microsoft.com/office/drawing/2014/main" id="{F5C652D6-7D14-46E5-BF33-16FB57F09950}"/>
              </a:ext>
            </a:extLst>
          </p:cNvPr>
          <p:cNvCxnSpPr/>
          <p:nvPr/>
        </p:nvCxnSpPr>
        <p:spPr>
          <a:xfrm>
            <a:off x="-77820" y="612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BD39E4B-9CED-40E4-A3B2-4CF0D06340EA}"/>
              </a:ext>
            </a:extLst>
          </p:cNvPr>
          <p:cNvSpPr txBox="1"/>
          <p:nvPr/>
        </p:nvSpPr>
        <p:spPr>
          <a:xfrm>
            <a:off x="224639" y="58705"/>
            <a:ext cx="8559529" cy="461665"/>
          </a:xfrm>
          <a:prstGeom prst="rect">
            <a:avLst/>
          </a:prstGeom>
          <a:noFill/>
        </p:spPr>
        <p:txBody>
          <a:bodyPr wrap="square" rtlCol="0">
            <a:spAutoFit/>
          </a:bodyPr>
          <a:lstStyle/>
          <a:p>
            <a:r>
              <a:rPr lang="en-US" sz="2400">
                <a:solidFill>
                  <a:schemeClr val="accent1">
                    <a:lumMod val="75000"/>
                  </a:schemeClr>
                </a:solidFill>
                <a:latin typeface="Rockwell" panose="02060603020205020403" pitchFamily="18" charset="0"/>
              </a:rPr>
              <a:t>SAFES CIIs: Updates/Accomplishments</a:t>
            </a:r>
          </a:p>
        </p:txBody>
      </p:sp>
      <p:pic>
        <p:nvPicPr>
          <p:cNvPr id="2" name="Picture 1" descr="Jonathan M. Duncan, Ph.D., M.P.A.">
            <a:extLst>
              <a:ext uri="{FF2B5EF4-FFF2-40B4-BE49-F238E27FC236}">
                <a16:creationId xmlns:a16="http://schemas.microsoft.com/office/drawing/2014/main" id="{FD58C051-35E9-59EE-251B-6CB7DC19AC34}"/>
              </a:ext>
            </a:extLst>
          </p:cNvPr>
          <p:cNvPicPr>
            <a:picLocks noChangeAspect="1"/>
          </p:cNvPicPr>
          <p:nvPr/>
        </p:nvPicPr>
        <p:blipFill>
          <a:blip r:embed="rId3"/>
          <a:stretch>
            <a:fillRect/>
          </a:stretch>
        </p:blipFill>
        <p:spPr>
          <a:xfrm>
            <a:off x="219670" y="794951"/>
            <a:ext cx="1331795" cy="2014152"/>
          </a:xfrm>
          <a:prstGeom prst="rect">
            <a:avLst/>
          </a:prstGeom>
        </p:spPr>
      </p:pic>
      <p:sp>
        <p:nvSpPr>
          <p:cNvPr id="3" name="TextBox 2">
            <a:extLst>
              <a:ext uri="{FF2B5EF4-FFF2-40B4-BE49-F238E27FC236}">
                <a16:creationId xmlns:a16="http://schemas.microsoft.com/office/drawing/2014/main" id="{ED4B2688-A82E-88A4-2B94-D7EEA779A92B}"/>
              </a:ext>
            </a:extLst>
          </p:cNvPr>
          <p:cNvSpPr txBox="1"/>
          <p:nvPr/>
        </p:nvSpPr>
        <p:spPr>
          <a:xfrm>
            <a:off x="123568" y="2816310"/>
            <a:ext cx="274937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Jon Duncan</a:t>
            </a:r>
            <a:endParaRPr lang="en-US"/>
          </a:p>
          <a:p>
            <a:r>
              <a:rPr lang="en-US" sz="1400">
                <a:hlinkClick r:id="rId4"/>
              </a:rPr>
              <a:t>jmduncan@psu.edu</a:t>
            </a:r>
            <a:br>
              <a:rPr lang="en-US" sz="1400"/>
            </a:br>
            <a:r>
              <a:rPr lang="en-US" sz="1400" b="1"/>
              <a:t>ESM</a:t>
            </a:r>
            <a:endParaRPr lang="en-US" b="1"/>
          </a:p>
        </p:txBody>
      </p:sp>
    </p:spTree>
    <p:extLst>
      <p:ext uri="{BB962C8B-B14F-4D97-AF65-F5344CB8AC3E}">
        <p14:creationId xmlns:p14="http://schemas.microsoft.com/office/powerpoint/2010/main" val="4280616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CAEE5C5-BA69-8FA6-D0D6-4E9B8A55A732}"/>
              </a:ext>
            </a:extLst>
          </p:cNvPr>
          <p:cNvCxnSpPr/>
          <p:nvPr/>
        </p:nvCxnSpPr>
        <p:spPr>
          <a:xfrm>
            <a:off x="0" y="852532"/>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E25EC36-9274-CE05-4444-F63531F3D197}"/>
              </a:ext>
            </a:extLst>
          </p:cNvPr>
          <p:cNvSpPr txBox="1"/>
          <p:nvPr/>
        </p:nvSpPr>
        <p:spPr>
          <a:xfrm>
            <a:off x="302459" y="207450"/>
            <a:ext cx="8559529" cy="584775"/>
          </a:xfrm>
          <a:prstGeom prst="rect">
            <a:avLst/>
          </a:prstGeom>
          <a:solidFill>
            <a:schemeClr val="bg1"/>
          </a:solidFill>
        </p:spPr>
        <p:txBody>
          <a:bodyPr wrap="square" rtlCol="0">
            <a:spAutoFit/>
          </a:bodyPr>
          <a:lstStyle/>
          <a:p>
            <a:r>
              <a:rPr lang="en-US" sz="3200">
                <a:solidFill>
                  <a:schemeClr val="accent1">
                    <a:lumMod val="75000"/>
                  </a:schemeClr>
                </a:solidFill>
                <a:latin typeface="Rockwell" panose="02060603020205020403" pitchFamily="18" charset="0"/>
              </a:rPr>
              <a:t>SAFES Seed Grant Programs</a:t>
            </a:r>
          </a:p>
        </p:txBody>
      </p:sp>
      <p:sp>
        <p:nvSpPr>
          <p:cNvPr id="5" name="TextBox 4">
            <a:extLst>
              <a:ext uri="{FF2B5EF4-FFF2-40B4-BE49-F238E27FC236}">
                <a16:creationId xmlns:a16="http://schemas.microsoft.com/office/drawing/2014/main" id="{522A656C-8516-9FF7-CB1B-EDFECBEE86BF}"/>
              </a:ext>
            </a:extLst>
          </p:cNvPr>
          <p:cNvSpPr txBox="1"/>
          <p:nvPr/>
        </p:nvSpPr>
        <p:spPr>
          <a:xfrm>
            <a:off x="1804416" y="852532"/>
            <a:ext cx="7057571" cy="2323713"/>
          </a:xfrm>
          <a:prstGeom prst="rect">
            <a:avLst/>
          </a:prstGeom>
          <a:noFill/>
        </p:spPr>
        <p:txBody>
          <a:bodyPr wrap="square" lIns="91440" tIns="45720" rIns="91440" bIns="45720" anchor="t">
            <a:spAutoFit/>
          </a:bodyPr>
          <a:lstStyle/>
          <a:p>
            <a:r>
              <a:rPr lang="en-US" u="sng">
                <a:solidFill>
                  <a:srgbClr val="15A29F"/>
                </a:solidFill>
                <a:latin typeface="Rockwell" panose="02060603020205020403" pitchFamily="18" charset="0"/>
              </a:rPr>
              <a:t>SAFES BOAT Grant:</a:t>
            </a:r>
            <a:r>
              <a:rPr lang="en-US">
                <a:solidFill>
                  <a:srgbClr val="15A29F"/>
                </a:solidFill>
                <a:latin typeface="Rockwell" panose="02060603020205020403" pitchFamily="18" charset="0"/>
              </a:rPr>
              <a:t> (4 awards to date)</a:t>
            </a:r>
          </a:p>
          <a:p>
            <a:r>
              <a:rPr lang="en-US" sz="1600" u="sng">
                <a:latin typeface="Rockwell" panose="02060603020205020403" pitchFamily="18" charset="0"/>
              </a:rPr>
              <a:t>B</a:t>
            </a:r>
            <a:r>
              <a:rPr lang="en-US" sz="1600">
                <a:latin typeface="Rockwell" panose="02060603020205020403" pitchFamily="18" charset="0"/>
              </a:rPr>
              <a:t>roadening </a:t>
            </a:r>
            <a:r>
              <a:rPr lang="en-US" sz="1600" u="sng">
                <a:latin typeface="Rockwell" panose="02060603020205020403" pitchFamily="18" charset="0"/>
              </a:rPr>
              <a:t>O</a:t>
            </a:r>
            <a:r>
              <a:rPr lang="en-US" sz="1600">
                <a:latin typeface="Rockwell" panose="02060603020205020403" pitchFamily="18" charset="0"/>
              </a:rPr>
              <a:t>pportunities </a:t>
            </a:r>
            <a:r>
              <a:rPr lang="en-US" sz="1600" u="sng">
                <a:latin typeface="Rockwell" panose="02060603020205020403" pitchFamily="18" charset="0"/>
              </a:rPr>
              <a:t>a</a:t>
            </a:r>
            <a:r>
              <a:rPr lang="en-US" sz="1600">
                <a:latin typeface="Rockwell" panose="02060603020205020403" pitchFamily="18" charset="0"/>
              </a:rPr>
              <a:t>nd </a:t>
            </a:r>
            <a:r>
              <a:rPr lang="en-US" sz="1600" u="sng">
                <a:latin typeface="Rockwell" panose="02060603020205020403" pitchFamily="18" charset="0"/>
              </a:rPr>
              <a:t>T</a:t>
            </a:r>
            <a:r>
              <a:rPr lang="en-US" sz="1600">
                <a:latin typeface="Rockwell" panose="02060603020205020403" pitchFamily="18" charset="0"/>
              </a:rPr>
              <a:t>eams</a:t>
            </a:r>
            <a:endParaRPr lang="en-US" sz="500">
              <a:latin typeface="Rockwell" panose="02060603020205020403" pitchFamily="18" charset="0"/>
            </a:endParaRPr>
          </a:p>
          <a:p>
            <a:endParaRPr lang="en-US" sz="500">
              <a:latin typeface="Rockwell" panose="02060603020205020403" pitchFamily="18" charset="0"/>
            </a:endParaRPr>
          </a:p>
          <a:p>
            <a:r>
              <a:rPr lang="en-US" sz="1600" b="1">
                <a:latin typeface="Rockwell" panose="02060603020205020403" pitchFamily="18" charset="0"/>
              </a:rPr>
              <a:t>Goal: </a:t>
            </a:r>
            <a:r>
              <a:rPr lang="en-US" sz="1600">
                <a:latin typeface="Rockwell" panose="02060603020205020403" pitchFamily="18" charset="0"/>
              </a:rPr>
              <a:t>Help build pathways for early-career, tenure track research faculty seeking to join Established Research Programs at Penn State</a:t>
            </a:r>
          </a:p>
          <a:p>
            <a:endParaRPr lang="en-US" sz="500">
              <a:latin typeface="Rockwell" panose="02060603020205020403" pitchFamily="18" charset="0"/>
            </a:endParaRPr>
          </a:p>
          <a:p>
            <a:r>
              <a:rPr lang="en-US" sz="1600">
                <a:latin typeface="Rockwell"/>
              </a:rPr>
              <a:t>Application includes a proposal narrative and a letter of support from the PI of the Established Research Program</a:t>
            </a:r>
            <a:br>
              <a:rPr lang="en-US" sz="500">
                <a:latin typeface="Rockwell" panose="02060603020205020403" pitchFamily="18" charset="0"/>
              </a:rPr>
            </a:br>
            <a:br>
              <a:rPr lang="en-US" sz="500">
                <a:latin typeface="Rockwell" panose="02060603020205020403" pitchFamily="18" charset="0"/>
              </a:rPr>
            </a:br>
            <a:r>
              <a:rPr lang="en-US" sz="1600" b="1">
                <a:latin typeface="Rockwell"/>
              </a:rPr>
              <a:t>Budget: </a:t>
            </a:r>
            <a:r>
              <a:rPr lang="en-US" sz="1600">
                <a:latin typeface="Rockwell"/>
              </a:rPr>
              <a:t>Up to $15,000 but commonly $5,000 - $8,500</a:t>
            </a:r>
            <a:endParaRPr lang="en-US" sz="1600" b="1">
              <a:latin typeface="Rockwell"/>
            </a:endParaRPr>
          </a:p>
          <a:p>
            <a:endParaRPr lang="en-US" sz="1600"/>
          </a:p>
        </p:txBody>
      </p:sp>
      <p:sp>
        <p:nvSpPr>
          <p:cNvPr id="6" name="TextBox 5">
            <a:extLst>
              <a:ext uri="{FF2B5EF4-FFF2-40B4-BE49-F238E27FC236}">
                <a16:creationId xmlns:a16="http://schemas.microsoft.com/office/drawing/2014/main" id="{D41270D6-3A6C-0F70-90DA-32FB23883797}"/>
              </a:ext>
            </a:extLst>
          </p:cNvPr>
          <p:cNvSpPr txBox="1"/>
          <p:nvPr/>
        </p:nvSpPr>
        <p:spPr>
          <a:xfrm>
            <a:off x="1804416" y="3435534"/>
            <a:ext cx="7339583" cy="2569934"/>
          </a:xfrm>
          <a:prstGeom prst="rect">
            <a:avLst/>
          </a:prstGeom>
          <a:noFill/>
        </p:spPr>
        <p:txBody>
          <a:bodyPr wrap="square">
            <a:spAutoFit/>
          </a:bodyPr>
          <a:lstStyle/>
          <a:p>
            <a:r>
              <a:rPr lang="en-US" u="sng">
                <a:solidFill>
                  <a:srgbClr val="15A29F"/>
                </a:solidFill>
                <a:latin typeface="Rockwell" panose="02060603020205020403" pitchFamily="18" charset="0"/>
              </a:rPr>
              <a:t>SAFES RISE Grant:</a:t>
            </a:r>
            <a:r>
              <a:rPr lang="en-US">
                <a:solidFill>
                  <a:srgbClr val="15A29F"/>
                </a:solidFill>
                <a:latin typeface="Rockwell" panose="02060603020205020403" pitchFamily="18" charset="0"/>
              </a:rPr>
              <a:t> (8 awards to date)</a:t>
            </a:r>
          </a:p>
          <a:p>
            <a:r>
              <a:rPr lang="en-US" sz="1600">
                <a:latin typeface="Rockwell" panose="02060603020205020403" pitchFamily="18" charset="0"/>
              </a:rPr>
              <a:t>Partnership with the Institute for Computational and Data Sciences (ICDS) </a:t>
            </a:r>
            <a:br>
              <a:rPr lang="en-US" sz="1600">
                <a:latin typeface="Rockwell" panose="02060603020205020403" pitchFamily="18" charset="0"/>
              </a:rPr>
            </a:br>
            <a:r>
              <a:rPr lang="en-US" sz="1600" u="sng">
                <a:latin typeface="Rockwell" panose="02060603020205020403" pitchFamily="18" charset="0"/>
              </a:rPr>
              <a:t>R</a:t>
            </a:r>
            <a:r>
              <a:rPr lang="en-US" sz="1600">
                <a:latin typeface="Rockwell" panose="02060603020205020403" pitchFamily="18" charset="0"/>
              </a:rPr>
              <a:t>esearch </a:t>
            </a:r>
            <a:r>
              <a:rPr lang="en-US" sz="1600" u="sng">
                <a:latin typeface="Rockwell" panose="02060603020205020403" pitchFamily="18" charset="0"/>
              </a:rPr>
              <a:t>I</a:t>
            </a:r>
            <a:r>
              <a:rPr lang="en-US" sz="1600">
                <a:latin typeface="Rockwell" panose="02060603020205020403" pitchFamily="18" charset="0"/>
              </a:rPr>
              <a:t>nnovations with </a:t>
            </a:r>
            <a:r>
              <a:rPr lang="en-US" sz="1600" u="sng">
                <a:latin typeface="Rockwell" panose="02060603020205020403" pitchFamily="18" charset="0"/>
              </a:rPr>
              <a:t>S</a:t>
            </a:r>
            <a:r>
              <a:rPr lang="en-US" sz="1600">
                <a:latin typeface="Rockwell" panose="02060603020205020403" pitchFamily="18" charset="0"/>
              </a:rPr>
              <a:t>cientists and </a:t>
            </a:r>
            <a:r>
              <a:rPr lang="en-US" sz="1600" u="sng">
                <a:latin typeface="Rockwell" panose="02060603020205020403" pitchFamily="18" charset="0"/>
              </a:rPr>
              <a:t>E</a:t>
            </a:r>
            <a:r>
              <a:rPr lang="en-US" sz="1600">
                <a:latin typeface="Rockwell" panose="02060603020205020403" pitchFamily="18" charset="0"/>
              </a:rPr>
              <a:t>ngineering team </a:t>
            </a:r>
            <a:endParaRPr lang="en-US" sz="500">
              <a:latin typeface="Rockwell" panose="02060603020205020403" pitchFamily="18" charset="0"/>
            </a:endParaRPr>
          </a:p>
          <a:p>
            <a:endParaRPr lang="en-US" sz="500">
              <a:latin typeface="Rockwell" panose="02060603020205020403" pitchFamily="18" charset="0"/>
            </a:endParaRPr>
          </a:p>
          <a:p>
            <a:r>
              <a:rPr lang="en-US" sz="1600" b="1">
                <a:latin typeface="Rockwell" panose="02060603020205020403" pitchFamily="18" charset="0"/>
              </a:rPr>
              <a:t>Goal:</a:t>
            </a:r>
            <a:r>
              <a:rPr lang="en-US" sz="1600">
                <a:latin typeface="Rockwell" panose="02060603020205020403" pitchFamily="18" charset="0"/>
              </a:rPr>
              <a:t> Provide seed support to new or existing research projects that could benefit from RISE services</a:t>
            </a:r>
          </a:p>
          <a:p>
            <a:endParaRPr lang="en-US" sz="500">
              <a:latin typeface="Rockwell" panose="02060603020205020403" pitchFamily="18" charset="0"/>
            </a:endParaRPr>
          </a:p>
          <a:p>
            <a:r>
              <a:rPr lang="en-US" sz="1600">
                <a:latin typeface="Rockwell" panose="02060603020205020403" pitchFamily="18" charset="0"/>
              </a:rPr>
              <a:t>Application includes a project narrative and description of RISE services needed to support the project</a:t>
            </a:r>
          </a:p>
          <a:p>
            <a:endParaRPr lang="en-US" sz="500">
              <a:latin typeface="Rockwell" panose="02060603020205020403" pitchFamily="18" charset="0"/>
            </a:endParaRPr>
          </a:p>
          <a:p>
            <a:r>
              <a:rPr lang="en-US" sz="1600" b="1">
                <a:latin typeface="Rockwell" panose="02060603020205020403" pitchFamily="18" charset="0"/>
              </a:rPr>
              <a:t>Budget: </a:t>
            </a:r>
            <a:r>
              <a:rPr lang="en-US" sz="1600">
                <a:latin typeface="Rockwell" panose="02060603020205020403" pitchFamily="18" charset="0"/>
              </a:rPr>
              <a:t>100-150 hours of RISE consulting time</a:t>
            </a:r>
          </a:p>
          <a:p>
            <a:endParaRPr lang="en-US" sz="1600">
              <a:latin typeface="Rockwell" panose="02060603020205020403" pitchFamily="18" charset="0"/>
            </a:endParaRPr>
          </a:p>
        </p:txBody>
      </p:sp>
      <p:pic>
        <p:nvPicPr>
          <p:cNvPr id="7" name="Picture 6" descr="A cartoon of a boat&#10;&#10;Description automatically generated">
            <a:extLst>
              <a:ext uri="{FF2B5EF4-FFF2-40B4-BE49-F238E27FC236}">
                <a16:creationId xmlns:a16="http://schemas.microsoft.com/office/drawing/2014/main" id="{225338BC-AF38-314C-AFE7-7AB5308FEF85}"/>
              </a:ext>
            </a:extLst>
          </p:cNvPr>
          <p:cNvPicPr>
            <a:picLocks noChangeAspect="1"/>
          </p:cNvPicPr>
          <p:nvPr/>
        </p:nvPicPr>
        <p:blipFill>
          <a:blip r:embed="rId3"/>
          <a:stretch>
            <a:fillRect/>
          </a:stretch>
        </p:blipFill>
        <p:spPr>
          <a:xfrm>
            <a:off x="1" y="1168871"/>
            <a:ext cx="1654752" cy="1415831"/>
          </a:xfrm>
          <a:prstGeom prst="rect">
            <a:avLst/>
          </a:prstGeom>
        </p:spPr>
      </p:pic>
      <p:pic>
        <p:nvPicPr>
          <p:cNvPr id="1026" name="Picture 2">
            <a:extLst>
              <a:ext uri="{FF2B5EF4-FFF2-40B4-BE49-F238E27FC236}">
                <a16:creationId xmlns:a16="http://schemas.microsoft.com/office/drawing/2014/main" id="{46CC4436-3036-80E3-04E8-93AB9A4100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41"/>
          <a:stretch/>
        </p:blipFill>
        <p:spPr bwMode="auto">
          <a:xfrm>
            <a:off x="0" y="3681756"/>
            <a:ext cx="1804416" cy="1060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729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3E10D5A-472D-4A7A-B366-B0CC6FC49628}"/>
              </a:ext>
            </a:extLst>
          </p:cNvPr>
          <p:cNvSpPr txBox="1"/>
          <p:nvPr/>
        </p:nvSpPr>
        <p:spPr>
          <a:xfrm>
            <a:off x="0" y="912840"/>
            <a:ext cx="9478670" cy="7223644"/>
          </a:xfrm>
          <a:prstGeom prst="rect">
            <a:avLst/>
          </a:prstGeom>
          <a:noFill/>
        </p:spPr>
        <p:txBody>
          <a:bodyPr wrap="square" lIns="91440" tIns="45720" rIns="91440" bIns="45720" anchor="t">
            <a:spAutoFit/>
          </a:bodyPr>
          <a:lstStyle/>
          <a:p>
            <a:pPr marL="0" marR="0">
              <a:lnSpc>
                <a:spcPct val="107000"/>
              </a:lnSpc>
              <a:spcBef>
                <a:spcPts val="0"/>
              </a:spcBef>
              <a:spcAft>
                <a:spcPts val="800"/>
              </a:spcAft>
            </a:pPr>
            <a:r>
              <a:rPr lang="en-US" sz="1400" b="1">
                <a:effectLst/>
                <a:latin typeface="Calibri"/>
                <a:ea typeface="Calibri" panose="020F0502020204030204" pitchFamily="34" charset="0"/>
                <a:cs typeface="Times New Roman"/>
              </a:rPr>
              <a:t>Data Management for the Thriving Ag Project</a:t>
            </a:r>
            <a:r>
              <a:rPr lang="en-US" sz="1400">
                <a:effectLst/>
                <a:latin typeface="Calibri"/>
                <a:ea typeface="Calibri" panose="020F0502020204030204" pitchFamily="34" charset="0"/>
                <a:cs typeface="Times New Roman"/>
              </a:rPr>
              <a:t>	</a:t>
            </a:r>
            <a:br>
              <a:rPr lang="en-US" sz="1400">
                <a:effectLst/>
                <a:latin typeface="Calibri" panose="020F0502020204030204" pitchFamily="34" charset="0"/>
                <a:ea typeface="Calibri" panose="020F0502020204030204" pitchFamily="34" charset="0"/>
                <a:cs typeface="Times New Roman" panose="02020603050405020304" pitchFamily="18" charset="0"/>
              </a:rPr>
            </a:br>
            <a:r>
              <a:rPr lang="en-US" sz="1400">
                <a:effectLst/>
                <a:latin typeface="Calibri"/>
                <a:ea typeface="Calibri" panose="020F0502020204030204" pitchFamily="34" charset="0"/>
                <a:cs typeface="Times New Roman"/>
              </a:rPr>
              <a:t>PI: David Abler | Related CII: Agricultural Sustainability in Urbanized Landscapes</a:t>
            </a:r>
          </a:p>
          <a:p>
            <a:pPr marL="0" marR="0">
              <a:lnSpc>
                <a:spcPct val="107000"/>
              </a:lnSpc>
              <a:spcBef>
                <a:spcPts val="0"/>
              </a:spcBef>
              <a:spcAft>
                <a:spcPts val="800"/>
              </a:spcAft>
            </a:pPr>
            <a:r>
              <a:rPr lang="en-US" sz="1400" b="1">
                <a:effectLst/>
                <a:latin typeface="Calibri"/>
                <a:ea typeface="Calibri" panose="020F0502020204030204" pitchFamily="34" charset="0"/>
                <a:cs typeface="Times New Roman"/>
              </a:rPr>
              <a:t>Dynamic georeferenced data of lepidopterans: a research/Extension collaboration</a:t>
            </a:r>
            <a:br>
              <a:rPr lang="en-US" sz="1400" b="1">
                <a:effectLst/>
                <a:latin typeface="Calibri" panose="020F0502020204030204" pitchFamily="34" charset="0"/>
                <a:ea typeface="Calibri" panose="020F0502020204030204" pitchFamily="34" charset="0"/>
                <a:cs typeface="Times New Roman" panose="02020603050405020304" pitchFamily="18" charset="0"/>
              </a:rPr>
            </a:br>
            <a:r>
              <a:rPr lang="en-US" sz="1400">
                <a:effectLst/>
                <a:latin typeface="Calibri"/>
                <a:ea typeface="Calibri" panose="020F0502020204030204" pitchFamily="34" charset="0"/>
                <a:cs typeface="Times New Roman"/>
              </a:rPr>
              <a:t>PI: Shelby Fleischer | Related CII: Precision Biodiversity</a:t>
            </a:r>
          </a:p>
          <a:p>
            <a:pPr marL="0" marR="0">
              <a:lnSpc>
                <a:spcPct val="107000"/>
              </a:lnSpc>
              <a:spcBef>
                <a:spcPts val="0"/>
              </a:spcBef>
              <a:spcAft>
                <a:spcPts val="800"/>
              </a:spcAft>
            </a:pPr>
            <a:r>
              <a:rPr lang="en-US" sz="1400" b="1">
                <a:effectLst/>
                <a:latin typeface="Calibri"/>
                <a:ea typeface="Calibri" panose="020F0502020204030204" pitchFamily="34" charset="0"/>
                <a:cs typeface="Times New Roman"/>
              </a:rPr>
              <a:t>Establishing a public data management platform for PA’s first digital pollen library</a:t>
            </a:r>
            <a:br>
              <a:rPr lang="en-US" sz="1400">
                <a:effectLst/>
                <a:latin typeface="Calibri" panose="020F0502020204030204" pitchFamily="34" charset="0"/>
                <a:ea typeface="Calibri" panose="020F0502020204030204" pitchFamily="34" charset="0"/>
                <a:cs typeface="Times New Roman" panose="02020603050405020304" pitchFamily="18" charset="0"/>
              </a:rPr>
            </a:br>
            <a:r>
              <a:rPr lang="en-US" sz="1400">
                <a:effectLst/>
                <a:latin typeface="Calibri"/>
                <a:ea typeface="Calibri" panose="020F0502020204030204" pitchFamily="34" charset="0"/>
                <a:cs typeface="Times New Roman"/>
              </a:rPr>
              <a:t>PI: Natalie Boyle | Related CII: Precision Biodiversity</a:t>
            </a:r>
          </a:p>
          <a:p>
            <a:pPr marL="0" marR="0">
              <a:lnSpc>
                <a:spcPct val="107000"/>
              </a:lnSpc>
              <a:spcBef>
                <a:spcPts val="0"/>
              </a:spcBef>
              <a:spcAft>
                <a:spcPts val="800"/>
              </a:spcAft>
            </a:pPr>
            <a:r>
              <a:rPr lang="en-US" sz="1400" b="1">
                <a:effectLst/>
                <a:latin typeface="Calibri"/>
                <a:ea typeface="Calibri" panose="020F0502020204030204" pitchFamily="34" charset="0"/>
                <a:cs typeface="Times New Roman"/>
              </a:rPr>
              <a:t>Modernizing Pennsylvania Stream Mapping: Leveraging High Performance Computing and Machine Vision Approaches to Delineate Stream Networks</a:t>
            </a:r>
            <a:br>
              <a:rPr lang="en-US" sz="1400">
                <a:effectLst/>
                <a:latin typeface="Calibri" panose="020F0502020204030204" pitchFamily="34" charset="0"/>
                <a:ea typeface="Calibri" panose="020F0502020204030204" pitchFamily="34" charset="0"/>
                <a:cs typeface="Times New Roman" panose="02020603050405020304" pitchFamily="18" charset="0"/>
              </a:rPr>
            </a:br>
            <a:r>
              <a:rPr lang="en-US" sz="1400">
                <a:effectLst/>
                <a:latin typeface="Calibri"/>
                <a:ea typeface="Calibri" panose="020F0502020204030204" pitchFamily="34" charset="0"/>
                <a:cs typeface="Times New Roman"/>
              </a:rPr>
              <a:t>PI: Jon Duncan | Related CII: Transformative Water Quality Strategies</a:t>
            </a:r>
          </a:p>
          <a:p>
            <a:pPr>
              <a:lnSpc>
                <a:spcPct val="107000"/>
              </a:lnSpc>
              <a:spcAft>
                <a:spcPts val="1400"/>
              </a:spcAft>
            </a:pPr>
            <a:r>
              <a:rPr lang="en-US" sz="1400" b="1">
                <a:latin typeface="Calibri"/>
                <a:ea typeface="Calibri" panose="020F0502020204030204" pitchFamily="34" charset="0"/>
                <a:cs typeface="Times New Roman"/>
              </a:rPr>
              <a:t>Connecting the dots: Data pipelines for employing research into practice</a:t>
            </a:r>
            <a:r>
              <a:rPr lang="en-US" sz="1400">
                <a:effectLst/>
                <a:latin typeface="Calibri"/>
                <a:ea typeface="Calibri" panose="020F0502020204030204" pitchFamily="34" charset="0"/>
                <a:cs typeface="Times New Roman"/>
              </a:rPr>
              <a:t>	</a:t>
            </a:r>
            <a:br>
              <a:rPr lang="en-US" sz="1400">
                <a:effectLst/>
                <a:latin typeface="Calibri" panose="020F0502020204030204" pitchFamily="34" charset="0"/>
                <a:ea typeface="Calibri" panose="020F0502020204030204" pitchFamily="34" charset="0"/>
                <a:cs typeface="Times New Roman" panose="02020603050405020304" pitchFamily="18" charset="0"/>
              </a:rPr>
            </a:br>
            <a:r>
              <a:rPr lang="en-US" sz="1400">
                <a:effectLst/>
                <a:latin typeface="Calibri"/>
                <a:ea typeface="Calibri" panose="020F0502020204030204" pitchFamily="34" charset="0"/>
                <a:cs typeface="Times New Roman"/>
              </a:rPr>
              <a:t>PI: </a:t>
            </a:r>
            <a:r>
              <a:rPr lang="en-US" sz="1400">
                <a:latin typeface="Calibri"/>
                <a:ea typeface="Calibri" panose="020F0502020204030204" pitchFamily="34" charset="0"/>
                <a:cs typeface="Times New Roman"/>
              </a:rPr>
              <a:t>Paul Esker</a:t>
            </a:r>
            <a:r>
              <a:rPr lang="en-US" sz="1400">
                <a:effectLst/>
                <a:latin typeface="Calibri"/>
                <a:ea typeface="Calibri" panose="020F0502020204030204" pitchFamily="34" charset="0"/>
                <a:cs typeface="Times New Roman"/>
              </a:rPr>
              <a:t> | Related CII: </a:t>
            </a:r>
            <a:r>
              <a:rPr lang="en-US" sz="1400">
                <a:latin typeface="Calibri"/>
                <a:ea typeface="Calibri" panose="020F0502020204030204" pitchFamily="34" charset="0"/>
                <a:cs typeface="Times New Roman"/>
              </a:rPr>
              <a:t>Regenerative and Climate-Smart Landscapes</a:t>
            </a:r>
          </a:p>
          <a:p>
            <a:pPr>
              <a:lnSpc>
                <a:spcPct val="107000"/>
              </a:lnSpc>
              <a:spcAft>
                <a:spcPts val="1400"/>
              </a:spcAft>
            </a:pPr>
            <a:r>
              <a:rPr lang="en-US" sz="1400" b="1">
                <a:latin typeface="Calibri"/>
                <a:ea typeface="Calibri" panose="020F0502020204030204" pitchFamily="34" charset="0"/>
                <a:cs typeface="Times New Roman"/>
              </a:rPr>
              <a:t>Plant VOC database: An online resource for plant health diagnosis and monitoring</a:t>
            </a:r>
            <a:br>
              <a:rPr lang="en-US" sz="1400" b="1">
                <a:effectLst/>
                <a:latin typeface="Calibri" panose="020F0502020204030204" pitchFamily="34" charset="0"/>
                <a:ea typeface="Calibri" panose="020F0502020204030204" pitchFamily="34" charset="0"/>
                <a:cs typeface="Times New Roman" panose="02020603050405020304" pitchFamily="18" charset="0"/>
              </a:rPr>
            </a:br>
            <a:r>
              <a:rPr lang="en-US" sz="1400">
                <a:effectLst/>
                <a:latin typeface="Calibri"/>
                <a:ea typeface="Calibri" panose="020F0502020204030204" pitchFamily="34" charset="0"/>
                <a:cs typeface="Times New Roman"/>
              </a:rPr>
              <a:t>PI: </a:t>
            </a:r>
            <a:r>
              <a:rPr lang="en-US" sz="1400" err="1">
                <a:latin typeface="Calibri"/>
                <a:ea typeface="Calibri" panose="020F0502020204030204" pitchFamily="34" charset="0"/>
                <a:cs typeface="Times New Roman"/>
              </a:rPr>
              <a:t>Seogchan</a:t>
            </a:r>
            <a:r>
              <a:rPr lang="en-US" sz="1400">
                <a:latin typeface="Calibri"/>
                <a:ea typeface="Calibri" panose="020F0502020204030204" pitchFamily="34" charset="0"/>
                <a:cs typeface="Times New Roman"/>
              </a:rPr>
              <a:t> Kang</a:t>
            </a:r>
            <a:r>
              <a:rPr lang="en-US" sz="1400">
                <a:effectLst/>
                <a:latin typeface="Calibri"/>
                <a:ea typeface="Calibri" panose="020F0502020204030204" pitchFamily="34" charset="0"/>
                <a:cs typeface="Times New Roman"/>
              </a:rPr>
              <a:t>| Related CII: </a:t>
            </a:r>
            <a:r>
              <a:rPr lang="en-US" sz="1400">
                <a:latin typeface="Calibri"/>
                <a:ea typeface="Calibri" panose="020F0502020204030204" pitchFamily="34" charset="0"/>
                <a:cs typeface="Times New Roman"/>
              </a:rPr>
              <a:t>Managing Earth's Critical Zone</a:t>
            </a:r>
          </a:p>
          <a:p>
            <a:pPr>
              <a:lnSpc>
                <a:spcPct val="107000"/>
              </a:lnSpc>
              <a:spcAft>
                <a:spcPts val="800"/>
              </a:spcAft>
            </a:pPr>
            <a:r>
              <a:rPr lang="en-US" sz="1400" b="1" err="1">
                <a:latin typeface="Calibri"/>
                <a:cs typeface="Calibri"/>
              </a:rPr>
              <a:t>BacTrakr</a:t>
            </a:r>
            <a:r>
              <a:rPr lang="en-US" sz="1400" b="1">
                <a:latin typeface="Calibri"/>
                <a:cs typeface="Calibri"/>
              </a:rPr>
              <a:t>: Surveillance of a public database to identify wastewater bacteria genetically related to those associated with </a:t>
            </a:r>
            <a:br>
              <a:rPr lang="en-US" sz="1400" b="1">
                <a:latin typeface="Calibri"/>
                <a:cs typeface="Calibri"/>
              </a:rPr>
            </a:br>
            <a:r>
              <a:rPr lang="en-US" sz="1400" b="1">
                <a:latin typeface="Calibri"/>
                <a:cs typeface="Calibri"/>
              </a:rPr>
              <a:t>active human infections</a:t>
            </a:r>
            <a:br>
              <a:rPr lang="en-US" sz="1400" b="1">
                <a:latin typeface="Franklin Gothic Book"/>
                <a:cs typeface="Calibri"/>
              </a:rPr>
            </a:br>
            <a:r>
              <a:rPr lang="en-US" sz="1400">
                <a:latin typeface="Calibri"/>
                <a:cs typeface="Calibri"/>
              </a:rPr>
              <a:t>PI: Edward Dudley | Related CII: Contaminants of Emerging Concern, Food Choice and Health</a:t>
            </a:r>
          </a:p>
          <a:p>
            <a:pPr>
              <a:lnSpc>
                <a:spcPct val="107000"/>
              </a:lnSpc>
              <a:spcAft>
                <a:spcPts val="800"/>
              </a:spcAft>
            </a:pPr>
            <a:r>
              <a:rPr lang="en-US" sz="1400" b="1">
                <a:latin typeface="Calibri"/>
                <a:cs typeface="Calibri"/>
              </a:rPr>
              <a:t>Using machine learning to predictively connect multi-omics datasets</a:t>
            </a:r>
            <a:br>
              <a:rPr lang="en-US" sz="1400" b="1">
                <a:latin typeface="Calibri"/>
                <a:cs typeface="Calibri"/>
              </a:rPr>
            </a:br>
            <a:r>
              <a:rPr lang="en-US" sz="1400">
                <a:latin typeface="Calibri"/>
                <a:cs typeface="Calibri"/>
              </a:rPr>
              <a:t>PI:</a:t>
            </a:r>
            <a:r>
              <a:rPr lang="en-US" sz="1400" b="1">
                <a:latin typeface="Calibri"/>
                <a:cs typeface="Calibri"/>
              </a:rPr>
              <a:t> </a:t>
            </a:r>
            <a:r>
              <a:rPr lang="en-US" sz="1400">
                <a:latin typeface="Calibri"/>
                <a:cs typeface="Calibri"/>
              </a:rPr>
              <a:t>Estelle </a:t>
            </a:r>
            <a:r>
              <a:rPr lang="en-US" sz="1400" err="1">
                <a:latin typeface="Calibri"/>
                <a:cs typeface="Calibri"/>
              </a:rPr>
              <a:t>Couradeau</a:t>
            </a:r>
            <a:r>
              <a:rPr lang="en-US" sz="1400">
                <a:latin typeface="Calibri"/>
                <a:cs typeface="Calibri"/>
              </a:rPr>
              <a:t> | Related CII: Climate-Smart Landscapes, Managing Earth's Critical Zone</a:t>
            </a:r>
            <a:endParaRPr lang="en-US" sz="1400">
              <a:solidFill>
                <a:srgbClr val="231F21"/>
              </a:solidFill>
              <a:latin typeface="Calibri"/>
              <a:cs typeface="Calibri"/>
            </a:endParaRPr>
          </a:p>
          <a:p>
            <a:pPr>
              <a:lnSpc>
                <a:spcPct val="107000"/>
              </a:lnSpc>
              <a:spcAft>
                <a:spcPts val="800"/>
              </a:spcAft>
            </a:pPr>
            <a:endParaRPr lang="en-US" sz="1400">
              <a:solidFill>
                <a:srgbClr val="231F21"/>
              </a:solidFill>
              <a:latin typeface="Calibri"/>
              <a:cs typeface="Times New Roman"/>
            </a:endParaRPr>
          </a:p>
          <a:p>
            <a:pPr marL="0" marR="0">
              <a:lnSpc>
                <a:spcPct val="107000"/>
              </a:lnSpc>
              <a:spcBef>
                <a:spcPts val="0"/>
              </a:spcBef>
              <a:spcAft>
                <a:spcPts val="80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400">
              <a:solidFill>
                <a:schemeClr val="tx2">
                  <a:lumMod val="75000"/>
                </a:schemeClr>
              </a:solidFill>
              <a:latin typeface="Gill Sans"/>
              <a:cs typeface="Calibri" panose="020F0502020204030204" pitchFamily="34" charset="0"/>
            </a:endParaRPr>
          </a:p>
        </p:txBody>
      </p:sp>
      <p:cxnSp>
        <p:nvCxnSpPr>
          <p:cNvPr id="29" name="Straight Connector 28">
            <a:extLst>
              <a:ext uri="{FF2B5EF4-FFF2-40B4-BE49-F238E27FC236}">
                <a16:creationId xmlns:a16="http://schemas.microsoft.com/office/drawing/2014/main" id="{1227542B-2FAE-49BC-A98C-AC635CC735B3}"/>
              </a:ext>
            </a:extLst>
          </p:cNvPr>
          <p:cNvCxnSpPr/>
          <p:nvPr/>
        </p:nvCxnSpPr>
        <p:spPr>
          <a:xfrm>
            <a:off x="0" y="852532"/>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47B99D9-C607-4B5B-B4AD-64243C4C641B}"/>
              </a:ext>
            </a:extLst>
          </p:cNvPr>
          <p:cNvSpPr txBox="1"/>
          <p:nvPr/>
        </p:nvSpPr>
        <p:spPr>
          <a:xfrm>
            <a:off x="302459" y="207450"/>
            <a:ext cx="8559529" cy="584775"/>
          </a:xfrm>
          <a:prstGeom prst="rect">
            <a:avLst/>
          </a:prstGeom>
          <a:solidFill>
            <a:schemeClr val="bg1"/>
          </a:solidFill>
        </p:spPr>
        <p:txBody>
          <a:bodyPr wrap="square" lIns="91440" tIns="45720" rIns="91440" bIns="45720" rtlCol="0" anchor="t">
            <a:spAutoFit/>
          </a:bodyPr>
          <a:lstStyle/>
          <a:p>
            <a:r>
              <a:rPr lang="en-US" sz="3200">
                <a:solidFill>
                  <a:schemeClr val="accent1">
                    <a:lumMod val="75000"/>
                  </a:schemeClr>
                </a:solidFill>
                <a:latin typeface="Rockwell"/>
              </a:rPr>
              <a:t>SAFES ICDS-RISE Seed Grant Awards</a:t>
            </a:r>
          </a:p>
        </p:txBody>
      </p:sp>
      <p:pic>
        <p:nvPicPr>
          <p:cNvPr id="2" name="Picture 2">
            <a:extLst>
              <a:ext uri="{FF2B5EF4-FFF2-40B4-BE49-F238E27FC236}">
                <a16:creationId xmlns:a16="http://schemas.microsoft.com/office/drawing/2014/main" id="{D5440CC2-9FA4-2631-90C8-5987EBBEC5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41"/>
          <a:stretch/>
        </p:blipFill>
        <p:spPr bwMode="auto">
          <a:xfrm>
            <a:off x="6461760" y="912839"/>
            <a:ext cx="2572512" cy="1512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11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B9EC80FF-A489-4941-B5D9-B40AA2DECB67}"/>
              </a:ext>
            </a:extLst>
          </p:cNvPr>
          <p:cNvPicPr>
            <a:picLocks noChangeAspect="1"/>
          </p:cNvPicPr>
          <p:nvPr/>
        </p:nvPicPr>
        <p:blipFill>
          <a:blip r:embed="rId3"/>
          <a:stretch>
            <a:fillRect/>
          </a:stretch>
        </p:blipFill>
        <p:spPr>
          <a:xfrm>
            <a:off x="0" y="0"/>
            <a:ext cx="9144000" cy="6090699"/>
          </a:xfrm>
          <a:prstGeom prst="rect">
            <a:avLst/>
          </a:prstGeom>
        </p:spPr>
      </p:pic>
      <p:sp>
        <p:nvSpPr>
          <p:cNvPr id="5" name="Rectangle 4">
            <a:extLst>
              <a:ext uri="{FF2B5EF4-FFF2-40B4-BE49-F238E27FC236}">
                <a16:creationId xmlns:a16="http://schemas.microsoft.com/office/drawing/2014/main" id="{ED843555-5587-42E2-9A31-ADB3085620B2}"/>
              </a:ext>
            </a:extLst>
          </p:cNvPr>
          <p:cNvSpPr/>
          <p:nvPr/>
        </p:nvSpPr>
        <p:spPr>
          <a:xfrm>
            <a:off x="0" y="3703649"/>
            <a:ext cx="7999355" cy="1605134"/>
          </a:xfrm>
          <a:prstGeom prst="rect">
            <a:avLst/>
          </a:prstGeom>
          <a:solidFill>
            <a:srgbClr val="B16300"/>
          </a:solidFill>
          <a:ln w="28575" cmpd="sng">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Rockwell"/>
              <a:cs typeface="Rockwell"/>
            </a:endParaRPr>
          </a:p>
        </p:txBody>
      </p:sp>
      <p:sp>
        <p:nvSpPr>
          <p:cNvPr id="4" name="TextBox 3">
            <a:extLst>
              <a:ext uri="{FF2B5EF4-FFF2-40B4-BE49-F238E27FC236}">
                <a16:creationId xmlns:a16="http://schemas.microsoft.com/office/drawing/2014/main" id="{D71F4E88-28B7-4C90-ABA9-5F4345748254}"/>
              </a:ext>
            </a:extLst>
          </p:cNvPr>
          <p:cNvSpPr txBox="1"/>
          <p:nvPr/>
        </p:nvSpPr>
        <p:spPr>
          <a:xfrm>
            <a:off x="78581" y="3767552"/>
            <a:ext cx="8234364" cy="1477328"/>
          </a:xfrm>
          <a:prstGeom prst="rect">
            <a:avLst/>
          </a:prstGeom>
          <a:noFill/>
        </p:spPr>
        <p:txBody>
          <a:bodyPr wrap="square">
            <a:spAutoFit/>
          </a:bodyPr>
          <a:lstStyle/>
          <a:p>
            <a:pPr marL="0" indent="0">
              <a:buNone/>
              <a:defRPr/>
            </a:pPr>
            <a:r>
              <a:rPr lang="en-US" sz="2400" b="1" i="1">
                <a:solidFill>
                  <a:schemeClr val="bg1"/>
                </a:solidFill>
                <a:latin typeface="Source Sans Pro Light" panose="020B0403030403020204" pitchFamily="34" charset="0"/>
                <a:ea typeface="Source Sans Pro Light" panose="020B0403030403020204" pitchFamily="34" charset="0"/>
                <a:cs typeface="Calibri"/>
              </a:rPr>
              <a:t>The Mission put into action:</a:t>
            </a:r>
          </a:p>
          <a:p>
            <a:pPr marL="0" indent="0">
              <a:buNone/>
              <a:defRPr/>
            </a:pPr>
            <a:r>
              <a:rPr lang="en-US" sz="2200" i="1">
                <a:solidFill>
                  <a:schemeClr val="bg1"/>
                </a:solidFill>
                <a:latin typeface="Source Sans Pro Light" panose="020B0403030403020204" pitchFamily="34" charset="0"/>
                <a:ea typeface="Source Sans Pro Light" panose="020B0403030403020204" pitchFamily="34" charset="0"/>
                <a:cs typeface="Calibri"/>
              </a:rPr>
              <a:t>SAFES aims to serve as an organizing force to help rapidly deploy </a:t>
            </a:r>
            <a:br>
              <a:rPr lang="en-US" sz="2200" i="1">
                <a:solidFill>
                  <a:schemeClr val="bg1"/>
                </a:solidFill>
                <a:latin typeface="Source Sans Pro Light" panose="020B0403030403020204" pitchFamily="34" charset="0"/>
                <a:ea typeface="Source Sans Pro Light" panose="020B0403030403020204" pitchFamily="34" charset="0"/>
                <a:cs typeface="Calibri"/>
              </a:rPr>
            </a:br>
            <a:r>
              <a:rPr lang="en-US" sz="2200" i="1">
                <a:solidFill>
                  <a:schemeClr val="bg1"/>
                </a:solidFill>
                <a:latin typeface="Source Sans Pro Light" panose="020B0403030403020204" pitchFamily="34" charset="0"/>
                <a:ea typeface="Source Sans Pro Light" panose="020B0403030403020204" pitchFamily="34" charset="0"/>
                <a:cs typeface="Calibri"/>
              </a:rPr>
              <a:t>and raise the profile of the College’s world-class expertise, and </a:t>
            </a:r>
            <a:br>
              <a:rPr lang="en-US" sz="2200" i="1">
                <a:solidFill>
                  <a:schemeClr val="bg1"/>
                </a:solidFill>
                <a:latin typeface="Source Sans Pro Light" panose="020B0403030403020204" pitchFamily="34" charset="0"/>
                <a:ea typeface="Source Sans Pro Light" panose="020B0403030403020204" pitchFamily="34" charset="0"/>
                <a:cs typeface="Calibri"/>
              </a:rPr>
            </a:br>
            <a:r>
              <a:rPr lang="en-US" sz="2200" i="1">
                <a:solidFill>
                  <a:schemeClr val="bg1"/>
                </a:solidFill>
                <a:latin typeface="Source Sans Pro Light" panose="020B0403030403020204" pitchFamily="34" charset="0"/>
                <a:ea typeface="Source Sans Pro Light" panose="020B0403030403020204" pitchFamily="34" charset="0"/>
                <a:cs typeface="Calibri"/>
              </a:rPr>
              <a:t>to act as a catalyst for next-generation research and impact. </a:t>
            </a:r>
          </a:p>
        </p:txBody>
      </p:sp>
    </p:spTree>
    <p:extLst>
      <p:ext uri="{BB962C8B-B14F-4D97-AF65-F5344CB8AC3E}">
        <p14:creationId xmlns:p14="http://schemas.microsoft.com/office/powerpoint/2010/main" val="1554444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3E10D5A-472D-4A7A-B366-B0CC6FC49628}"/>
              </a:ext>
            </a:extLst>
          </p:cNvPr>
          <p:cNvSpPr txBox="1"/>
          <p:nvPr/>
        </p:nvSpPr>
        <p:spPr>
          <a:xfrm>
            <a:off x="127388" y="923350"/>
            <a:ext cx="8932529" cy="3859967"/>
          </a:xfrm>
          <a:prstGeom prst="rect">
            <a:avLst/>
          </a:prstGeom>
          <a:noFill/>
        </p:spPr>
        <p:txBody>
          <a:bodyPr wrap="square" lIns="91440" tIns="45720" rIns="91440" bIns="45720" anchor="t">
            <a:spAutoFit/>
          </a:bodyPr>
          <a:lstStyle/>
          <a:p>
            <a:pPr marL="0" marR="0">
              <a:lnSpc>
                <a:spcPct val="107000"/>
              </a:lnSpc>
              <a:spcBef>
                <a:spcPts val="0"/>
              </a:spcBef>
              <a:spcAft>
                <a:spcPts val="800"/>
              </a:spcAft>
            </a:pPr>
            <a:r>
              <a:rPr lang="en-US" sz="1800" b="1">
                <a:effectLst/>
                <a:latin typeface="Calibri"/>
                <a:ea typeface="Calibri" panose="020F0502020204030204" pitchFamily="34" charset="0"/>
                <a:cs typeface="Times New Roman"/>
              </a:rPr>
              <a:t>Climate change impacts on flooding in agricultural landscape and implications on water quality</a:t>
            </a:r>
            <a:br>
              <a:rPr lang="en-US" sz="1800">
                <a:effectLst/>
                <a:latin typeface="Calibri" panose="020F0502020204030204" pitchFamily="34" charset="0"/>
                <a:ea typeface="Calibri" panose="020F0502020204030204" pitchFamily="34" charset="0"/>
                <a:cs typeface="Times New Roman" panose="02020603050405020304" pitchFamily="18" charset="0"/>
              </a:rPr>
            </a:br>
            <a:r>
              <a:rPr lang="en-US" sz="1800">
                <a:effectLst/>
                <a:latin typeface="Calibri"/>
                <a:ea typeface="Calibri" panose="020F0502020204030204" pitchFamily="34" charset="0"/>
                <a:cs typeface="Times New Roman"/>
              </a:rPr>
              <a:t>PI: </a:t>
            </a:r>
            <a:r>
              <a:rPr lang="en-US" sz="1800" err="1">
                <a:effectLst/>
                <a:latin typeface="Calibri"/>
                <a:ea typeface="Calibri" panose="020F0502020204030204" pitchFamily="34" charset="0"/>
                <a:cs typeface="Times New Roman"/>
              </a:rPr>
              <a:t>Cibin</a:t>
            </a:r>
            <a:r>
              <a:rPr lang="en-US" sz="1800">
                <a:effectLst/>
                <a:latin typeface="Calibri"/>
                <a:ea typeface="Calibri" panose="020F0502020204030204" pitchFamily="34" charset="0"/>
                <a:cs typeface="Times New Roman"/>
              </a:rPr>
              <a:t> Raj | Related CII: Resilient Coupled Human-Earth Systems</a:t>
            </a:r>
            <a:endParaRPr lang="en-US"/>
          </a:p>
          <a:p>
            <a:pPr marL="0" marR="0">
              <a:lnSpc>
                <a:spcPct val="107000"/>
              </a:lnSpc>
              <a:spcBef>
                <a:spcPts val="0"/>
              </a:spcBef>
              <a:spcAft>
                <a:spcPts val="800"/>
              </a:spcAft>
            </a:pPr>
            <a:r>
              <a:rPr lang="en-US" sz="1800" b="1">
                <a:effectLst/>
                <a:latin typeface="Calibri"/>
                <a:ea typeface="Calibri" panose="020F0502020204030204" pitchFamily="34" charset="0"/>
                <a:cs typeface="Times New Roman"/>
              </a:rPr>
              <a:t>Leveraging the Shale Hills CZO data to link soil microbial diversity to biogeochemistry</a:t>
            </a:r>
            <a:br>
              <a:rPr lang="en-US" sz="1800">
                <a:effectLst/>
                <a:latin typeface="Calibri" panose="020F0502020204030204" pitchFamily="34" charset="0"/>
                <a:ea typeface="Calibri" panose="020F0502020204030204" pitchFamily="34" charset="0"/>
                <a:cs typeface="Times New Roman" panose="02020603050405020304" pitchFamily="18" charset="0"/>
              </a:rPr>
            </a:br>
            <a:r>
              <a:rPr lang="en-US" sz="1800">
                <a:effectLst/>
                <a:latin typeface="Calibri"/>
                <a:ea typeface="Calibri" panose="020F0502020204030204" pitchFamily="34" charset="0"/>
                <a:cs typeface="Times New Roman"/>
              </a:rPr>
              <a:t>PI: Estelle </a:t>
            </a:r>
            <a:r>
              <a:rPr lang="en-US" sz="1800" err="1">
                <a:effectLst/>
                <a:latin typeface="Calibri"/>
                <a:ea typeface="Calibri" panose="020F0502020204030204" pitchFamily="34" charset="0"/>
                <a:cs typeface="Times New Roman"/>
              </a:rPr>
              <a:t>Couradeau</a:t>
            </a:r>
            <a:r>
              <a:rPr lang="en-US" sz="1800">
                <a:effectLst/>
                <a:latin typeface="Calibri"/>
                <a:ea typeface="Calibri" panose="020F0502020204030204" pitchFamily="34" charset="0"/>
                <a:cs typeface="Times New Roman"/>
              </a:rPr>
              <a:t> | Related CII: Managing Earth's Critical Zone</a:t>
            </a:r>
            <a:endParaRPr lang="en-US">
              <a:solidFill>
                <a:srgbClr val="15A29F"/>
              </a:solidFill>
              <a:latin typeface="Calibri"/>
              <a:cs typeface="Times New Roman"/>
            </a:endParaRPr>
          </a:p>
          <a:p>
            <a:pPr>
              <a:lnSpc>
                <a:spcPct val="107000"/>
              </a:lnSpc>
              <a:spcAft>
                <a:spcPts val="1400"/>
              </a:spcAft>
            </a:pPr>
            <a:r>
              <a:rPr lang="en-US" b="1">
                <a:latin typeface="Calibri"/>
                <a:cs typeface="Times New Roman"/>
              </a:rPr>
              <a:t>Techno-economic modelling of integrated systems for renewable natural gas production</a:t>
            </a:r>
            <a:br>
              <a:rPr lang="en-US" b="1">
                <a:latin typeface="Calibri"/>
                <a:cs typeface="Times New Roman"/>
              </a:rPr>
            </a:br>
            <a:r>
              <a:rPr lang="en-US">
                <a:latin typeface="Calibri"/>
                <a:cs typeface="Times New Roman"/>
              </a:rPr>
              <a:t>PI: Juliana Vasco-Correa | Related CII: Bioeconomy Solutions</a:t>
            </a:r>
            <a:endParaRPr lang="en-US">
              <a:latin typeface="Calibri"/>
              <a:cs typeface="Calibri"/>
            </a:endParaRPr>
          </a:p>
          <a:p>
            <a:pPr>
              <a:lnSpc>
                <a:spcPct val="107000"/>
              </a:lnSpc>
              <a:spcAft>
                <a:spcPts val="800"/>
              </a:spcAft>
            </a:pPr>
            <a:r>
              <a:rPr lang="en-US" b="1">
                <a:latin typeface="Calibri"/>
                <a:cs typeface="Calibri"/>
              </a:rPr>
              <a:t>Developing climate-smart agricultural practices under global climate change</a:t>
            </a:r>
            <a:br>
              <a:rPr lang="en-US" b="1">
                <a:latin typeface="Calibri"/>
                <a:cs typeface="Calibri"/>
              </a:rPr>
            </a:br>
            <a:r>
              <a:rPr lang="en-US">
                <a:latin typeface="Calibri"/>
                <a:cs typeface="Calibri"/>
              </a:rPr>
              <a:t>PI: Tong </a:t>
            </a:r>
            <a:r>
              <a:rPr lang="en-US" err="1">
                <a:latin typeface="Calibri"/>
                <a:cs typeface="Calibri"/>
              </a:rPr>
              <a:t>Qiu</a:t>
            </a:r>
            <a:r>
              <a:rPr lang="en-US">
                <a:latin typeface="Calibri"/>
                <a:cs typeface="Calibri"/>
              </a:rPr>
              <a:t>| Related CII: Regenerative and Climate Smart Landscapes</a:t>
            </a:r>
            <a:endParaRPr lang="en-US"/>
          </a:p>
          <a:p>
            <a:pPr marL="0" marR="0">
              <a:lnSpc>
                <a:spcPct val="107000"/>
              </a:lnSpc>
              <a:spcBef>
                <a:spcPts val="0"/>
              </a:spcBef>
              <a:spcAft>
                <a:spcPts val="80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600">
              <a:solidFill>
                <a:schemeClr val="tx2">
                  <a:lumMod val="75000"/>
                </a:schemeClr>
              </a:solidFill>
              <a:latin typeface="Gill Sans"/>
              <a:cs typeface="Calibri" panose="020F0502020204030204" pitchFamily="34" charset="0"/>
            </a:endParaRPr>
          </a:p>
        </p:txBody>
      </p:sp>
      <p:cxnSp>
        <p:nvCxnSpPr>
          <p:cNvPr id="29" name="Straight Connector 28">
            <a:extLst>
              <a:ext uri="{FF2B5EF4-FFF2-40B4-BE49-F238E27FC236}">
                <a16:creationId xmlns:a16="http://schemas.microsoft.com/office/drawing/2014/main" id="{1227542B-2FAE-49BC-A98C-AC635CC735B3}"/>
              </a:ext>
            </a:extLst>
          </p:cNvPr>
          <p:cNvCxnSpPr/>
          <p:nvPr/>
        </p:nvCxnSpPr>
        <p:spPr>
          <a:xfrm>
            <a:off x="0" y="852532"/>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47B99D9-C607-4B5B-B4AD-64243C4C641B}"/>
              </a:ext>
            </a:extLst>
          </p:cNvPr>
          <p:cNvSpPr txBox="1"/>
          <p:nvPr/>
        </p:nvSpPr>
        <p:spPr>
          <a:xfrm>
            <a:off x="302459" y="207450"/>
            <a:ext cx="8559529" cy="584775"/>
          </a:xfrm>
          <a:prstGeom prst="rect">
            <a:avLst/>
          </a:prstGeom>
          <a:solidFill>
            <a:schemeClr val="bg1"/>
          </a:solidFill>
        </p:spPr>
        <p:txBody>
          <a:bodyPr wrap="square" lIns="91440" tIns="45720" rIns="91440" bIns="45720" rtlCol="0" anchor="t">
            <a:spAutoFit/>
          </a:bodyPr>
          <a:lstStyle/>
          <a:p>
            <a:r>
              <a:rPr lang="en-US" sz="3200">
                <a:solidFill>
                  <a:schemeClr val="accent1">
                    <a:lumMod val="75000"/>
                  </a:schemeClr>
                </a:solidFill>
                <a:latin typeface="Rockwell"/>
              </a:rPr>
              <a:t>SAFES BOAT Seed Grant Awards</a:t>
            </a:r>
          </a:p>
        </p:txBody>
      </p:sp>
      <p:pic>
        <p:nvPicPr>
          <p:cNvPr id="2" name="Picture 1" descr="A cartoon of a boat&#10;&#10;Description automatically generated">
            <a:extLst>
              <a:ext uri="{FF2B5EF4-FFF2-40B4-BE49-F238E27FC236}">
                <a16:creationId xmlns:a16="http://schemas.microsoft.com/office/drawing/2014/main" id="{04FE1134-C921-F6ED-85A3-7480912B9D5B}"/>
              </a:ext>
            </a:extLst>
          </p:cNvPr>
          <p:cNvPicPr>
            <a:picLocks noChangeAspect="1"/>
          </p:cNvPicPr>
          <p:nvPr/>
        </p:nvPicPr>
        <p:blipFill>
          <a:blip r:embed="rId3"/>
          <a:stretch>
            <a:fillRect/>
          </a:stretch>
        </p:blipFill>
        <p:spPr>
          <a:xfrm>
            <a:off x="7135764" y="3974592"/>
            <a:ext cx="1654752" cy="1415831"/>
          </a:xfrm>
          <a:prstGeom prst="rect">
            <a:avLst/>
          </a:prstGeom>
        </p:spPr>
      </p:pic>
    </p:spTree>
    <p:extLst>
      <p:ext uri="{BB962C8B-B14F-4D97-AF65-F5344CB8AC3E}">
        <p14:creationId xmlns:p14="http://schemas.microsoft.com/office/powerpoint/2010/main" val="3590636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16CC-F397-4F5E-8C44-7998CE84FB42}"/>
              </a:ext>
            </a:extLst>
          </p:cNvPr>
          <p:cNvSpPr>
            <a:spLocks noGrp="1"/>
          </p:cNvSpPr>
          <p:nvPr>
            <p:ph type="ctrTitle"/>
          </p:nvPr>
        </p:nvSpPr>
        <p:spPr>
          <a:xfrm>
            <a:off x="-165370" y="2926133"/>
            <a:ext cx="9640110" cy="2537129"/>
          </a:xfrm>
        </p:spPr>
        <p:txBody>
          <a:bodyPr/>
          <a:lstStyle/>
          <a:p>
            <a:r>
              <a:rPr lang="en-US" sz="4000"/>
              <a:t>Partnerships and Engagement:</a:t>
            </a:r>
            <a:br>
              <a:rPr lang="en-US" sz="4000"/>
            </a:br>
            <a:r>
              <a:rPr lang="en-US" sz="3200">
                <a:solidFill>
                  <a:srgbClr val="15A29F"/>
                </a:solidFill>
              </a:rPr>
              <a:t>Agriculture and Environment Center (AEC)</a:t>
            </a:r>
            <a:br>
              <a:rPr lang="en-US" sz="4000">
                <a:solidFill>
                  <a:srgbClr val="15A29F"/>
                </a:solidFill>
              </a:rPr>
            </a:br>
            <a:endParaRPr lang="en-US" sz="4000">
              <a:solidFill>
                <a:srgbClr val="15A29F"/>
              </a:solidFill>
            </a:endParaRPr>
          </a:p>
        </p:txBody>
      </p:sp>
      <p:sp>
        <p:nvSpPr>
          <p:cNvPr id="3" name="Subtitle 2">
            <a:extLst>
              <a:ext uri="{FF2B5EF4-FFF2-40B4-BE49-F238E27FC236}">
                <a16:creationId xmlns:a16="http://schemas.microsoft.com/office/drawing/2014/main" id="{5E3CBCF6-72B5-403B-ABF8-128786135E99}"/>
              </a:ext>
            </a:extLst>
          </p:cNvPr>
          <p:cNvSpPr>
            <a:spLocks noGrp="1"/>
          </p:cNvSpPr>
          <p:nvPr>
            <p:ph type="subTitle" idx="1"/>
          </p:nvPr>
        </p:nvSpPr>
        <p:spPr>
          <a:xfrm>
            <a:off x="1143000" y="5120174"/>
            <a:ext cx="6858000" cy="345332"/>
          </a:xfrm>
        </p:spPr>
        <p:txBody>
          <a:bodyPr lIns="91440" tIns="45720" rIns="91440" bIns="45720" anchor="t"/>
          <a:lstStyle/>
          <a:p>
            <a:pPr defTabSz="685800">
              <a:buClrTx/>
              <a:defRPr/>
            </a:pPr>
            <a:r>
              <a:rPr kumimoji="0" lang="en-US" sz="1800" b="0" i="0" u="none" strike="noStrike" kern="1200" cap="none" spc="0" normalizeH="0" baseline="0" noProof="0">
                <a:ln>
                  <a:noFill/>
                </a:ln>
                <a:solidFill>
                  <a:schemeClr val="tx2"/>
                </a:solidFill>
                <a:effectLst/>
                <a:uLnTx/>
                <a:uFillTx/>
                <a:latin typeface="Gill Sans"/>
                <a:ea typeface="Gill Sans" charset="0"/>
                <a:cs typeface="Gill Sans" charset="0"/>
              </a:rPr>
              <a:t>Shortening the distance between science and practice through the integration of research, education and </a:t>
            </a:r>
            <a:br>
              <a:rPr lang="en-US">
                <a:solidFill>
                  <a:schemeClr val="tx2"/>
                </a:solidFill>
                <a:latin typeface="Gill Sans"/>
                <a:ea typeface="Gill Sans" charset="0"/>
                <a:cs typeface="Gill Sans" charset="0"/>
              </a:rPr>
            </a:br>
            <a:r>
              <a:rPr kumimoji="0" lang="en-US" sz="1800" b="0" i="0" u="none" strike="noStrike" kern="1200" cap="none" spc="0" normalizeH="0" baseline="0" noProof="0">
                <a:ln>
                  <a:noFill/>
                </a:ln>
                <a:solidFill>
                  <a:schemeClr val="tx2"/>
                </a:solidFill>
                <a:effectLst/>
                <a:uLnTx/>
                <a:uFillTx/>
                <a:latin typeface="Gill Sans"/>
                <a:ea typeface="Gill Sans" charset="0"/>
                <a:cs typeface="Gill Sans" charset="0"/>
              </a:rPr>
              <a:t>community engagement.</a:t>
            </a:r>
          </a:p>
        </p:txBody>
      </p:sp>
      <p:pic>
        <p:nvPicPr>
          <p:cNvPr id="4" name="Picture 3" descr="A group of people walking on a path&#10;&#10;Description automatically generated">
            <a:extLst>
              <a:ext uri="{FF2B5EF4-FFF2-40B4-BE49-F238E27FC236}">
                <a16:creationId xmlns:a16="http://schemas.microsoft.com/office/drawing/2014/main" id="{57DA957B-DE4E-10BF-65BC-3B281AD41ADD}"/>
              </a:ext>
            </a:extLst>
          </p:cNvPr>
          <p:cNvPicPr>
            <a:picLocks noChangeAspect="1"/>
          </p:cNvPicPr>
          <p:nvPr/>
        </p:nvPicPr>
        <p:blipFill>
          <a:blip r:embed="rId3"/>
          <a:stretch>
            <a:fillRect/>
          </a:stretch>
        </p:blipFill>
        <p:spPr>
          <a:xfrm>
            <a:off x="0" y="-2765"/>
            <a:ext cx="9144000" cy="3478833"/>
          </a:xfrm>
          <a:prstGeom prst="rect">
            <a:avLst/>
          </a:prstGeom>
        </p:spPr>
      </p:pic>
    </p:spTree>
    <p:extLst>
      <p:ext uri="{BB962C8B-B14F-4D97-AF65-F5344CB8AC3E}">
        <p14:creationId xmlns:p14="http://schemas.microsoft.com/office/powerpoint/2010/main" val="2390683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8EF807-290F-47AC-98CE-5A93B8BB10F6}"/>
              </a:ext>
            </a:extLst>
          </p:cNvPr>
          <p:cNvSpPr/>
          <p:nvPr/>
        </p:nvSpPr>
        <p:spPr>
          <a:xfrm>
            <a:off x="4190" y="2973247"/>
            <a:ext cx="9140155" cy="995204"/>
          </a:xfrm>
          <a:prstGeom prst="rect">
            <a:avLst/>
          </a:prstGeom>
          <a:solidFill>
            <a:schemeClr val="accent1">
              <a:lumMod val="50000"/>
              <a:alpha val="13000"/>
            </a:schemeClr>
          </a:solidFill>
          <a:ln w="28575" cmpd="sng">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Rockwell"/>
              <a:cs typeface="Rockwell"/>
            </a:endParaRPr>
          </a:p>
        </p:txBody>
      </p:sp>
      <p:sp>
        <p:nvSpPr>
          <p:cNvPr id="28" name="Rectangle 27">
            <a:extLst>
              <a:ext uri="{FF2B5EF4-FFF2-40B4-BE49-F238E27FC236}">
                <a16:creationId xmlns:a16="http://schemas.microsoft.com/office/drawing/2014/main" id="{886147BB-C56D-4D0E-A5FF-C600D8A2F305}"/>
              </a:ext>
            </a:extLst>
          </p:cNvPr>
          <p:cNvSpPr/>
          <p:nvPr/>
        </p:nvSpPr>
        <p:spPr>
          <a:xfrm>
            <a:off x="-3843" y="5052716"/>
            <a:ext cx="9149016" cy="995204"/>
          </a:xfrm>
          <a:prstGeom prst="rect">
            <a:avLst/>
          </a:prstGeom>
          <a:solidFill>
            <a:schemeClr val="accent1">
              <a:lumMod val="50000"/>
              <a:alpha val="13000"/>
            </a:schemeClr>
          </a:solidFill>
          <a:ln w="28575" cmpd="sng">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Rockwell"/>
              <a:cs typeface="Rockwell"/>
            </a:endParaRPr>
          </a:p>
        </p:txBody>
      </p:sp>
      <p:sp>
        <p:nvSpPr>
          <p:cNvPr id="15" name="TextBox 14">
            <a:extLst>
              <a:ext uri="{FF2B5EF4-FFF2-40B4-BE49-F238E27FC236}">
                <a16:creationId xmlns:a16="http://schemas.microsoft.com/office/drawing/2014/main" id="{53E10D5A-472D-4A7A-B366-B0CC6FC49628}"/>
              </a:ext>
            </a:extLst>
          </p:cNvPr>
          <p:cNvSpPr txBox="1"/>
          <p:nvPr/>
        </p:nvSpPr>
        <p:spPr>
          <a:xfrm>
            <a:off x="1399031" y="919325"/>
            <a:ext cx="3022060" cy="5386090"/>
          </a:xfrm>
          <a:prstGeom prst="rect">
            <a:avLst/>
          </a:prstGeom>
          <a:noFill/>
        </p:spPr>
        <p:txBody>
          <a:bodyPr wrap="square" lIns="91440" tIns="45720" rIns="91440" bIns="45720" anchor="t">
            <a:spAutoFit/>
          </a:bodyPr>
          <a:lstStyle/>
          <a:p>
            <a:endParaRPr lang="en-US" sz="1600"/>
          </a:p>
          <a:p>
            <a:endParaRPr lang="en-US">
              <a:solidFill>
                <a:srgbClr val="15A29F"/>
              </a:solidFill>
              <a:latin typeface="Rockwell" panose="02060603020205020403" pitchFamily="18" charset="0"/>
            </a:endParaRPr>
          </a:p>
          <a:p>
            <a:br>
              <a:rPr lang="en-US" sz="1600"/>
            </a:br>
            <a:endParaRPr lang="en-US" sz="1600"/>
          </a:p>
          <a:p>
            <a:endParaRPr lang="en-US">
              <a:solidFill>
                <a:srgbClr val="15A29F"/>
              </a:solidFill>
              <a:latin typeface="Rockwell" panose="02060603020205020403" pitchFamily="18" charset="0"/>
            </a:endParaRPr>
          </a:p>
          <a:p>
            <a:br>
              <a:rPr lang="en-US" sz="1600"/>
            </a:br>
            <a:endParaRPr lang="en-US" sz="1600"/>
          </a:p>
          <a:p>
            <a:endParaRPr lang="en-US">
              <a:solidFill>
                <a:srgbClr val="15A29F"/>
              </a:solidFill>
              <a:latin typeface="Rockwell" panose="02060603020205020403" pitchFamily="18" charset="0"/>
            </a:endParaRPr>
          </a:p>
          <a:p>
            <a:endParaRPr lang="en-US">
              <a:solidFill>
                <a:srgbClr val="15A29F"/>
              </a:solidFill>
              <a:latin typeface="Rockwell" panose="02060603020205020403" pitchFamily="18" charset="0"/>
            </a:endParaRPr>
          </a:p>
          <a:p>
            <a:r>
              <a:rPr lang="en-US">
                <a:solidFill>
                  <a:srgbClr val="15A29F"/>
                </a:solidFill>
                <a:latin typeface="Rockwell"/>
              </a:rPr>
              <a:t>Transformative Water Quality Strategies</a:t>
            </a:r>
            <a:endParaRPr lang="en-US">
              <a:solidFill>
                <a:srgbClr val="15A29F"/>
              </a:solidFill>
              <a:latin typeface="Rockwell" panose="02060603020205020403" pitchFamily="18" charset="0"/>
            </a:endParaRPr>
          </a:p>
          <a:p>
            <a:endParaRPr lang="en-US">
              <a:solidFill>
                <a:srgbClr val="15A29F"/>
              </a:solidFill>
              <a:latin typeface="Rockwell" panose="02060603020205020403" pitchFamily="18" charset="0"/>
            </a:endParaRPr>
          </a:p>
          <a:p>
            <a:r>
              <a:rPr lang="en-US">
                <a:solidFill>
                  <a:srgbClr val="15A29F"/>
                </a:solidFill>
                <a:latin typeface="Rockwell"/>
              </a:rPr>
              <a:t>Contaminants of Emerging Concern</a:t>
            </a:r>
            <a:endParaRPr lang="en-US">
              <a:solidFill>
                <a:srgbClr val="15A29F"/>
              </a:solidFill>
              <a:latin typeface="Rockwell" panose="02060603020205020403" pitchFamily="18" charset="0"/>
            </a:endParaRPr>
          </a:p>
          <a:p>
            <a:endParaRPr lang="en-US">
              <a:solidFill>
                <a:srgbClr val="15A29F"/>
              </a:solidFill>
              <a:latin typeface="Rockwell" panose="02060603020205020403" pitchFamily="18" charset="0"/>
            </a:endParaRPr>
          </a:p>
          <a:p>
            <a:br>
              <a:rPr lang="en-US" sz="1600"/>
            </a:br>
            <a:r>
              <a:rPr lang="en-US">
                <a:solidFill>
                  <a:srgbClr val="15A29F"/>
                </a:solidFill>
                <a:latin typeface="Rockwell"/>
              </a:rPr>
              <a:t>Agricultural Sustainability in Urbanized Landscapes</a:t>
            </a:r>
            <a:endParaRPr lang="en-US">
              <a:solidFill>
                <a:srgbClr val="15A29F"/>
              </a:solidFill>
              <a:latin typeface="Rockwell" panose="02060603020205020403" pitchFamily="18" charset="0"/>
            </a:endParaRPr>
          </a:p>
          <a:p>
            <a:br>
              <a:rPr lang="en-US" sz="1600"/>
            </a:br>
            <a:endParaRPr lang="en-US" sz="1600"/>
          </a:p>
        </p:txBody>
      </p:sp>
      <p:pic>
        <p:nvPicPr>
          <p:cNvPr id="10" name="Picture 9" descr="A picture containing outdoor, water, nature, river&#10;&#10;Description automatically generated">
            <a:extLst>
              <a:ext uri="{FF2B5EF4-FFF2-40B4-BE49-F238E27FC236}">
                <a16:creationId xmlns:a16="http://schemas.microsoft.com/office/drawing/2014/main" id="{858D6B8C-D995-4FB4-95FA-DDAD27ABB872}"/>
              </a:ext>
            </a:extLst>
          </p:cNvPr>
          <p:cNvPicPr>
            <a:picLocks noChangeAspect="1"/>
          </p:cNvPicPr>
          <p:nvPr/>
        </p:nvPicPr>
        <p:blipFill>
          <a:blip r:embed="rId3"/>
          <a:stretch>
            <a:fillRect/>
          </a:stretch>
        </p:blipFill>
        <p:spPr>
          <a:xfrm>
            <a:off x="171317" y="4057511"/>
            <a:ext cx="1234440" cy="822960"/>
          </a:xfrm>
          <a:prstGeom prst="rect">
            <a:avLst/>
          </a:prstGeom>
        </p:spPr>
      </p:pic>
      <p:cxnSp>
        <p:nvCxnSpPr>
          <p:cNvPr id="29" name="Straight Connector 28">
            <a:extLst>
              <a:ext uri="{FF2B5EF4-FFF2-40B4-BE49-F238E27FC236}">
                <a16:creationId xmlns:a16="http://schemas.microsoft.com/office/drawing/2014/main" id="{1227542B-2FAE-49BC-A98C-AC635CC735B3}"/>
              </a:ext>
            </a:extLst>
          </p:cNvPr>
          <p:cNvCxnSpPr/>
          <p:nvPr/>
        </p:nvCxnSpPr>
        <p:spPr>
          <a:xfrm>
            <a:off x="0" y="852532"/>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47B99D9-C607-4B5B-B4AD-64243C4C641B}"/>
              </a:ext>
            </a:extLst>
          </p:cNvPr>
          <p:cNvSpPr txBox="1"/>
          <p:nvPr/>
        </p:nvSpPr>
        <p:spPr>
          <a:xfrm>
            <a:off x="302459" y="207450"/>
            <a:ext cx="8559529" cy="584775"/>
          </a:xfrm>
          <a:prstGeom prst="rect">
            <a:avLst/>
          </a:prstGeom>
          <a:solidFill>
            <a:schemeClr val="bg1"/>
          </a:solidFill>
        </p:spPr>
        <p:txBody>
          <a:bodyPr wrap="square" lIns="91440" tIns="45720" rIns="91440" bIns="45720" rtlCol="0" anchor="t">
            <a:spAutoFit/>
          </a:bodyPr>
          <a:lstStyle/>
          <a:p>
            <a:r>
              <a:rPr lang="en-US" sz="3200">
                <a:solidFill>
                  <a:schemeClr val="accent1">
                    <a:lumMod val="75000"/>
                  </a:schemeClr>
                </a:solidFill>
                <a:latin typeface="Rockwell"/>
              </a:rPr>
              <a:t>Agriculture and Environment Center (AEC)</a:t>
            </a:r>
          </a:p>
        </p:txBody>
      </p:sp>
      <p:sp>
        <p:nvSpPr>
          <p:cNvPr id="13" name="TextBox 12">
            <a:extLst>
              <a:ext uri="{FF2B5EF4-FFF2-40B4-BE49-F238E27FC236}">
                <a16:creationId xmlns:a16="http://schemas.microsoft.com/office/drawing/2014/main" id="{402E5E63-9F83-4D83-BA29-797E3E83EEC4}"/>
              </a:ext>
            </a:extLst>
          </p:cNvPr>
          <p:cNvSpPr txBox="1"/>
          <p:nvPr/>
        </p:nvSpPr>
        <p:spPr>
          <a:xfrm>
            <a:off x="6024669" y="911070"/>
            <a:ext cx="3249486" cy="4801314"/>
          </a:xfrm>
          <a:prstGeom prst="rect">
            <a:avLst/>
          </a:prstGeom>
          <a:noFill/>
        </p:spPr>
        <p:txBody>
          <a:bodyPr wrap="square" lIns="91440" tIns="45720" rIns="91440" bIns="45720" anchor="t">
            <a:spAutoFit/>
          </a:bodyPr>
          <a:lstStyle/>
          <a:p>
            <a:endParaRPr lang="en-US">
              <a:latin typeface="Rockwell" panose="02060603020205020403" pitchFamily="18" charset="0"/>
            </a:endParaRPr>
          </a:p>
          <a:p>
            <a:endParaRPr lang="en-US">
              <a:solidFill>
                <a:srgbClr val="15A29F"/>
              </a:solidFill>
              <a:latin typeface="Rockwell" panose="02060603020205020403" pitchFamily="18" charset="0"/>
            </a:endParaRPr>
          </a:p>
          <a:p>
            <a:endParaRPr lang="en-US">
              <a:solidFill>
                <a:srgbClr val="15A29F"/>
              </a:solidFill>
              <a:latin typeface="Rockwell" panose="02060603020205020403" pitchFamily="18" charset="0"/>
            </a:endParaRPr>
          </a:p>
          <a:p>
            <a:endParaRPr lang="en-US">
              <a:solidFill>
                <a:srgbClr val="15A29F"/>
              </a:solidFill>
              <a:latin typeface="Rockwell" panose="02060603020205020403" pitchFamily="18" charset="0"/>
            </a:endParaRPr>
          </a:p>
          <a:p>
            <a:endParaRPr lang="en-US">
              <a:solidFill>
                <a:srgbClr val="15A29F"/>
              </a:solidFill>
              <a:latin typeface="Rockwell" panose="02060603020205020403" pitchFamily="18" charset="0"/>
            </a:endParaRPr>
          </a:p>
          <a:p>
            <a:endParaRPr lang="en-US">
              <a:solidFill>
                <a:srgbClr val="15A29F"/>
              </a:solidFill>
              <a:latin typeface="Rockwell" panose="02060603020205020403" pitchFamily="18" charset="0"/>
            </a:endParaRPr>
          </a:p>
          <a:p>
            <a:br>
              <a:rPr lang="en-US">
                <a:latin typeface="Rockwell" panose="02060603020205020403" pitchFamily="18" charset="0"/>
              </a:rPr>
            </a:br>
            <a:endParaRPr lang="en-US">
              <a:latin typeface="Rockwell" panose="02060603020205020403" pitchFamily="18" charset="0"/>
            </a:endParaRPr>
          </a:p>
          <a:p>
            <a:r>
              <a:rPr lang="en-US">
                <a:solidFill>
                  <a:srgbClr val="15A29F"/>
                </a:solidFill>
                <a:latin typeface="Rockwell"/>
              </a:rPr>
              <a:t>Stakeholder Engagement Science and Practice</a:t>
            </a:r>
            <a:endParaRPr lang="en-US">
              <a:solidFill>
                <a:srgbClr val="15A29F"/>
              </a:solidFill>
              <a:latin typeface="Rockwell" panose="02060603020205020403" pitchFamily="18" charset="0"/>
            </a:endParaRPr>
          </a:p>
          <a:p>
            <a:br>
              <a:rPr lang="en-US">
                <a:latin typeface="Rockwell" panose="02060603020205020403" pitchFamily="18" charset="0"/>
              </a:rPr>
            </a:br>
            <a:br>
              <a:rPr lang="en-US">
                <a:latin typeface="Rockwell" panose="02060603020205020403" pitchFamily="18" charset="0"/>
              </a:rPr>
            </a:br>
            <a:r>
              <a:rPr lang="en-US">
                <a:solidFill>
                  <a:srgbClr val="15A29F"/>
                </a:solidFill>
                <a:latin typeface="Rockwell"/>
              </a:rPr>
              <a:t>Regenerative and Climate-Smart Landscapes</a:t>
            </a:r>
            <a:endParaRPr lang="en-US">
              <a:solidFill>
                <a:srgbClr val="15A29F"/>
              </a:solidFill>
              <a:latin typeface="Rockwell" panose="02060603020205020403" pitchFamily="18" charset="0"/>
            </a:endParaRPr>
          </a:p>
          <a:p>
            <a:br>
              <a:rPr lang="en-US">
                <a:latin typeface="Rockwell" panose="02060603020205020403" pitchFamily="18" charset="0"/>
              </a:rPr>
            </a:br>
            <a:endParaRPr lang="en-US">
              <a:latin typeface="Rockwell" panose="02060603020205020403" pitchFamily="18" charset="0"/>
            </a:endParaRPr>
          </a:p>
          <a:p>
            <a:endParaRPr lang="en-US">
              <a:solidFill>
                <a:srgbClr val="15A29F"/>
              </a:solidFill>
              <a:latin typeface="Rockwell" panose="02060603020205020403" pitchFamily="18" charset="0"/>
            </a:endParaRPr>
          </a:p>
        </p:txBody>
      </p:sp>
      <p:pic>
        <p:nvPicPr>
          <p:cNvPr id="2" name="Picture 1" descr="A green lawnmower on a wooden surface&#10;&#10;Description automatically generated with low confidence">
            <a:extLst>
              <a:ext uri="{FF2B5EF4-FFF2-40B4-BE49-F238E27FC236}">
                <a16:creationId xmlns:a16="http://schemas.microsoft.com/office/drawing/2014/main" id="{9EC2825F-6971-AF89-EEE1-3A116C148475}"/>
              </a:ext>
            </a:extLst>
          </p:cNvPr>
          <p:cNvPicPr>
            <a:picLocks noChangeAspect="1"/>
          </p:cNvPicPr>
          <p:nvPr/>
        </p:nvPicPr>
        <p:blipFill>
          <a:blip r:embed="rId4"/>
          <a:stretch>
            <a:fillRect/>
          </a:stretch>
        </p:blipFill>
        <p:spPr>
          <a:xfrm>
            <a:off x="4798718" y="4095639"/>
            <a:ext cx="1247775" cy="828675"/>
          </a:xfrm>
          <a:prstGeom prst="rect">
            <a:avLst/>
          </a:prstGeom>
        </p:spPr>
      </p:pic>
      <p:pic>
        <p:nvPicPr>
          <p:cNvPr id="3" name="Picture 2" descr="A picture containing grass, outdoor, field, grassy&#10;&#10;Description automatically generated">
            <a:extLst>
              <a:ext uri="{FF2B5EF4-FFF2-40B4-BE49-F238E27FC236}">
                <a16:creationId xmlns:a16="http://schemas.microsoft.com/office/drawing/2014/main" id="{1ACC9E80-EC42-953A-DFE8-11356322C271}"/>
              </a:ext>
            </a:extLst>
          </p:cNvPr>
          <p:cNvPicPr>
            <a:picLocks noChangeAspect="1"/>
          </p:cNvPicPr>
          <p:nvPr/>
        </p:nvPicPr>
        <p:blipFill>
          <a:blip r:embed="rId5"/>
          <a:stretch>
            <a:fillRect/>
          </a:stretch>
        </p:blipFill>
        <p:spPr>
          <a:xfrm>
            <a:off x="155059" y="5165820"/>
            <a:ext cx="1234440" cy="822960"/>
          </a:xfrm>
          <a:prstGeom prst="rect">
            <a:avLst/>
          </a:prstGeom>
        </p:spPr>
      </p:pic>
      <p:pic>
        <p:nvPicPr>
          <p:cNvPr id="4" name="Picture 3" descr="A body of water with grass and trees around it&#10;&#10;Description automatically generated with low confidence">
            <a:extLst>
              <a:ext uri="{FF2B5EF4-FFF2-40B4-BE49-F238E27FC236}">
                <a16:creationId xmlns:a16="http://schemas.microsoft.com/office/drawing/2014/main" id="{7493E9B8-DBA8-A952-9BC4-B957096A261C}"/>
              </a:ext>
            </a:extLst>
          </p:cNvPr>
          <p:cNvPicPr>
            <a:picLocks noChangeAspect="1"/>
          </p:cNvPicPr>
          <p:nvPr/>
        </p:nvPicPr>
        <p:blipFill>
          <a:blip r:embed="rId6"/>
          <a:stretch>
            <a:fillRect/>
          </a:stretch>
        </p:blipFill>
        <p:spPr>
          <a:xfrm>
            <a:off x="4783750" y="3061180"/>
            <a:ext cx="1234440" cy="822960"/>
          </a:xfrm>
          <a:prstGeom prst="rect">
            <a:avLst/>
          </a:prstGeom>
        </p:spPr>
      </p:pic>
      <p:pic>
        <p:nvPicPr>
          <p:cNvPr id="5" name="Picture 4" descr="A picture containing tree, nature, outdoor, water&#10;&#10;Description automatically generated">
            <a:extLst>
              <a:ext uri="{FF2B5EF4-FFF2-40B4-BE49-F238E27FC236}">
                <a16:creationId xmlns:a16="http://schemas.microsoft.com/office/drawing/2014/main" id="{0770D818-B651-757E-7F4D-BED010E759B8}"/>
              </a:ext>
            </a:extLst>
          </p:cNvPr>
          <p:cNvPicPr>
            <a:picLocks noChangeAspect="1"/>
          </p:cNvPicPr>
          <p:nvPr/>
        </p:nvPicPr>
        <p:blipFill>
          <a:blip r:embed="rId7"/>
          <a:stretch>
            <a:fillRect/>
          </a:stretch>
        </p:blipFill>
        <p:spPr>
          <a:xfrm>
            <a:off x="155834" y="3058964"/>
            <a:ext cx="1247775" cy="828675"/>
          </a:xfrm>
          <a:prstGeom prst="rect">
            <a:avLst/>
          </a:prstGeom>
        </p:spPr>
      </p:pic>
      <p:sp>
        <p:nvSpPr>
          <p:cNvPr id="7" name="TextBox 6">
            <a:extLst>
              <a:ext uri="{FF2B5EF4-FFF2-40B4-BE49-F238E27FC236}">
                <a16:creationId xmlns:a16="http://schemas.microsoft.com/office/drawing/2014/main" id="{962F4D3D-259C-B26C-C53A-E27DB4D8AFCF}"/>
              </a:ext>
            </a:extLst>
          </p:cNvPr>
          <p:cNvSpPr txBox="1"/>
          <p:nvPr/>
        </p:nvSpPr>
        <p:spPr>
          <a:xfrm>
            <a:off x="444795" y="1029586"/>
            <a:ext cx="397480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1E407C"/>
                </a:solidFill>
                <a:latin typeface="Gill Sans"/>
              </a:rPr>
              <a:t>Bringing researchers and stakeholders together through "shared discovery"</a:t>
            </a:r>
            <a:endParaRPr lang="en-US" sz="2800"/>
          </a:p>
        </p:txBody>
      </p:sp>
      <p:pic>
        <p:nvPicPr>
          <p:cNvPr id="11" name="Picture 10" descr="A group of men in a field&#10;&#10;Description automatically generated">
            <a:extLst>
              <a:ext uri="{FF2B5EF4-FFF2-40B4-BE49-F238E27FC236}">
                <a16:creationId xmlns:a16="http://schemas.microsoft.com/office/drawing/2014/main" id="{9526CD38-A2CB-5E97-7865-2DA93562D097}"/>
              </a:ext>
            </a:extLst>
          </p:cNvPr>
          <p:cNvPicPr>
            <a:picLocks noChangeAspect="1"/>
          </p:cNvPicPr>
          <p:nvPr/>
        </p:nvPicPr>
        <p:blipFill rotWithShape="1">
          <a:blip r:embed="rId8"/>
          <a:srcRect l="-57" t="97" r="-257" b="18769"/>
          <a:stretch/>
        </p:blipFill>
        <p:spPr>
          <a:xfrm>
            <a:off x="4420450" y="852532"/>
            <a:ext cx="4725045" cy="2114518"/>
          </a:xfrm>
          <a:prstGeom prst="rect">
            <a:avLst/>
          </a:prstGeom>
        </p:spPr>
      </p:pic>
    </p:spTree>
    <p:extLst>
      <p:ext uri="{BB962C8B-B14F-4D97-AF65-F5344CB8AC3E}">
        <p14:creationId xmlns:p14="http://schemas.microsoft.com/office/powerpoint/2010/main" val="1046778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42FABD-2E2C-427D-BD3F-D568849498F0}"/>
              </a:ext>
            </a:extLst>
          </p:cNvPr>
          <p:cNvSpPr txBox="1"/>
          <p:nvPr/>
        </p:nvSpPr>
        <p:spPr>
          <a:xfrm>
            <a:off x="212068" y="168064"/>
            <a:ext cx="8719864" cy="584775"/>
          </a:xfrm>
          <a:prstGeom prst="rect">
            <a:avLst/>
          </a:prstGeom>
          <a:solidFill>
            <a:schemeClr val="bg1"/>
          </a:solidFill>
        </p:spPr>
        <p:txBody>
          <a:bodyPr wrap="square" rtlCol="0">
            <a:spAutoFit/>
          </a:bodyPr>
          <a:lstStyle/>
          <a:p>
            <a:r>
              <a:rPr lang="en-US" sz="3200">
                <a:solidFill>
                  <a:schemeClr val="accent1">
                    <a:lumMod val="75000"/>
                  </a:schemeClr>
                </a:solidFill>
                <a:latin typeface="Rockwell" panose="02060603020205020403" pitchFamily="18" charset="0"/>
              </a:rPr>
              <a:t>Agriculture and Environment Center (AEC)</a:t>
            </a:r>
            <a:endParaRPr lang="en-US" sz="3200">
              <a:solidFill>
                <a:schemeClr val="accent2">
                  <a:lumMod val="50000"/>
                </a:schemeClr>
              </a:solidFill>
              <a:latin typeface="Rockwell" panose="02060603020205020403" pitchFamily="18" charset="0"/>
            </a:endParaRPr>
          </a:p>
        </p:txBody>
      </p:sp>
      <p:cxnSp>
        <p:nvCxnSpPr>
          <p:cNvPr id="8" name="Straight Connector 7">
            <a:extLst>
              <a:ext uri="{FF2B5EF4-FFF2-40B4-BE49-F238E27FC236}">
                <a16:creationId xmlns:a16="http://schemas.microsoft.com/office/drawing/2014/main" id="{3EC1B720-633E-409B-9AF4-E0057F1CD79D}"/>
              </a:ext>
            </a:extLst>
          </p:cNvPr>
          <p:cNvCxnSpPr/>
          <p:nvPr/>
        </p:nvCxnSpPr>
        <p:spPr>
          <a:xfrm>
            <a:off x="0" y="881715"/>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7229A9A-94D2-76C4-034B-C8B467DF6F1D}"/>
              </a:ext>
            </a:extLst>
          </p:cNvPr>
          <p:cNvSpPr txBox="1"/>
          <p:nvPr/>
        </p:nvSpPr>
        <p:spPr>
          <a:xfrm>
            <a:off x="444795" y="1029586"/>
            <a:ext cx="81746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1E407C"/>
                </a:solidFill>
                <a:latin typeface="Gill Sans"/>
              </a:rPr>
              <a:t>Advancing policy and practice through engaging decision makers </a:t>
            </a:r>
          </a:p>
        </p:txBody>
      </p:sp>
      <p:pic>
        <p:nvPicPr>
          <p:cNvPr id="5" name="Picture 4" descr="A group of people standing on a staircase&#10;&#10;Description automatically generated">
            <a:extLst>
              <a:ext uri="{FF2B5EF4-FFF2-40B4-BE49-F238E27FC236}">
                <a16:creationId xmlns:a16="http://schemas.microsoft.com/office/drawing/2014/main" id="{526FA74F-328D-AC75-68BC-923E707EDCDA}"/>
              </a:ext>
            </a:extLst>
          </p:cNvPr>
          <p:cNvPicPr>
            <a:picLocks noChangeAspect="1"/>
          </p:cNvPicPr>
          <p:nvPr/>
        </p:nvPicPr>
        <p:blipFill rotWithShape="1">
          <a:blip r:embed="rId3"/>
          <a:srcRect r="-194" b="1258"/>
          <a:stretch/>
        </p:blipFill>
        <p:spPr>
          <a:xfrm>
            <a:off x="28353" y="2165767"/>
            <a:ext cx="4577327" cy="3430837"/>
          </a:xfrm>
          <a:prstGeom prst="rect">
            <a:avLst/>
          </a:prstGeom>
        </p:spPr>
      </p:pic>
      <p:sp>
        <p:nvSpPr>
          <p:cNvPr id="7" name="TextBox 6">
            <a:extLst>
              <a:ext uri="{FF2B5EF4-FFF2-40B4-BE49-F238E27FC236}">
                <a16:creationId xmlns:a16="http://schemas.microsoft.com/office/drawing/2014/main" id="{056326A5-FDC2-CDCF-74FA-01B684FF5C80}"/>
              </a:ext>
            </a:extLst>
          </p:cNvPr>
          <p:cNvSpPr txBox="1"/>
          <p:nvPr/>
        </p:nvSpPr>
        <p:spPr>
          <a:xfrm>
            <a:off x="1578934" y="5247167"/>
            <a:ext cx="2991293" cy="3474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latin typeface="Gill Sans"/>
              </a:rPr>
              <a:t>Pennsylvania in the Balance</a:t>
            </a:r>
            <a:endParaRPr lang="en-US" sz="1600" b="1">
              <a:solidFill>
                <a:schemeClr val="bg1"/>
              </a:solidFill>
            </a:endParaRPr>
          </a:p>
        </p:txBody>
      </p:sp>
      <p:pic>
        <p:nvPicPr>
          <p:cNvPr id="9" name="Picture 8" descr="A group of people standing in a field&#10;&#10;Description automatically generated">
            <a:extLst>
              <a:ext uri="{FF2B5EF4-FFF2-40B4-BE49-F238E27FC236}">
                <a16:creationId xmlns:a16="http://schemas.microsoft.com/office/drawing/2014/main" id="{AB609C37-25ED-B7C9-3320-EC54253E9717}"/>
              </a:ext>
            </a:extLst>
          </p:cNvPr>
          <p:cNvPicPr>
            <a:picLocks noChangeAspect="1"/>
          </p:cNvPicPr>
          <p:nvPr/>
        </p:nvPicPr>
        <p:blipFill>
          <a:blip r:embed="rId4"/>
          <a:stretch>
            <a:fillRect/>
          </a:stretch>
        </p:blipFill>
        <p:spPr>
          <a:xfrm>
            <a:off x="4572000" y="2166384"/>
            <a:ext cx="4572000" cy="3429000"/>
          </a:xfrm>
          <a:prstGeom prst="rect">
            <a:avLst/>
          </a:prstGeom>
        </p:spPr>
      </p:pic>
      <p:sp>
        <p:nvSpPr>
          <p:cNvPr id="12" name="TextBox 11">
            <a:extLst>
              <a:ext uri="{FF2B5EF4-FFF2-40B4-BE49-F238E27FC236}">
                <a16:creationId xmlns:a16="http://schemas.microsoft.com/office/drawing/2014/main" id="{5D2241C1-170B-1C4C-3891-14843E01DB19}"/>
              </a:ext>
            </a:extLst>
          </p:cNvPr>
          <p:cNvSpPr txBox="1"/>
          <p:nvPr/>
        </p:nvSpPr>
        <p:spPr>
          <a:xfrm>
            <a:off x="5468679" y="2163725"/>
            <a:ext cx="382417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latin typeface="Gill Sans"/>
              </a:rPr>
              <a:t>Conewago Restoration Project Tour</a:t>
            </a:r>
            <a:endParaRPr lang="en-US" sz="1600" b="1">
              <a:solidFill>
                <a:schemeClr val="bg1"/>
              </a:solidFill>
            </a:endParaRPr>
          </a:p>
        </p:txBody>
      </p:sp>
    </p:spTree>
    <p:extLst>
      <p:ext uri="{BB962C8B-B14F-4D97-AF65-F5344CB8AC3E}">
        <p14:creationId xmlns:p14="http://schemas.microsoft.com/office/powerpoint/2010/main" val="3021166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42FABD-2E2C-427D-BD3F-D568849498F0}"/>
              </a:ext>
            </a:extLst>
          </p:cNvPr>
          <p:cNvSpPr txBox="1"/>
          <p:nvPr/>
        </p:nvSpPr>
        <p:spPr>
          <a:xfrm>
            <a:off x="212068" y="168064"/>
            <a:ext cx="8719864" cy="584775"/>
          </a:xfrm>
          <a:prstGeom prst="rect">
            <a:avLst/>
          </a:prstGeom>
          <a:solidFill>
            <a:schemeClr val="bg1"/>
          </a:solidFill>
        </p:spPr>
        <p:txBody>
          <a:bodyPr wrap="square" rtlCol="0">
            <a:spAutoFit/>
          </a:bodyPr>
          <a:lstStyle/>
          <a:p>
            <a:r>
              <a:rPr lang="en-US" sz="3200">
                <a:solidFill>
                  <a:schemeClr val="accent1">
                    <a:lumMod val="75000"/>
                  </a:schemeClr>
                </a:solidFill>
                <a:latin typeface="Rockwell" panose="02060603020205020403" pitchFamily="18" charset="0"/>
              </a:rPr>
              <a:t>Agriculture and Environment Center (AEC)</a:t>
            </a:r>
            <a:endParaRPr lang="en-US" sz="3200">
              <a:solidFill>
                <a:schemeClr val="accent2">
                  <a:lumMod val="50000"/>
                </a:schemeClr>
              </a:solidFill>
              <a:latin typeface="Rockwell" panose="02060603020205020403" pitchFamily="18" charset="0"/>
            </a:endParaRPr>
          </a:p>
        </p:txBody>
      </p:sp>
      <p:cxnSp>
        <p:nvCxnSpPr>
          <p:cNvPr id="8" name="Straight Connector 7">
            <a:extLst>
              <a:ext uri="{FF2B5EF4-FFF2-40B4-BE49-F238E27FC236}">
                <a16:creationId xmlns:a16="http://schemas.microsoft.com/office/drawing/2014/main" id="{3EC1B720-633E-409B-9AF4-E0057F1CD79D}"/>
              </a:ext>
            </a:extLst>
          </p:cNvPr>
          <p:cNvCxnSpPr/>
          <p:nvPr/>
        </p:nvCxnSpPr>
        <p:spPr>
          <a:xfrm>
            <a:off x="0" y="881715"/>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7229A9A-94D2-76C4-034B-C8B467DF6F1D}"/>
              </a:ext>
            </a:extLst>
          </p:cNvPr>
          <p:cNvSpPr txBox="1"/>
          <p:nvPr/>
        </p:nvSpPr>
        <p:spPr>
          <a:xfrm>
            <a:off x="444795" y="1029586"/>
            <a:ext cx="81746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1E407C"/>
                </a:solidFill>
                <a:latin typeface="Gill Sans"/>
              </a:rPr>
              <a:t>Education and training to citizens, professionals, and tomorrow's leaders </a:t>
            </a:r>
          </a:p>
        </p:txBody>
      </p:sp>
      <p:pic>
        <p:nvPicPr>
          <p:cNvPr id="10" name="Picture 9" descr="A group of people standing outside a building&#10;&#10;Description automatically generated">
            <a:extLst>
              <a:ext uri="{FF2B5EF4-FFF2-40B4-BE49-F238E27FC236}">
                <a16:creationId xmlns:a16="http://schemas.microsoft.com/office/drawing/2014/main" id="{8A59E20B-4CAE-49FC-BC39-39B78B6E6806}"/>
              </a:ext>
            </a:extLst>
          </p:cNvPr>
          <p:cNvPicPr>
            <a:picLocks noChangeAspect="1"/>
          </p:cNvPicPr>
          <p:nvPr/>
        </p:nvPicPr>
        <p:blipFill>
          <a:blip r:embed="rId3"/>
          <a:stretch>
            <a:fillRect/>
          </a:stretch>
        </p:blipFill>
        <p:spPr>
          <a:xfrm>
            <a:off x="1772" y="2031074"/>
            <a:ext cx="2746744" cy="2054222"/>
          </a:xfrm>
          <a:prstGeom prst="rect">
            <a:avLst/>
          </a:prstGeom>
        </p:spPr>
      </p:pic>
      <p:pic>
        <p:nvPicPr>
          <p:cNvPr id="2" name="Picture 1" descr="A logo with green and blue leaves&#10;&#10;Description automatically generated">
            <a:extLst>
              <a:ext uri="{FF2B5EF4-FFF2-40B4-BE49-F238E27FC236}">
                <a16:creationId xmlns:a16="http://schemas.microsoft.com/office/drawing/2014/main" id="{37BC89F0-8DB7-CFB1-C953-E5739CF4C9CD}"/>
              </a:ext>
            </a:extLst>
          </p:cNvPr>
          <p:cNvPicPr>
            <a:picLocks noChangeAspect="1"/>
          </p:cNvPicPr>
          <p:nvPr/>
        </p:nvPicPr>
        <p:blipFill>
          <a:blip r:embed="rId4"/>
          <a:stretch>
            <a:fillRect/>
          </a:stretch>
        </p:blipFill>
        <p:spPr>
          <a:xfrm>
            <a:off x="2203819" y="3487921"/>
            <a:ext cx="483339" cy="493529"/>
          </a:xfrm>
          <a:prstGeom prst="rect">
            <a:avLst/>
          </a:prstGeom>
        </p:spPr>
      </p:pic>
      <p:pic>
        <p:nvPicPr>
          <p:cNvPr id="13" name="Picture 12" descr="A group of people standing outside a building&#10;&#10;Description automatically generated">
            <a:extLst>
              <a:ext uri="{FF2B5EF4-FFF2-40B4-BE49-F238E27FC236}">
                <a16:creationId xmlns:a16="http://schemas.microsoft.com/office/drawing/2014/main" id="{F0D9C317-DDE6-02D7-9655-1B4BAFE8E6C9}"/>
              </a:ext>
            </a:extLst>
          </p:cNvPr>
          <p:cNvPicPr>
            <a:picLocks noChangeAspect="1"/>
          </p:cNvPicPr>
          <p:nvPr/>
        </p:nvPicPr>
        <p:blipFill rotWithShape="1">
          <a:blip r:embed="rId5"/>
          <a:srcRect t="12000" r="-547" b="12992"/>
          <a:stretch/>
        </p:blipFill>
        <p:spPr>
          <a:xfrm>
            <a:off x="1772" y="4086702"/>
            <a:ext cx="3269584" cy="1828998"/>
          </a:xfrm>
          <a:prstGeom prst="rect">
            <a:avLst/>
          </a:prstGeom>
        </p:spPr>
      </p:pic>
      <p:pic>
        <p:nvPicPr>
          <p:cNvPr id="16" name="Picture 15" descr="A group of people standing in a field&#10;&#10;Description automatically generated">
            <a:extLst>
              <a:ext uri="{FF2B5EF4-FFF2-40B4-BE49-F238E27FC236}">
                <a16:creationId xmlns:a16="http://schemas.microsoft.com/office/drawing/2014/main" id="{65388D91-789A-C630-6B17-CD50B16A593C}"/>
              </a:ext>
            </a:extLst>
          </p:cNvPr>
          <p:cNvPicPr>
            <a:picLocks noChangeAspect="1"/>
          </p:cNvPicPr>
          <p:nvPr/>
        </p:nvPicPr>
        <p:blipFill rotWithShape="1">
          <a:blip r:embed="rId6"/>
          <a:srcRect l="225" t="20783" r="8333" b="9256"/>
          <a:stretch/>
        </p:blipFill>
        <p:spPr>
          <a:xfrm>
            <a:off x="2738514" y="2031074"/>
            <a:ext cx="3607476" cy="2067189"/>
          </a:xfrm>
          <a:prstGeom prst="rect">
            <a:avLst/>
          </a:prstGeom>
        </p:spPr>
      </p:pic>
      <p:pic>
        <p:nvPicPr>
          <p:cNvPr id="17" name="Picture 16" descr="A tractor in a field&#10;&#10;Description automatically generated">
            <a:extLst>
              <a:ext uri="{FF2B5EF4-FFF2-40B4-BE49-F238E27FC236}">
                <a16:creationId xmlns:a16="http://schemas.microsoft.com/office/drawing/2014/main" id="{8E35959B-98DA-364F-4646-464154F94708}"/>
              </a:ext>
            </a:extLst>
          </p:cNvPr>
          <p:cNvPicPr>
            <a:picLocks noChangeAspect="1"/>
          </p:cNvPicPr>
          <p:nvPr/>
        </p:nvPicPr>
        <p:blipFill rotWithShape="1">
          <a:blip r:embed="rId7"/>
          <a:srcRect t="22454" r="282" b="-274"/>
          <a:stretch/>
        </p:blipFill>
        <p:spPr>
          <a:xfrm>
            <a:off x="3251250" y="4098263"/>
            <a:ext cx="3094682" cy="1810896"/>
          </a:xfrm>
          <a:prstGeom prst="rect">
            <a:avLst/>
          </a:prstGeom>
        </p:spPr>
      </p:pic>
      <p:pic>
        <p:nvPicPr>
          <p:cNvPr id="18" name="Picture 17">
            <a:extLst>
              <a:ext uri="{FF2B5EF4-FFF2-40B4-BE49-F238E27FC236}">
                <a16:creationId xmlns:a16="http://schemas.microsoft.com/office/drawing/2014/main" id="{6A537366-5E00-C2C1-39BE-8F7AC1BDA5AD}"/>
              </a:ext>
            </a:extLst>
          </p:cNvPr>
          <p:cNvPicPr>
            <a:picLocks noChangeAspect="1"/>
          </p:cNvPicPr>
          <p:nvPr/>
        </p:nvPicPr>
        <p:blipFill rotWithShape="1">
          <a:blip r:embed="rId8"/>
          <a:srcRect l="113" t="104" r="5388" b="243"/>
          <a:stretch/>
        </p:blipFill>
        <p:spPr>
          <a:xfrm>
            <a:off x="6345865" y="2031074"/>
            <a:ext cx="2794049" cy="3880648"/>
          </a:xfrm>
          <a:prstGeom prst="rect">
            <a:avLst/>
          </a:prstGeom>
        </p:spPr>
      </p:pic>
      <p:sp>
        <p:nvSpPr>
          <p:cNvPr id="20" name="TextBox 19">
            <a:extLst>
              <a:ext uri="{FF2B5EF4-FFF2-40B4-BE49-F238E27FC236}">
                <a16:creationId xmlns:a16="http://schemas.microsoft.com/office/drawing/2014/main" id="{92721074-3DA0-35D8-68E6-149403821BAE}"/>
              </a:ext>
            </a:extLst>
          </p:cNvPr>
          <p:cNvSpPr txBox="1"/>
          <p:nvPr/>
        </p:nvSpPr>
        <p:spPr>
          <a:xfrm>
            <a:off x="28352" y="1986516"/>
            <a:ext cx="29912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Gill Sans"/>
              </a:rPr>
              <a:t>Chesapeake Bay Landscape Professionals Certification Program</a:t>
            </a:r>
            <a:endParaRPr lang="en-US" sz="1200" b="1">
              <a:solidFill>
                <a:schemeClr val="bg1"/>
              </a:solidFill>
            </a:endParaRPr>
          </a:p>
        </p:txBody>
      </p:sp>
      <p:sp>
        <p:nvSpPr>
          <p:cNvPr id="21" name="TextBox 20">
            <a:extLst>
              <a:ext uri="{FF2B5EF4-FFF2-40B4-BE49-F238E27FC236}">
                <a16:creationId xmlns:a16="http://schemas.microsoft.com/office/drawing/2014/main" id="{FBAE5038-5773-3284-95E9-7CE86AA775FE}"/>
              </a:ext>
            </a:extLst>
          </p:cNvPr>
          <p:cNvSpPr txBox="1"/>
          <p:nvPr/>
        </p:nvSpPr>
        <p:spPr>
          <a:xfrm>
            <a:off x="2748515" y="3616841"/>
            <a:ext cx="29912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Gill Sans"/>
              </a:rPr>
              <a:t>Stream Restoration Workshop for </a:t>
            </a:r>
            <a:br>
              <a:rPr lang="en-US" sz="1200" b="1">
                <a:solidFill>
                  <a:schemeClr val="bg1"/>
                </a:solidFill>
                <a:latin typeface="Gill Sans"/>
              </a:rPr>
            </a:br>
            <a:r>
              <a:rPr lang="en-US" sz="1200" b="1">
                <a:solidFill>
                  <a:schemeClr val="bg1"/>
                </a:solidFill>
                <a:latin typeface="Gill Sans"/>
              </a:rPr>
              <a:t>Municipal Officials</a:t>
            </a:r>
          </a:p>
        </p:txBody>
      </p:sp>
      <p:sp>
        <p:nvSpPr>
          <p:cNvPr id="22" name="TextBox 21">
            <a:extLst>
              <a:ext uri="{FF2B5EF4-FFF2-40B4-BE49-F238E27FC236}">
                <a16:creationId xmlns:a16="http://schemas.microsoft.com/office/drawing/2014/main" id="{74C669A7-59E2-BEBE-EE7C-57ED27DB50D3}"/>
              </a:ext>
            </a:extLst>
          </p:cNvPr>
          <p:cNvSpPr txBox="1"/>
          <p:nvPr/>
        </p:nvSpPr>
        <p:spPr>
          <a:xfrm>
            <a:off x="28351" y="4228212"/>
            <a:ext cx="29912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Gill Sans"/>
              </a:rPr>
              <a:t>Homeowner's</a:t>
            </a:r>
            <a:br>
              <a:rPr lang="en-US" sz="1200" b="1">
                <a:solidFill>
                  <a:schemeClr val="bg1"/>
                </a:solidFill>
                <a:latin typeface="Gill Sans"/>
              </a:rPr>
            </a:br>
            <a:r>
              <a:rPr lang="en-US" sz="1200" b="1">
                <a:solidFill>
                  <a:schemeClr val="bg1"/>
                </a:solidFill>
                <a:latin typeface="Gill Sans"/>
              </a:rPr>
              <a:t>Stormwater </a:t>
            </a:r>
            <a:br>
              <a:rPr lang="en-US" sz="1200" b="1">
                <a:solidFill>
                  <a:schemeClr val="bg1"/>
                </a:solidFill>
                <a:latin typeface="Gill Sans"/>
              </a:rPr>
            </a:br>
            <a:r>
              <a:rPr lang="en-US" sz="1200" b="1">
                <a:solidFill>
                  <a:schemeClr val="bg1"/>
                </a:solidFill>
                <a:latin typeface="Gill Sans"/>
              </a:rPr>
              <a:t>Workshop</a:t>
            </a:r>
          </a:p>
        </p:txBody>
      </p:sp>
      <p:sp>
        <p:nvSpPr>
          <p:cNvPr id="23" name="TextBox 22">
            <a:extLst>
              <a:ext uri="{FF2B5EF4-FFF2-40B4-BE49-F238E27FC236}">
                <a16:creationId xmlns:a16="http://schemas.microsoft.com/office/drawing/2014/main" id="{BCB910F8-03B8-DC75-39D1-3A765B5064D4}"/>
              </a:ext>
            </a:extLst>
          </p:cNvPr>
          <p:cNvSpPr txBox="1"/>
          <p:nvPr/>
        </p:nvSpPr>
        <p:spPr>
          <a:xfrm>
            <a:off x="3238767" y="5321311"/>
            <a:ext cx="29912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Gill Sans"/>
              </a:rPr>
              <a:t>"Planting Green" Demo at SEAREC's Farming for Success Field Day</a:t>
            </a:r>
          </a:p>
        </p:txBody>
      </p:sp>
      <p:sp>
        <p:nvSpPr>
          <p:cNvPr id="24" name="TextBox 23">
            <a:extLst>
              <a:ext uri="{FF2B5EF4-FFF2-40B4-BE49-F238E27FC236}">
                <a16:creationId xmlns:a16="http://schemas.microsoft.com/office/drawing/2014/main" id="{A991EFDF-3A48-6A06-B001-592781ABEFBF}"/>
              </a:ext>
            </a:extLst>
          </p:cNvPr>
          <p:cNvSpPr txBox="1"/>
          <p:nvPr/>
        </p:nvSpPr>
        <p:spPr>
          <a:xfrm>
            <a:off x="6345863" y="5505977"/>
            <a:ext cx="29912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Gill Sans"/>
              </a:rPr>
              <a:t>Lancaster Watershed Leadership Academy</a:t>
            </a:r>
          </a:p>
        </p:txBody>
      </p:sp>
    </p:spTree>
    <p:extLst>
      <p:ext uri="{BB962C8B-B14F-4D97-AF65-F5344CB8AC3E}">
        <p14:creationId xmlns:p14="http://schemas.microsoft.com/office/powerpoint/2010/main" val="2493888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42FABD-2E2C-427D-BD3F-D568849498F0}"/>
              </a:ext>
            </a:extLst>
          </p:cNvPr>
          <p:cNvSpPr txBox="1"/>
          <p:nvPr/>
        </p:nvSpPr>
        <p:spPr>
          <a:xfrm>
            <a:off x="212068" y="168064"/>
            <a:ext cx="8719864" cy="584775"/>
          </a:xfrm>
          <a:prstGeom prst="rect">
            <a:avLst/>
          </a:prstGeom>
          <a:solidFill>
            <a:schemeClr val="bg1"/>
          </a:solidFill>
        </p:spPr>
        <p:txBody>
          <a:bodyPr wrap="square" rtlCol="0">
            <a:spAutoFit/>
          </a:bodyPr>
          <a:lstStyle/>
          <a:p>
            <a:r>
              <a:rPr lang="en-US" sz="3200">
                <a:solidFill>
                  <a:schemeClr val="accent1">
                    <a:lumMod val="75000"/>
                  </a:schemeClr>
                </a:solidFill>
                <a:latin typeface="Rockwell" panose="02060603020205020403" pitchFamily="18" charset="0"/>
              </a:rPr>
              <a:t>Agriculture and Environment Center (AEC)</a:t>
            </a:r>
            <a:endParaRPr lang="en-US" sz="3200">
              <a:solidFill>
                <a:schemeClr val="accent2">
                  <a:lumMod val="50000"/>
                </a:schemeClr>
              </a:solidFill>
              <a:latin typeface="Rockwell" panose="02060603020205020403" pitchFamily="18" charset="0"/>
            </a:endParaRPr>
          </a:p>
        </p:txBody>
      </p:sp>
      <p:cxnSp>
        <p:nvCxnSpPr>
          <p:cNvPr id="8" name="Straight Connector 7">
            <a:extLst>
              <a:ext uri="{FF2B5EF4-FFF2-40B4-BE49-F238E27FC236}">
                <a16:creationId xmlns:a16="http://schemas.microsoft.com/office/drawing/2014/main" id="{3EC1B720-633E-409B-9AF4-E0057F1CD79D}"/>
              </a:ext>
            </a:extLst>
          </p:cNvPr>
          <p:cNvCxnSpPr/>
          <p:nvPr/>
        </p:nvCxnSpPr>
        <p:spPr>
          <a:xfrm>
            <a:off x="0" y="881715"/>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7229A9A-94D2-76C4-034B-C8B467DF6F1D}"/>
              </a:ext>
            </a:extLst>
          </p:cNvPr>
          <p:cNvSpPr txBox="1"/>
          <p:nvPr/>
        </p:nvSpPr>
        <p:spPr>
          <a:xfrm>
            <a:off x="444795" y="1029586"/>
            <a:ext cx="81746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1E407C"/>
                </a:solidFill>
                <a:latin typeface="Gill Sans"/>
              </a:rPr>
              <a:t>Facilitating research and community watershed engagement in PA's "hot spot"</a:t>
            </a:r>
          </a:p>
        </p:txBody>
      </p:sp>
      <p:pic>
        <p:nvPicPr>
          <p:cNvPr id="2" name="Picture 1" descr="A picture containing grass, outdoor, tree, field&#10;&#10;Description automatically generated">
            <a:extLst>
              <a:ext uri="{FF2B5EF4-FFF2-40B4-BE49-F238E27FC236}">
                <a16:creationId xmlns:a16="http://schemas.microsoft.com/office/drawing/2014/main" id="{F4597068-0BEB-6E93-9BA3-7CC684B050C2}"/>
              </a:ext>
            </a:extLst>
          </p:cNvPr>
          <p:cNvPicPr>
            <a:picLocks noChangeAspect="1"/>
          </p:cNvPicPr>
          <p:nvPr/>
        </p:nvPicPr>
        <p:blipFill rotWithShape="1">
          <a:blip r:embed="rId3"/>
          <a:srcRect r="-380" b="2025"/>
          <a:stretch/>
        </p:blipFill>
        <p:spPr>
          <a:xfrm>
            <a:off x="0" y="2361314"/>
            <a:ext cx="4692332" cy="3435753"/>
          </a:xfrm>
          <a:prstGeom prst="rect">
            <a:avLst/>
          </a:prstGeom>
        </p:spPr>
      </p:pic>
      <p:pic>
        <p:nvPicPr>
          <p:cNvPr id="14" name="Picture 13" descr="Two men standing in a field&#10;&#10;Description automatically generated">
            <a:extLst>
              <a:ext uri="{FF2B5EF4-FFF2-40B4-BE49-F238E27FC236}">
                <a16:creationId xmlns:a16="http://schemas.microsoft.com/office/drawing/2014/main" id="{0E327DA5-15D7-4618-13A8-F0A9F28BCDBB}"/>
              </a:ext>
            </a:extLst>
          </p:cNvPr>
          <p:cNvPicPr>
            <a:picLocks noChangeAspect="1"/>
          </p:cNvPicPr>
          <p:nvPr/>
        </p:nvPicPr>
        <p:blipFill>
          <a:blip r:embed="rId4"/>
          <a:stretch>
            <a:fillRect/>
          </a:stretch>
        </p:blipFill>
        <p:spPr>
          <a:xfrm>
            <a:off x="4572000" y="2361314"/>
            <a:ext cx="4572000" cy="3429000"/>
          </a:xfrm>
          <a:prstGeom prst="rect">
            <a:avLst/>
          </a:prstGeom>
        </p:spPr>
      </p:pic>
      <p:pic>
        <p:nvPicPr>
          <p:cNvPr id="10" name="Picture 9" descr="Map&#10;&#10;Description automatically generated">
            <a:extLst>
              <a:ext uri="{FF2B5EF4-FFF2-40B4-BE49-F238E27FC236}">
                <a16:creationId xmlns:a16="http://schemas.microsoft.com/office/drawing/2014/main" id="{3FA5CB6B-5597-3C0D-89FA-20AD98D50114}"/>
              </a:ext>
            </a:extLst>
          </p:cNvPr>
          <p:cNvPicPr>
            <a:picLocks noChangeAspect="1"/>
          </p:cNvPicPr>
          <p:nvPr/>
        </p:nvPicPr>
        <p:blipFill>
          <a:blip r:embed="rId5"/>
          <a:stretch>
            <a:fillRect/>
          </a:stretch>
        </p:blipFill>
        <p:spPr>
          <a:xfrm>
            <a:off x="3200400" y="2942674"/>
            <a:ext cx="2743200" cy="2549815"/>
          </a:xfrm>
          <a:prstGeom prst="rect">
            <a:avLst/>
          </a:prstGeom>
        </p:spPr>
      </p:pic>
    </p:spTree>
    <p:extLst>
      <p:ext uri="{BB962C8B-B14F-4D97-AF65-F5344CB8AC3E}">
        <p14:creationId xmlns:p14="http://schemas.microsoft.com/office/powerpoint/2010/main" val="4134894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42FABD-2E2C-427D-BD3F-D568849498F0}"/>
              </a:ext>
            </a:extLst>
          </p:cNvPr>
          <p:cNvSpPr txBox="1"/>
          <p:nvPr/>
        </p:nvSpPr>
        <p:spPr>
          <a:xfrm>
            <a:off x="212068" y="168064"/>
            <a:ext cx="8719864" cy="584775"/>
          </a:xfrm>
          <a:prstGeom prst="rect">
            <a:avLst/>
          </a:prstGeom>
          <a:solidFill>
            <a:schemeClr val="bg1"/>
          </a:solidFill>
        </p:spPr>
        <p:txBody>
          <a:bodyPr wrap="square" rtlCol="0">
            <a:spAutoFit/>
          </a:bodyPr>
          <a:lstStyle/>
          <a:p>
            <a:r>
              <a:rPr lang="en-US" sz="3200">
                <a:solidFill>
                  <a:schemeClr val="accent1">
                    <a:lumMod val="75000"/>
                  </a:schemeClr>
                </a:solidFill>
                <a:latin typeface="Rockwell" panose="02060603020205020403" pitchFamily="18" charset="0"/>
              </a:rPr>
              <a:t>Agriculture and Environment Center (AEC)</a:t>
            </a:r>
            <a:endParaRPr lang="en-US" sz="3200">
              <a:solidFill>
                <a:schemeClr val="accent2">
                  <a:lumMod val="50000"/>
                </a:schemeClr>
              </a:solidFill>
              <a:latin typeface="Rockwell" panose="02060603020205020403" pitchFamily="18" charset="0"/>
            </a:endParaRPr>
          </a:p>
        </p:txBody>
      </p:sp>
      <p:cxnSp>
        <p:nvCxnSpPr>
          <p:cNvPr id="8" name="Straight Connector 7">
            <a:extLst>
              <a:ext uri="{FF2B5EF4-FFF2-40B4-BE49-F238E27FC236}">
                <a16:creationId xmlns:a16="http://schemas.microsoft.com/office/drawing/2014/main" id="{3EC1B720-633E-409B-9AF4-E0057F1CD79D}"/>
              </a:ext>
            </a:extLst>
          </p:cNvPr>
          <p:cNvCxnSpPr/>
          <p:nvPr/>
        </p:nvCxnSpPr>
        <p:spPr>
          <a:xfrm>
            <a:off x="0" y="881715"/>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7229A9A-94D2-76C4-034B-C8B467DF6F1D}"/>
              </a:ext>
            </a:extLst>
          </p:cNvPr>
          <p:cNvSpPr txBox="1"/>
          <p:nvPr/>
        </p:nvSpPr>
        <p:spPr>
          <a:xfrm>
            <a:off x="444795" y="1029586"/>
            <a:ext cx="81746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1E407C"/>
                </a:solidFill>
                <a:latin typeface="Gill Sans"/>
              </a:rPr>
              <a:t>Our community watershed engagement model puts the land grant mission into practice</a:t>
            </a:r>
          </a:p>
        </p:txBody>
      </p:sp>
      <p:pic>
        <p:nvPicPr>
          <p:cNvPr id="5" name="Picture 4" descr="A picture containing grass, sky, outdoor&#10;&#10;Description automatically generated">
            <a:extLst>
              <a:ext uri="{FF2B5EF4-FFF2-40B4-BE49-F238E27FC236}">
                <a16:creationId xmlns:a16="http://schemas.microsoft.com/office/drawing/2014/main" id="{86C44B58-A348-3727-CCDD-CF8966648A9C}"/>
              </a:ext>
            </a:extLst>
          </p:cNvPr>
          <p:cNvPicPr>
            <a:picLocks noChangeAspect="1"/>
          </p:cNvPicPr>
          <p:nvPr/>
        </p:nvPicPr>
        <p:blipFill rotWithShape="1">
          <a:blip r:embed="rId3"/>
          <a:srcRect l="9744" r="-256" b="-276"/>
          <a:stretch/>
        </p:blipFill>
        <p:spPr>
          <a:xfrm>
            <a:off x="1772" y="2153605"/>
            <a:ext cx="3582971" cy="3674808"/>
          </a:xfrm>
          <a:prstGeom prst="rect">
            <a:avLst/>
          </a:prstGeom>
        </p:spPr>
      </p:pic>
      <p:pic>
        <p:nvPicPr>
          <p:cNvPr id="7" name="Picture 6" descr="A group of people looking at a map&#10;&#10;Description automatically generated">
            <a:extLst>
              <a:ext uri="{FF2B5EF4-FFF2-40B4-BE49-F238E27FC236}">
                <a16:creationId xmlns:a16="http://schemas.microsoft.com/office/drawing/2014/main" id="{7E4F7750-978A-895A-0C75-EDBB1E5557B6}"/>
              </a:ext>
            </a:extLst>
          </p:cNvPr>
          <p:cNvPicPr>
            <a:picLocks noChangeAspect="1"/>
          </p:cNvPicPr>
          <p:nvPr/>
        </p:nvPicPr>
        <p:blipFill>
          <a:blip r:embed="rId4"/>
          <a:stretch>
            <a:fillRect/>
          </a:stretch>
        </p:blipFill>
        <p:spPr>
          <a:xfrm>
            <a:off x="6399028" y="2153139"/>
            <a:ext cx="2743200" cy="3668141"/>
          </a:xfrm>
          <a:prstGeom prst="rect">
            <a:avLst/>
          </a:prstGeom>
        </p:spPr>
      </p:pic>
      <p:pic>
        <p:nvPicPr>
          <p:cNvPr id="10" name="Picture 9" descr="A group of people standing near a river&#10;&#10;Description automatically generated">
            <a:extLst>
              <a:ext uri="{FF2B5EF4-FFF2-40B4-BE49-F238E27FC236}">
                <a16:creationId xmlns:a16="http://schemas.microsoft.com/office/drawing/2014/main" id="{F320F17F-ABF1-A8B9-CB9E-6A9F3D2B5E4A}"/>
              </a:ext>
            </a:extLst>
          </p:cNvPr>
          <p:cNvPicPr>
            <a:picLocks noChangeAspect="1"/>
          </p:cNvPicPr>
          <p:nvPr/>
        </p:nvPicPr>
        <p:blipFill>
          <a:blip r:embed="rId5"/>
          <a:stretch>
            <a:fillRect/>
          </a:stretch>
        </p:blipFill>
        <p:spPr>
          <a:xfrm>
            <a:off x="3535325" y="2157523"/>
            <a:ext cx="2925477" cy="2182787"/>
          </a:xfrm>
          <a:prstGeom prst="rect">
            <a:avLst/>
          </a:prstGeom>
        </p:spPr>
      </p:pic>
      <p:pic>
        <p:nvPicPr>
          <p:cNvPr id="2" name="Picture 1" descr="A group of people standing in a field&#10;&#10;Description automatically generated">
            <a:extLst>
              <a:ext uri="{FF2B5EF4-FFF2-40B4-BE49-F238E27FC236}">
                <a16:creationId xmlns:a16="http://schemas.microsoft.com/office/drawing/2014/main" id="{8344951D-9E52-B742-4466-876BC6D0919A}"/>
              </a:ext>
            </a:extLst>
          </p:cNvPr>
          <p:cNvPicPr>
            <a:picLocks noChangeAspect="1"/>
          </p:cNvPicPr>
          <p:nvPr/>
        </p:nvPicPr>
        <p:blipFill>
          <a:blip r:embed="rId6"/>
          <a:stretch>
            <a:fillRect/>
          </a:stretch>
        </p:blipFill>
        <p:spPr>
          <a:xfrm>
            <a:off x="3513812" y="4178667"/>
            <a:ext cx="2946990" cy="1646129"/>
          </a:xfrm>
          <a:prstGeom prst="rect">
            <a:avLst/>
          </a:prstGeom>
        </p:spPr>
      </p:pic>
    </p:spTree>
    <p:extLst>
      <p:ext uri="{BB962C8B-B14F-4D97-AF65-F5344CB8AC3E}">
        <p14:creationId xmlns:p14="http://schemas.microsoft.com/office/powerpoint/2010/main" val="2712752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42FABD-2E2C-427D-BD3F-D568849498F0}"/>
              </a:ext>
            </a:extLst>
          </p:cNvPr>
          <p:cNvSpPr txBox="1"/>
          <p:nvPr/>
        </p:nvSpPr>
        <p:spPr>
          <a:xfrm>
            <a:off x="212068" y="168064"/>
            <a:ext cx="8719864" cy="584775"/>
          </a:xfrm>
          <a:prstGeom prst="rect">
            <a:avLst/>
          </a:prstGeom>
          <a:solidFill>
            <a:schemeClr val="bg1"/>
          </a:solidFill>
        </p:spPr>
        <p:txBody>
          <a:bodyPr wrap="square" rtlCol="0">
            <a:spAutoFit/>
          </a:bodyPr>
          <a:lstStyle/>
          <a:p>
            <a:r>
              <a:rPr lang="en-US" sz="3200">
                <a:solidFill>
                  <a:schemeClr val="accent1">
                    <a:lumMod val="75000"/>
                  </a:schemeClr>
                </a:solidFill>
                <a:latin typeface="Rockwell" panose="02060603020205020403" pitchFamily="18" charset="0"/>
              </a:rPr>
              <a:t>Agriculture and Environment Center (AEC)</a:t>
            </a:r>
            <a:endParaRPr lang="en-US" sz="3200">
              <a:solidFill>
                <a:schemeClr val="accent2">
                  <a:lumMod val="50000"/>
                </a:schemeClr>
              </a:solidFill>
              <a:latin typeface="Rockwell" panose="02060603020205020403" pitchFamily="18" charset="0"/>
            </a:endParaRPr>
          </a:p>
        </p:txBody>
      </p:sp>
      <p:cxnSp>
        <p:nvCxnSpPr>
          <p:cNvPr id="8" name="Straight Connector 7">
            <a:extLst>
              <a:ext uri="{FF2B5EF4-FFF2-40B4-BE49-F238E27FC236}">
                <a16:creationId xmlns:a16="http://schemas.microsoft.com/office/drawing/2014/main" id="{3EC1B720-633E-409B-9AF4-E0057F1CD79D}"/>
              </a:ext>
            </a:extLst>
          </p:cNvPr>
          <p:cNvCxnSpPr/>
          <p:nvPr/>
        </p:nvCxnSpPr>
        <p:spPr>
          <a:xfrm>
            <a:off x="0" y="881715"/>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7229A9A-94D2-76C4-034B-C8B467DF6F1D}"/>
              </a:ext>
            </a:extLst>
          </p:cNvPr>
          <p:cNvSpPr txBox="1"/>
          <p:nvPr/>
        </p:nvSpPr>
        <p:spPr>
          <a:xfrm>
            <a:off x="444795" y="1029586"/>
            <a:ext cx="81746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1E407C"/>
                </a:solidFill>
                <a:latin typeface="Gill Sans"/>
              </a:rPr>
              <a:t>Two major new initiatives of SAFES and the AEC</a:t>
            </a:r>
          </a:p>
        </p:txBody>
      </p:sp>
      <p:pic>
        <p:nvPicPr>
          <p:cNvPr id="9" name="Picture 8">
            <a:extLst>
              <a:ext uri="{FF2B5EF4-FFF2-40B4-BE49-F238E27FC236}">
                <a16:creationId xmlns:a16="http://schemas.microsoft.com/office/drawing/2014/main" id="{D32F3811-31FD-0697-B438-F7201478429C}"/>
              </a:ext>
            </a:extLst>
          </p:cNvPr>
          <p:cNvPicPr>
            <a:picLocks noChangeAspect="1"/>
          </p:cNvPicPr>
          <p:nvPr/>
        </p:nvPicPr>
        <p:blipFill rotWithShape="1">
          <a:blip r:embed="rId3"/>
          <a:srcRect t="7461" r="1316" b="4739"/>
          <a:stretch/>
        </p:blipFill>
        <p:spPr>
          <a:xfrm>
            <a:off x="4072295" y="1853227"/>
            <a:ext cx="4859638" cy="2432068"/>
          </a:xfrm>
          <a:prstGeom prst="rect">
            <a:avLst/>
          </a:prstGeom>
          <a:ln>
            <a:solidFill>
              <a:schemeClr val="accent1"/>
            </a:solidFill>
          </a:ln>
        </p:spPr>
      </p:pic>
      <p:pic>
        <p:nvPicPr>
          <p:cNvPr id="1026" name="Picture 2">
            <a:extLst>
              <a:ext uri="{FF2B5EF4-FFF2-40B4-BE49-F238E27FC236}">
                <a16:creationId xmlns:a16="http://schemas.microsoft.com/office/drawing/2014/main" id="{80A7A610-A330-D0C3-D374-FC0DF7462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295" y="3199599"/>
            <a:ext cx="2526024" cy="18583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90D8740-664F-902D-0D4E-8EA9452EEB2C}"/>
              </a:ext>
            </a:extLst>
          </p:cNvPr>
          <p:cNvSpPr txBox="1"/>
          <p:nvPr/>
        </p:nvSpPr>
        <p:spPr>
          <a:xfrm>
            <a:off x="721029" y="1841352"/>
            <a:ext cx="299129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2"/>
                </a:solidFill>
                <a:latin typeface="Gill Sans"/>
              </a:rPr>
              <a:t>The CARAT Project: </a:t>
            </a:r>
            <a:br>
              <a:rPr lang="en-US" b="1">
                <a:solidFill>
                  <a:schemeClr val="tx2"/>
                </a:solidFill>
                <a:latin typeface="Gill Sans"/>
              </a:rPr>
            </a:br>
            <a:r>
              <a:rPr lang="en-US" b="1">
                <a:solidFill>
                  <a:schemeClr val="tx2"/>
                </a:solidFill>
                <a:latin typeface="Gill Sans"/>
              </a:rPr>
              <a:t>Part of USDA’s Partnerships for Climate Smart Commodities Program</a:t>
            </a:r>
          </a:p>
        </p:txBody>
      </p:sp>
      <p:sp>
        <p:nvSpPr>
          <p:cNvPr id="12" name="TextBox 11">
            <a:extLst>
              <a:ext uri="{FF2B5EF4-FFF2-40B4-BE49-F238E27FC236}">
                <a16:creationId xmlns:a16="http://schemas.microsoft.com/office/drawing/2014/main" id="{5369F537-2750-433F-FB45-6A1E2D1282E1}"/>
              </a:ext>
            </a:extLst>
          </p:cNvPr>
          <p:cNvSpPr txBox="1"/>
          <p:nvPr/>
        </p:nvSpPr>
        <p:spPr>
          <a:xfrm>
            <a:off x="4724731" y="4548113"/>
            <a:ext cx="33198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2"/>
                </a:solidFill>
                <a:latin typeface="Gill Sans"/>
              </a:rPr>
              <a:t>The Center for Agricultural Conservation Assistance Training</a:t>
            </a:r>
          </a:p>
        </p:txBody>
      </p:sp>
    </p:spTree>
    <p:extLst>
      <p:ext uri="{BB962C8B-B14F-4D97-AF65-F5344CB8AC3E}">
        <p14:creationId xmlns:p14="http://schemas.microsoft.com/office/powerpoint/2010/main" val="1775230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16CC-F397-4F5E-8C44-7998CE84FB42}"/>
              </a:ext>
            </a:extLst>
          </p:cNvPr>
          <p:cNvSpPr>
            <a:spLocks noGrp="1"/>
          </p:cNvSpPr>
          <p:nvPr>
            <p:ph type="ctrTitle"/>
          </p:nvPr>
        </p:nvSpPr>
        <p:spPr>
          <a:xfrm>
            <a:off x="170234" y="0"/>
            <a:ext cx="5194571" cy="3282868"/>
          </a:xfrm>
        </p:spPr>
        <p:txBody>
          <a:bodyPr/>
          <a:lstStyle/>
          <a:p>
            <a:r>
              <a:rPr lang="en-US"/>
              <a:t>Education:</a:t>
            </a:r>
            <a:br>
              <a:rPr lang="en-US"/>
            </a:br>
            <a:br>
              <a:rPr lang="en-US"/>
            </a:br>
            <a:r>
              <a:rPr lang="en-US" sz="3600">
                <a:solidFill>
                  <a:srgbClr val="15A29F"/>
                </a:solidFill>
              </a:rPr>
              <a:t>Environmental Resource Management Program (ERM) </a:t>
            </a:r>
            <a:endParaRPr lang="en-US">
              <a:solidFill>
                <a:srgbClr val="15A29F"/>
              </a:solidFill>
            </a:endParaRPr>
          </a:p>
        </p:txBody>
      </p:sp>
      <p:sp>
        <p:nvSpPr>
          <p:cNvPr id="3" name="Subtitle 2">
            <a:extLst>
              <a:ext uri="{FF2B5EF4-FFF2-40B4-BE49-F238E27FC236}">
                <a16:creationId xmlns:a16="http://schemas.microsoft.com/office/drawing/2014/main" id="{5E3CBCF6-72B5-403B-ABF8-128786135E99}"/>
              </a:ext>
            </a:extLst>
          </p:cNvPr>
          <p:cNvSpPr>
            <a:spLocks noGrp="1"/>
          </p:cNvSpPr>
          <p:nvPr>
            <p:ph type="subTitle" idx="1"/>
          </p:nvPr>
        </p:nvSpPr>
        <p:spPr>
          <a:xfrm>
            <a:off x="170234" y="3531897"/>
            <a:ext cx="5131340" cy="2581405"/>
          </a:xfrm>
        </p:spPr>
        <p:txBody>
          <a:bodyPr lIns="91440" tIns="45720" rIns="91440" bIns="45720" anchor="t"/>
          <a:lstStyle/>
          <a:p>
            <a:r>
              <a:rPr lang="en-US" sz="2000">
                <a:solidFill>
                  <a:schemeClr val="tx2"/>
                </a:solidFill>
                <a:latin typeface="Gill Sans"/>
              </a:rPr>
              <a:t>The ERM Program is Penn State's environmental science program. We emphasize academic excellence, hands-on learning through field- and lab-based courses, student engagement through research, independent study, internships, study abroad/away and service</a:t>
            </a:r>
          </a:p>
        </p:txBody>
      </p:sp>
      <p:pic>
        <p:nvPicPr>
          <p:cNvPr id="4" name="Picture 3">
            <a:extLst>
              <a:ext uri="{FF2B5EF4-FFF2-40B4-BE49-F238E27FC236}">
                <a16:creationId xmlns:a16="http://schemas.microsoft.com/office/drawing/2014/main" id="{CF35BC17-4A8F-4627-9571-CE314579E21D}"/>
              </a:ext>
            </a:extLst>
          </p:cNvPr>
          <p:cNvPicPr>
            <a:picLocks noChangeAspect="1"/>
          </p:cNvPicPr>
          <p:nvPr/>
        </p:nvPicPr>
        <p:blipFill rotWithShape="1">
          <a:blip r:embed="rId3"/>
          <a:srcRect r="26841"/>
          <a:stretch/>
        </p:blipFill>
        <p:spPr>
          <a:xfrm>
            <a:off x="5544767" y="0"/>
            <a:ext cx="3599234" cy="6074394"/>
          </a:xfrm>
          <a:prstGeom prst="rect">
            <a:avLst/>
          </a:prstGeom>
        </p:spPr>
      </p:pic>
    </p:spTree>
    <p:extLst>
      <p:ext uri="{BB962C8B-B14F-4D97-AF65-F5344CB8AC3E}">
        <p14:creationId xmlns:p14="http://schemas.microsoft.com/office/powerpoint/2010/main" val="777231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A5D15-4F8B-4BA6-BB5E-39AD6FF8D56F}"/>
              </a:ext>
            </a:extLst>
          </p:cNvPr>
          <p:cNvSpPr/>
          <p:nvPr/>
        </p:nvSpPr>
        <p:spPr>
          <a:xfrm>
            <a:off x="0" y="2791840"/>
            <a:ext cx="9143999" cy="3287946"/>
          </a:xfrm>
          <a:prstGeom prst="rect">
            <a:avLst/>
          </a:prstGeom>
          <a:solidFill>
            <a:srgbClr val="128888"/>
          </a:solidFill>
          <a:ln w="28575" cmpd="sng">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Rockwell"/>
              <a:cs typeface="Rockwell"/>
            </a:endParaRPr>
          </a:p>
        </p:txBody>
      </p:sp>
      <p:sp>
        <p:nvSpPr>
          <p:cNvPr id="10" name="TextBox 9">
            <a:extLst>
              <a:ext uri="{FF2B5EF4-FFF2-40B4-BE49-F238E27FC236}">
                <a16:creationId xmlns:a16="http://schemas.microsoft.com/office/drawing/2014/main" id="{3313B28D-5834-4AA3-86DB-87E8330B54B3}"/>
              </a:ext>
            </a:extLst>
          </p:cNvPr>
          <p:cNvSpPr txBox="1"/>
          <p:nvPr/>
        </p:nvSpPr>
        <p:spPr>
          <a:xfrm>
            <a:off x="158145" y="193439"/>
            <a:ext cx="8827707" cy="584775"/>
          </a:xfrm>
          <a:prstGeom prst="rect">
            <a:avLst/>
          </a:prstGeom>
          <a:solidFill>
            <a:schemeClr val="bg1"/>
          </a:solidFill>
        </p:spPr>
        <p:txBody>
          <a:bodyPr wrap="square" rtlCol="0">
            <a:spAutoFit/>
          </a:bodyPr>
          <a:lstStyle/>
          <a:p>
            <a:r>
              <a:rPr lang="en-US" sz="3200">
                <a:solidFill>
                  <a:schemeClr val="tx2"/>
                </a:solidFill>
                <a:latin typeface="Rockwell" panose="02060603020205020403" pitchFamily="18" charset="0"/>
              </a:rPr>
              <a:t>Environmental Resource Management (ERM) </a:t>
            </a:r>
          </a:p>
        </p:txBody>
      </p:sp>
      <p:cxnSp>
        <p:nvCxnSpPr>
          <p:cNvPr id="8" name="Straight Connector 7">
            <a:extLst>
              <a:ext uri="{FF2B5EF4-FFF2-40B4-BE49-F238E27FC236}">
                <a16:creationId xmlns:a16="http://schemas.microsoft.com/office/drawing/2014/main" id="{3EC1B720-633E-409B-9AF4-E0057F1CD79D}"/>
              </a:ext>
            </a:extLst>
          </p:cNvPr>
          <p:cNvCxnSpPr/>
          <p:nvPr/>
        </p:nvCxnSpPr>
        <p:spPr>
          <a:xfrm>
            <a:off x="0" y="1047086"/>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4A39CA0-309F-4FBE-A5C0-882CF72B3DC7}"/>
              </a:ext>
            </a:extLst>
          </p:cNvPr>
          <p:cNvSpPr txBox="1"/>
          <p:nvPr/>
        </p:nvSpPr>
        <p:spPr>
          <a:xfrm>
            <a:off x="715414" y="2905516"/>
            <a:ext cx="7713171" cy="523220"/>
          </a:xfrm>
          <a:prstGeom prst="rect">
            <a:avLst/>
          </a:prstGeom>
          <a:noFill/>
        </p:spPr>
        <p:txBody>
          <a:bodyPr wrap="square" rtlCol="0">
            <a:spAutoFit/>
          </a:bodyPr>
          <a:lstStyle/>
          <a:p>
            <a:r>
              <a:rPr lang="en-US" sz="2800" b="1">
                <a:solidFill>
                  <a:schemeClr val="bg1"/>
                </a:solidFill>
                <a:latin typeface="Source Sans Pro" panose="020B0503030403020204" pitchFamily="34" charset="0"/>
              </a:rPr>
              <a:t>ERM celebrated its 50</a:t>
            </a:r>
            <a:r>
              <a:rPr lang="en-US" sz="2800" b="1" baseline="30000">
                <a:solidFill>
                  <a:schemeClr val="bg1"/>
                </a:solidFill>
                <a:latin typeface="Source Sans Pro" panose="020B0503030403020204" pitchFamily="34" charset="0"/>
              </a:rPr>
              <a:t>th</a:t>
            </a:r>
            <a:r>
              <a:rPr lang="en-US" sz="2800" b="1">
                <a:solidFill>
                  <a:schemeClr val="bg1"/>
                </a:solidFill>
                <a:latin typeface="Source Sans Pro" panose="020B0503030403020204" pitchFamily="34" charset="0"/>
              </a:rPr>
              <a:t> anniversary in 2021!</a:t>
            </a:r>
          </a:p>
        </p:txBody>
      </p:sp>
      <p:sp>
        <p:nvSpPr>
          <p:cNvPr id="11" name="Content Placeholder 2">
            <a:extLst>
              <a:ext uri="{FF2B5EF4-FFF2-40B4-BE49-F238E27FC236}">
                <a16:creationId xmlns:a16="http://schemas.microsoft.com/office/drawing/2014/main" id="{3A5CEFCC-925E-4463-9FB0-469D4F90B3BF}"/>
              </a:ext>
            </a:extLst>
          </p:cNvPr>
          <p:cNvSpPr txBox="1">
            <a:spLocks/>
          </p:cNvSpPr>
          <p:nvPr/>
        </p:nvSpPr>
        <p:spPr>
          <a:xfrm>
            <a:off x="1762290" y="1431817"/>
            <a:ext cx="7167701" cy="90094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sz="2800" b="0" i="0" u="none" strike="noStrike" kern="1200" cap="none" spc="0" normalizeH="0" baseline="0" noProof="0">
                <a:ln>
                  <a:noFill/>
                </a:ln>
                <a:solidFill>
                  <a:schemeClr val="tx2"/>
                </a:solidFill>
                <a:effectLst/>
                <a:uLnTx/>
                <a:uFillTx/>
                <a:latin typeface="Gill Sans"/>
              </a:rPr>
              <a:t>Ranked #5 in top 20 list of undergraduate environmental </a:t>
            </a:r>
            <a:r>
              <a:rPr lang="en-US" sz="2800">
                <a:solidFill>
                  <a:schemeClr val="tx2"/>
                </a:solidFill>
                <a:latin typeface="Gill Sans"/>
              </a:rPr>
              <a:t>science programs in the U.S.</a:t>
            </a:r>
            <a:endParaRPr kumimoji="0" lang="en-US" sz="2800" b="0" i="0" u="none" strike="noStrike" kern="1200" cap="none" spc="0" normalizeH="0" baseline="0" noProof="0">
              <a:ln>
                <a:noFill/>
              </a:ln>
              <a:solidFill>
                <a:schemeClr val="tx2"/>
              </a:solidFill>
              <a:effectLst/>
              <a:uLnTx/>
              <a:uFillTx/>
              <a:latin typeface="Gill Sans"/>
            </a:endParaRPr>
          </a:p>
        </p:txBody>
      </p:sp>
      <p:pic>
        <p:nvPicPr>
          <p:cNvPr id="13" name="Picture 12">
            <a:extLst>
              <a:ext uri="{FF2B5EF4-FFF2-40B4-BE49-F238E27FC236}">
                <a16:creationId xmlns:a16="http://schemas.microsoft.com/office/drawing/2014/main" id="{63D6564F-8937-465D-9E28-F14A13F76519}"/>
              </a:ext>
            </a:extLst>
          </p:cNvPr>
          <p:cNvPicPr>
            <a:picLocks noChangeAspect="1"/>
          </p:cNvPicPr>
          <p:nvPr/>
        </p:nvPicPr>
        <p:blipFill rotWithShape="1">
          <a:blip r:embed="rId3"/>
          <a:srcRect l="70643" t="11069" r="6973"/>
          <a:stretch/>
        </p:blipFill>
        <p:spPr>
          <a:xfrm>
            <a:off x="377848" y="1147252"/>
            <a:ext cx="1384442" cy="1524151"/>
          </a:xfrm>
          <a:prstGeom prst="rect">
            <a:avLst/>
          </a:prstGeom>
        </p:spPr>
      </p:pic>
      <p:sp>
        <p:nvSpPr>
          <p:cNvPr id="9" name="TextBox 8">
            <a:extLst>
              <a:ext uri="{FF2B5EF4-FFF2-40B4-BE49-F238E27FC236}">
                <a16:creationId xmlns:a16="http://schemas.microsoft.com/office/drawing/2014/main" id="{24DF77A0-0566-4E98-A117-379B727E6FC9}"/>
              </a:ext>
            </a:extLst>
          </p:cNvPr>
          <p:cNvSpPr txBox="1"/>
          <p:nvPr/>
        </p:nvSpPr>
        <p:spPr>
          <a:xfrm>
            <a:off x="714505" y="3665616"/>
            <a:ext cx="4505219" cy="2431435"/>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a:ln>
                  <a:noFill/>
                </a:ln>
                <a:solidFill>
                  <a:schemeClr val="bg1"/>
                </a:solidFill>
                <a:effectLst/>
                <a:uLnTx/>
                <a:uFillTx/>
                <a:latin typeface="Gill Sans"/>
              </a:rPr>
              <a:t>Created as an </a:t>
            </a:r>
            <a:r>
              <a:rPr kumimoji="0" lang="en-US" sz="2000" b="1" i="1" u="none" strike="noStrike" kern="1200" cap="none" spc="0" normalizeH="0" baseline="0" noProof="0">
                <a:ln>
                  <a:noFill/>
                </a:ln>
                <a:solidFill>
                  <a:schemeClr val="bg1"/>
                </a:solidFill>
                <a:effectLst/>
                <a:uLnTx/>
                <a:uFillTx/>
                <a:latin typeface="Gill Sans"/>
              </a:rPr>
              <a:t>interdepartmental</a:t>
            </a:r>
            <a:r>
              <a:rPr kumimoji="0" lang="en-US" sz="2000" b="0" i="0" u="none" strike="noStrike" kern="1200" cap="none" spc="0" normalizeH="0" baseline="0" noProof="0">
                <a:ln>
                  <a:noFill/>
                </a:ln>
                <a:solidFill>
                  <a:schemeClr val="bg1"/>
                </a:solidFill>
                <a:effectLst/>
                <a:uLnTx/>
                <a:uFillTx/>
                <a:latin typeface="Gill Sans"/>
              </a:rPr>
              <a:t> major in 1971</a:t>
            </a:r>
          </a:p>
          <a:p>
            <a:pPr defTabSz="914400">
              <a:spcBef>
                <a:spcPct val="20000"/>
              </a:spcBef>
              <a:defRPr/>
            </a:pPr>
            <a:endParaRPr lang="en-US" sz="2000">
              <a:solidFill>
                <a:schemeClr val="bg1"/>
              </a:solidFill>
              <a:latin typeface="Gill Sans"/>
            </a:endParaRPr>
          </a:p>
          <a:p>
            <a:pPr marL="342900" indent="-342900" defTabSz="914400">
              <a:spcBef>
                <a:spcPct val="20000"/>
              </a:spcBef>
              <a:buFont typeface="Arial" pitchFamily="34" charset="0"/>
              <a:buChar char="•"/>
              <a:defRPr/>
            </a:pPr>
            <a:r>
              <a:rPr lang="en-US" sz="2000">
                <a:solidFill>
                  <a:schemeClr val="bg1"/>
                </a:solidFill>
                <a:latin typeface="Gill Sans"/>
              </a:rPr>
              <a:t>The program emphasizes student engagement with faculty, staff and alumni</a:t>
            </a:r>
          </a:p>
          <a:p>
            <a:pPr marR="0" lvl="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a:ln>
                <a:noFill/>
              </a:ln>
              <a:solidFill>
                <a:schemeClr val="bg1"/>
              </a:solidFill>
              <a:effectLst/>
              <a:uLnTx/>
              <a:uFillTx/>
              <a:latin typeface="Gill Sans"/>
            </a:endParaRPr>
          </a:p>
        </p:txBody>
      </p:sp>
      <p:pic>
        <p:nvPicPr>
          <p:cNvPr id="5" name="Picture 4" descr="A picture containing sky, mountain, outdoor, nature&#10;&#10;Description automatically generated">
            <a:extLst>
              <a:ext uri="{FF2B5EF4-FFF2-40B4-BE49-F238E27FC236}">
                <a16:creationId xmlns:a16="http://schemas.microsoft.com/office/drawing/2014/main" id="{E16102AD-EADC-4C5E-8BBF-7601D6B62C72}"/>
              </a:ext>
            </a:extLst>
          </p:cNvPr>
          <p:cNvPicPr>
            <a:picLocks noChangeAspect="1"/>
          </p:cNvPicPr>
          <p:nvPr/>
        </p:nvPicPr>
        <p:blipFill>
          <a:blip r:embed="rId4"/>
          <a:stretch>
            <a:fillRect/>
          </a:stretch>
        </p:blipFill>
        <p:spPr>
          <a:xfrm>
            <a:off x="5219724" y="3515705"/>
            <a:ext cx="3060279" cy="2295209"/>
          </a:xfrm>
          <a:prstGeom prst="rect">
            <a:avLst/>
          </a:prstGeom>
        </p:spPr>
      </p:pic>
      <p:sp>
        <p:nvSpPr>
          <p:cNvPr id="6" name="TextBox 5">
            <a:extLst>
              <a:ext uri="{FF2B5EF4-FFF2-40B4-BE49-F238E27FC236}">
                <a16:creationId xmlns:a16="http://schemas.microsoft.com/office/drawing/2014/main" id="{0AE8F230-D5CD-4C41-83D9-FEEFDBEB8994}"/>
              </a:ext>
            </a:extLst>
          </p:cNvPr>
          <p:cNvSpPr txBox="1"/>
          <p:nvPr/>
        </p:nvSpPr>
        <p:spPr>
          <a:xfrm>
            <a:off x="6416183" y="5767078"/>
            <a:ext cx="3060279" cy="261610"/>
          </a:xfrm>
          <a:prstGeom prst="rect">
            <a:avLst/>
          </a:prstGeom>
          <a:noFill/>
        </p:spPr>
        <p:txBody>
          <a:bodyPr wrap="square" rtlCol="0">
            <a:spAutoFit/>
          </a:bodyPr>
          <a:lstStyle/>
          <a:p>
            <a:r>
              <a:rPr lang="en-US" sz="1050">
                <a:solidFill>
                  <a:schemeClr val="bg1"/>
                </a:solidFill>
              </a:rPr>
              <a:t>Wayne </a:t>
            </a:r>
            <a:r>
              <a:rPr lang="en-US" sz="1050" err="1">
                <a:solidFill>
                  <a:schemeClr val="bg1"/>
                </a:solidFill>
              </a:rPr>
              <a:t>Kober</a:t>
            </a:r>
            <a:r>
              <a:rPr lang="en-US" sz="1050">
                <a:solidFill>
                  <a:schemeClr val="bg1"/>
                </a:solidFill>
              </a:rPr>
              <a:t>, ERM Class of ‘73</a:t>
            </a:r>
          </a:p>
        </p:txBody>
      </p:sp>
    </p:spTree>
    <p:extLst>
      <p:ext uri="{BB962C8B-B14F-4D97-AF65-F5344CB8AC3E}">
        <p14:creationId xmlns:p14="http://schemas.microsoft.com/office/powerpoint/2010/main" val="1569917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DC8EF8F4-F4A0-4257-A524-CB8EE6C8121D}"/>
              </a:ext>
            </a:extLst>
          </p:cNvPr>
          <p:cNvPicPr>
            <a:picLocks noChangeAspect="1"/>
          </p:cNvPicPr>
          <p:nvPr/>
        </p:nvPicPr>
        <p:blipFill>
          <a:blip r:embed="rId3"/>
          <a:stretch>
            <a:fillRect/>
          </a:stretch>
        </p:blipFill>
        <p:spPr>
          <a:xfrm>
            <a:off x="3424136" y="3047742"/>
            <a:ext cx="5719864" cy="2823029"/>
          </a:xfrm>
          <a:prstGeom prst="rect">
            <a:avLst/>
          </a:prstGeom>
        </p:spPr>
      </p:pic>
      <p:sp>
        <p:nvSpPr>
          <p:cNvPr id="4" name="TextBox 3">
            <a:extLst>
              <a:ext uri="{FF2B5EF4-FFF2-40B4-BE49-F238E27FC236}">
                <a16:creationId xmlns:a16="http://schemas.microsoft.com/office/drawing/2014/main" id="{9A42FABD-2E2C-427D-BD3F-D568849498F0}"/>
              </a:ext>
            </a:extLst>
          </p:cNvPr>
          <p:cNvSpPr txBox="1"/>
          <p:nvPr/>
        </p:nvSpPr>
        <p:spPr>
          <a:xfrm>
            <a:off x="302459" y="207450"/>
            <a:ext cx="8559529" cy="584775"/>
          </a:xfrm>
          <a:prstGeom prst="rect">
            <a:avLst/>
          </a:prstGeom>
          <a:solidFill>
            <a:schemeClr val="bg1"/>
          </a:solidFill>
        </p:spPr>
        <p:txBody>
          <a:bodyPr wrap="square" rtlCol="0">
            <a:spAutoFit/>
          </a:bodyPr>
          <a:lstStyle/>
          <a:p>
            <a:r>
              <a:rPr lang="en-US" sz="3200">
                <a:solidFill>
                  <a:schemeClr val="accent1">
                    <a:lumMod val="75000"/>
                  </a:schemeClr>
                </a:solidFill>
                <a:latin typeface="Rockwell" panose="02060603020205020403" pitchFamily="18" charset="0"/>
              </a:rPr>
              <a:t>A Unique Approach:</a:t>
            </a:r>
            <a:endParaRPr lang="en-US" sz="3200">
              <a:solidFill>
                <a:schemeClr val="accent2">
                  <a:lumMod val="50000"/>
                </a:schemeClr>
              </a:solidFill>
              <a:latin typeface="Rockwell" panose="02060603020205020403" pitchFamily="18" charset="0"/>
            </a:endParaRPr>
          </a:p>
        </p:txBody>
      </p:sp>
      <p:cxnSp>
        <p:nvCxnSpPr>
          <p:cNvPr id="8" name="Straight Connector 7">
            <a:extLst>
              <a:ext uri="{FF2B5EF4-FFF2-40B4-BE49-F238E27FC236}">
                <a16:creationId xmlns:a16="http://schemas.microsoft.com/office/drawing/2014/main" id="{3EC1B720-633E-409B-9AF4-E0057F1CD79D}"/>
              </a:ext>
            </a:extLst>
          </p:cNvPr>
          <p:cNvCxnSpPr/>
          <p:nvPr/>
        </p:nvCxnSpPr>
        <p:spPr>
          <a:xfrm>
            <a:off x="0" y="1047086"/>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8DFFC3D1-BA1F-4BCA-BE0A-04736A77D789}"/>
              </a:ext>
            </a:extLst>
          </p:cNvPr>
          <p:cNvSpPr txBox="1">
            <a:spLocks/>
          </p:cNvSpPr>
          <p:nvPr/>
        </p:nvSpPr>
        <p:spPr>
          <a:xfrm>
            <a:off x="193650" y="1289139"/>
            <a:ext cx="8777145" cy="31143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300">
                <a:solidFill>
                  <a:srgbClr val="002060"/>
                </a:solidFill>
                <a:latin typeface="Gill Sans"/>
                <a:cs typeface="Calibri"/>
              </a:rPr>
              <a:t>SAFES is based on a science-to-practice model where a transdisciplinary network of investigators, students, and stakeholders engage in an iterative co-production of knowledge – “shared discovery.”</a:t>
            </a:r>
          </a:p>
          <a:p>
            <a:pPr marL="0" indent="0">
              <a:spcBef>
                <a:spcPts val="0"/>
              </a:spcBef>
              <a:buNone/>
              <a:defRPr/>
            </a:pPr>
            <a:endParaRPr lang="en-US" sz="1800">
              <a:solidFill>
                <a:schemeClr val="tx2"/>
              </a:solidFill>
              <a:latin typeface="Gill Sans"/>
              <a:cs typeface="Calibri"/>
            </a:endParaRPr>
          </a:p>
          <a:p>
            <a:pPr marL="0" indent="0">
              <a:buNone/>
              <a:defRPr/>
            </a:pPr>
            <a:endParaRPr lang="en-US" sz="1800">
              <a:solidFill>
                <a:schemeClr val="tx2"/>
              </a:solidFill>
              <a:latin typeface="Gill Sans"/>
              <a:cs typeface="Calibri"/>
            </a:endParaRPr>
          </a:p>
          <a:p>
            <a:pPr defTabSz="457200">
              <a:buFont typeface="Arial" panose="020B0604020202020204" pitchFamily="34" charset="0"/>
              <a:buNone/>
              <a:defRPr/>
            </a:pPr>
            <a:r>
              <a:rPr lang="en-US" sz="1800">
                <a:solidFill>
                  <a:schemeClr val="tx2"/>
                </a:solidFill>
                <a:latin typeface="Gill Sans"/>
                <a:cs typeface="Calibri"/>
              </a:rPr>
              <a:t>	</a:t>
            </a:r>
          </a:p>
          <a:p>
            <a:pPr defTabSz="457200">
              <a:buFont typeface="Arial" panose="020B0604020202020204" pitchFamily="34" charset="0"/>
              <a:buNone/>
              <a:defRPr/>
            </a:pPr>
            <a:endParaRPr lang="en-US" sz="1800">
              <a:solidFill>
                <a:schemeClr val="tx2"/>
              </a:solidFill>
              <a:latin typeface="Gill Sans"/>
              <a:cs typeface="Calibri"/>
            </a:endParaRPr>
          </a:p>
          <a:p>
            <a:endParaRPr lang="en-US" sz="1800">
              <a:solidFill>
                <a:schemeClr val="tx2"/>
              </a:solidFill>
              <a:latin typeface="Gill Sans"/>
              <a:cs typeface="Calibri"/>
            </a:endParaRPr>
          </a:p>
          <a:p>
            <a:endParaRPr lang="en-US" sz="1800">
              <a:solidFill>
                <a:schemeClr val="tx2"/>
              </a:solidFill>
              <a:latin typeface="Gill Sans"/>
              <a:cs typeface="Calibri"/>
            </a:endParaRPr>
          </a:p>
          <a:p>
            <a:pPr marL="0" indent="0">
              <a:buNone/>
            </a:pPr>
            <a:endParaRPr lang="en-US" sz="1800">
              <a:solidFill>
                <a:schemeClr val="tx2"/>
              </a:solidFill>
              <a:latin typeface="Gill Sans"/>
              <a:cs typeface="Calibri"/>
            </a:endParaRPr>
          </a:p>
          <a:p>
            <a:pPr marL="0" indent="0">
              <a:buNone/>
            </a:pPr>
            <a:endParaRPr lang="en-US" sz="1800">
              <a:solidFill>
                <a:schemeClr val="tx2"/>
              </a:solidFill>
              <a:latin typeface="Gill Sans"/>
              <a:cs typeface="Calibri"/>
            </a:endParaRPr>
          </a:p>
        </p:txBody>
      </p:sp>
      <p:pic>
        <p:nvPicPr>
          <p:cNvPr id="5" name="Picture 4" descr="Diagram, background pattern&#10;&#10;Description automatically generated">
            <a:extLst>
              <a:ext uri="{FF2B5EF4-FFF2-40B4-BE49-F238E27FC236}">
                <a16:creationId xmlns:a16="http://schemas.microsoft.com/office/drawing/2014/main" id="{64EE0656-1B9E-46F1-923F-CD61C64DC11F}"/>
              </a:ext>
            </a:extLst>
          </p:cNvPr>
          <p:cNvPicPr>
            <a:picLocks noChangeAspect="1"/>
          </p:cNvPicPr>
          <p:nvPr/>
        </p:nvPicPr>
        <p:blipFill rotWithShape="1">
          <a:blip r:embed="rId4"/>
          <a:srcRect l="28778"/>
          <a:stretch/>
        </p:blipFill>
        <p:spPr>
          <a:xfrm>
            <a:off x="1" y="3219380"/>
            <a:ext cx="4085616" cy="2831225"/>
          </a:xfrm>
          <a:prstGeom prst="rect">
            <a:avLst/>
          </a:prstGeom>
        </p:spPr>
      </p:pic>
    </p:spTree>
    <p:extLst>
      <p:ext uri="{BB962C8B-B14F-4D97-AF65-F5344CB8AC3E}">
        <p14:creationId xmlns:p14="http://schemas.microsoft.com/office/powerpoint/2010/main" val="3902226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42FABD-2E2C-427D-BD3F-D568849498F0}"/>
              </a:ext>
            </a:extLst>
          </p:cNvPr>
          <p:cNvSpPr txBox="1"/>
          <p:nvPr/>
        </p:nvSpPr>
        <p:spPr>
          <a:xfrm>
            <a:off x="252777" y="0"/>
            <a:ext cx="9144000" cy="1077218"/>
          </a:xfrm>
          <a:prstGeom prst="rect">
            <a:avLst/>
          </a:prstGeom>
          <a:noFill/>
        </p:spPr>
        <p:txBody>
          <a:bodyPr wrap="square" rtlCol="0">
            <a:spAutoFit/>
          </a:bodyPr>
          <a:lstStyle/>
          <a:p>
            <a:r>
              <a:rPr lang="en-US" sz="3200">
                <a:solidFill>
                  <a:schemeClr val="tx2"/>
                </a:solidFill>
                <a:latin typeface="Rockwell" panose="02060603020205020403" pitchFamily="18" charset="0"/>
              </a:rPr>
              <a:t>Expanding ERM Collaboration, Research, Internships &amp; Study Abroad</a:t>
            </a:r>
          </a:p>
        </p:txBody>
      </p:sp>
      <p:cxnSp>
        <p:nvCxnSpPr>
          <p:cNvPr id="8" name="Straight Connector 7">
            <a:extLst>
              <a:ext uri="{FF2B5EF4-FFF2-40B4-BE49-F238E27FC236}">
                <a16:creationId xmlns:a16="http://schemas.microsoft.com/office/drawing/2014/main" id="{3EC1B720-633E-409B-9AF4-E0057F1CD79D}"/>
              </a:ext>
            </a:extLst>
          </p:cNvPr>
          <p:cNvCxnSpPr/>
          <p:nvPr/>
        </p:nvCxnSpPr>
        <p:spPr>
          <a:xfrm>
            <a:off x="0" y="1047086"/>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9DC7B3AB-B2F0-40AD-A190-CA5F9B6DA961}"/>
              </a:ext>
            </a:extLst>
          </p:cNvPr>
          <p:cNvSpPr txBox="1">
            <a:spLocks/>
          </p:cNvSpPr>
          <p:nvPr/>
        </p:nvSpPr>
        <p:spPr>
          <a:xfrm>
            <a:off x="252777" y="1117421"/>
            <a:ext cx="4635592" cy="501275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US">
                <a:solidFill>
                  <a:schemeClr val="tx2"/>
                </a:solidFill>
                <a:latin typeface="Gill Sans"/>
              </a:rPr>
              <a:t>Undergraduate Research Opportunities </a:t>
            </a:r>
            <a:endParaRPr lang="en-US">
              <a:solidFill>
                <a:schemeClr val="tx2"/>
              </a:solidFill>
              <a:latin typeface="Franklin Gothic Book"/>
            </a:endParaRPr>
          </a:p>
          <a:p>
            <a:pPr marL="457200" lvl="1" indent="0">
              <a:spcBef>
                <a:spcPts val="0"/>
              </a:spcBef>
              <a:buNone/>
              <a:defRPr/>
            </a:pPr>
            <a:endParaRPr lang="en-US" sz="2000">
              <a:solidFill>
                <a:schemeClr val="tx2"/>
              </a:solidFill>
              <a:latin typeface="Gill Sans"/>
            </a:endParaRPr>
          </a:p>
          <a:p>
            <a:pPr>
              <a:defRPr/>
            </a:pPr>
            <a:r>
              <a:rPr lang="en-US">
                <a:solidFill>
                  <a:schemeClr val="tx2"/>
                </a:solidFill>
                <a:latin typeface="Gill Sans"/>
              </a:rPr>
              <a:t>Internship Opportunities </a:t>
            </a:r>
          </a:p>
          <a:p>
            <a:pPr marL="342900" indent="0">
              <a:buNone/>
              <a:defRPr/>
            </a:pPr>
            <a:r>
              <a:rPr lang="en-US" sz="2000">
                <a:solidFill>
                  <a:schemeClr val="tx2"/>
                </a:solidFill>
                <a:latin typeface="Gill Sans"/>
              </a:rPr>
              <a:t>Including county, state and federal agencies as well as non-profit organizations and the private sector</a:t>
            </a:r>
          </a:p>
          <a:p>
            <a:pPr lvl="1">
              <a:defRPr/>
            </a:pPr>
            <a:endParaRPr lang="en-US" sz="2000">
              <a:solidFill>
                <a:schemeClr val="tx2"/>
              </a:solidFill>
              <a:latin typeface="Gill Sans"/>
            </a:endParaRPr>
          </a:p>
          <a:p>
            <a:pPr>
              <a:defRPr/>
            </a:pPr>
            <a:r>
              <a:rPr lang="en-US">
                <a:solidFill>
                  <a:schemeClr val="tx2"/>
                </a:solidFill>
                <a:latin typeface="Gill Sans"/>
              </a:rPr>
              <a:t>ERM Study Abroad Programs</a:t>
            </a:r>
          </a:p>
          <a:p>
            <a:pPr marL="457200" lvl="1" indent="0">
              <a:buNone/>
              <a:defRPr/>
            </a:pPr>
            <a:r>
              <a:rPr lang="en-US" sz="2000">
                <a:solidFill>
                  <a:schemeClr val="tx2"/>
                </a:solidFill>
                <a:latin typeface="Gill Sans"/>
              </a:rPr>
              <a:t>Embedded programs in Chile, Costa Rica, New Zealand, and Antarctica</a:t>
            </a:r>
          </a:p>
          <a:p>
            <a:pPr marL="0" indent="0">
              <a:buNone/>
            </a:pPr>
            <a:endParaRPr lang="en-US">
              <a:solidFill>
                <a:schemeClr val="tx2"/>
              </a:solidFill>
              <a:latin typeface="Gill Sans"/>
              <a:cs typeface="Calibri"/>
            </a:endParaRPr>
          </a:p>
        </p:txBody>
      </p:sp>
      <p:pic>
        <p:nvPicPr>
          <p:cNvPr id="2050" name="Picture 2">
            <a:extLst>
              <a:ext uri="{FF2B5EF4-FFF2-40B4-BE49-F238E27FC236}">
                <a16:creationId xmlns:a16="http://schemas.microsoft.com/office/drawing/2014/main" id="{8CF094E8-11C1-4B94-8F94-EB03FE8968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00" r="14583"/>
          <a:stretch/>
        </p:blipFill>
        <p:spPr bwMode="auto">
          <a:xfrm>
            <a:off x="5000624" y="1117421"/>
            <a:ext cx="4086591" cy="485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338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outdoor, sky, tree&#10;&#10;Description automatically generated">
            <a:extLst>
              <a:ext uri="{FF2B5EF4-FFF2-40B4-BE49-F238E27FC236}">
                <a16:creationId xmlns:a16="http://schemas.microsoft.com/office/drawing/2014/main" id="{1FABD759-FFDB-44A9-9F89-1228A0C09B77}"/>
              </a:ext>
            </a:extLst>
          </p:cNvPr>
          <p:cNvPicPr>
            <a:picLocks noChangeAspect="1"/>
          </p:cNvPicPr>
          <p:nvPr/>
        </p:nvPicPr>
        <p:blipFill rotWithShape="1">
          <a:blip r:embed="rId3"/>
          <a:srcRect l="1386" t="-153" r="11748" b="153"/>
          <a:stretch/>
        </p:blipFill>
        <p:spPr>
          <a:xfrm>
            <a:off x="0" y="438"/>
            <a:ext cx="9144000" cy="6061841"/>
          </a:xfrm>
          <a:prstGeom prst="rect">
            <a:avLst/>
          </a:prstGeom>
        </p:spPr>
      </p:pic>
      <p:sp>
        <p:nvSpPr>
          <p:cNvPr id="6" name="Rectangle 5">
            <a:extLst>
              <a:ext uri="{FF2B5EF4-FFF2-40B4-BE49-F238E27FC236}">
                <a16:creationId xmlns:a16="http://schemas.microsoft.com/office/drawing/2014/main" id="{B76FB451-B633-4D96-A469-9DC2EBFD2047}"/>
              </a:ext>
            </a:extLst>
          </p:cNvPr>
          <p:cNvSpPr/>
          <p:nvPr/>
        </p:nvSpPr>
        <p:spPr>
          <a:xfrm>
            <a:off x="1" y="3222903"/>
            <a:ext cx="6293796" cy="1934818"/>
          </a:xfrm>
          <a:prstGeom prst="rect">
            <a:avLst/>
          </a:prstGeom>
          <a:solidFill>
            <a:schemeClr val="accent1">
              <a:lumMod val="50000"/>
              <a:alpha val="78000"/>
            </a:schemeClr>
          </a:solidFill>
          <a:ln w="28575" cmpd="sng">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Rockwell"/>
              <a:cs typeface="Rockwell"/>
            </a:endParaRPr>
          </a:p>
        </p:txBody>
      </p:sp>
      <p:sp>
        <p:nvSpPr>
          <p:cNvPr id="2" name="TextBox 1">
            <a:extLst>
              <a:ext uri="{FF2B5EF4-FFF2-40B4-BE49-F238E27FC236}">
                <a16:creationId xmlns:a16="http://schemas.microsoft.com/office/drawing/2014/main" id="{F938478B-6613-4B9B-817A-6A0C7B898E0B}"/>
              </a:ext>
            </a:extLst>
          </p:cNvPr>
          <p:cNvSpPr txBox="1"/>
          <p:nvPr/>
        </p:nvSpPr>
        <p:spPr>
          <a:xfrm>
            <a:off x="295797" y="3811741"/>
            <a:ext cx="6123110" cy="1323439"/>
          </a:xfrm>
          <a:prstGeom prst="rect">
            <a:avLst/>
          </a:prstGeom>
          <a:noFill/>
        </p:spPr>
        <p:txBody>
          <a:bodyPr wrap="square" rtlCol="0">
            <a:spAutoFit/>
          </a:bodyPr>
          <a:lstStyle/>
          <a:p>
            <a:r>
              <a:rPr lang="en-US" sz="2000">
                <a:solidFill>
                  <a:schemeClr val="bg1"/>
                </a:solidFill>
                <a:latin typeface="Gill Sans"/>
              </a:rPr>
              <a:t>Come visit us on the first floor of the Ferguson Building! </a:t>
            </a:r>
            <a:r>
              <a:rPr lang="en-US" sz="2000" b="1">
                <a:solidFill>
                  <a:schemeClr val="bg1"/>
                </a:solidFill>
                <a:latin typeface="Gill Sans"/>
              </a:rPr>
              <a:t>Main office: 111 Ferguson</a:t>
            </a:r>
          </a:p>
          <a:p>
            <a:endParaRPr lang="en-US" sz="2000" b="1">
              <a:solidFill>
                <a:schemeClr val="bg1"/>
              </a:solidFill>
              <a:latin typeface="Gill Sans"/>
            </a:endParaRPr>
          </a:p>
          <a:p>
            <a:r>
              <a:rPr lang="en-US" sz="2000">
                <a:solidFill>
                  <a:schemeClr val="bg1"/>
                </a:solidFill>
                <a:latin typeface="Gill Sans"/>
              </a:rPr>
              <a:t>Or visit our website: agsci.psu.edu/safes</a:t>
            </a:r>
          </a:p>
        </p:txBody>
      </p:sp>
      <p:sp>
        <p:nvSpPr>
          <p:cNvPr id="5" name="TextBox 4">
            <a:extLst>
              <a:ext uri="{FF2B5EF4-FFF2-40B4-BE49-F238E27FC236}">
                <a16:creationId xmlns:a16="http://schemas.microsoft.com/office/drawing/2014/main" id="{9C1C17D2-B898-4F74-B599-F859F863E2BD}"/>
              </a:ext>
            </a:extLst>
          </p:cNvPr>
          <p:cNvSpPr txBox="1"/>
          <p:nvPr/>
        </p:nvSpPr>
        <p:spPr>
          <a:xfrm>
            <a:off x="299763" y="3222903"/>
            <a:ext cx="6566170" cy="646331"/>
          </a:xfrm>
          <a:prstGeom prst="rect">
            <a:avLst/>
          </a:prstGeom>
          <a:noFill/>
        </p:spPr>
        <p:txBody>
          <a:bodyPr wrap="square" rtlCol="0">
            <a:spAutoFit/>
          </a:bodyPr>
          <a:lstStyle/>
          <a:p>
            <a:r>
              <a:rPr lang="en-US" sz="3600">
                <a:solidFill>
                  <a:srgbClr val="42AEA9"/>
                </a:solidFill>
                <a:latin typeface="Rockwell" panose="02060603020205020403" pitchFamily="18" charset="0"/>
              </a:rPr>
              <a:t>THANK YOU!</a:t>
            </a:r>
          </a:p>
        </p:txBody>
      </p:sp>
    </p:spTree>
    <p:extLst>
      <p:ext uri="{BB962C8B-B14F-4D97-AF65-F5344CB8AC3E}">
        <p14:creationId xmlns:p14="http://schemas.microsoft.com/office/powerpoint/2010/main" val="716315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42FABD-2E2C-427D-BD3F-D568849498F0}"/>
              </a:ext>
            </a:extLst>
          </p:cNvPr>
          <p:cNvSpPr txBox="1"/>
          <p:nvPr/>
        </p:nvSpPr>
        <p:spPr>
          <a:xfrm>
            <a:off x="151669" y="90046"/>
            <a:ext cx="708297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2"/>
                </a:solidFill>
                <a:effectLst/>
                <a:uLnTx/>
                <a:uFillTx/>
                <a:latin typeface="Rockwell" panose="02060603020205020403" pitchFamily="18" charset="0"/>
              </a:rPr>
              <a:t>People of SAFES</a:t>
            </a:r>
          </a:p>
        </p:txBody>
      </p:sp>
      <p:cxnSp>
        <p:nvCxnSpPr>
          <p:cNvPr id="8" name="Straight Connector 7">
            <a:extLst>
              <a:ext uri="{FF2B5EF4-FFF2-40B4-BE49-F238E27FC236}">
                <a16:creationId xmlns:a16="http://schemas.microsoft.com/office/drawing/2014/main" id="{3EC1B720-633E-409B-9AF4-E0057F1CD79D}"/>
              </a:ext>
            </a:extLst>
          </p:cNvPr>
          <p:cNvCxnSpPr/>
          <p:nvPr/>
        </p:nvCxnSpPr>
        <p:spPr>
          <a:xfrm>
            <a:off x="0" y="604027"/>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30" name="Picture 6" descr="Robert Shannon">
            <a:extLst>
              <a:ext uri="{FF2B5EF4-FFF2-40B4-BE49-F238E27FC236}">
                <a16:creationId xmlns:a16="http://schemas.microsoft.com/office/drawing/2014/main" id="{F29AF0A3-D00E-4CD7-8438-1EDA0C2D2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323" y="4825805"/>
            <a:ext cx="814619" cy="11236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tthew Royer">
            <a:extLst>
              <a:ext uri="{FF2B5EF4-FFF2-40B4-BE49-F238E27FC236}">
                <a16:creationId xmlns:a16="http://schemas.microsoft.com/office/drawing/2014/main" id="{610D2B2F-B4E5-4905-93E5-E2C2D4DC3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4532" y="3403284"/>
            <a:ext cx="803410" cy="11245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aren Fisher-Vanden">
            <a:extLst>
              <a:ext uri="{FF2B5EF4-FFF2-40B4-BE49-F238E27FC236}">
                <a16:creationId xmlns:a16="http://schemas.microsoft.com/office/drawing/2014/main" id="{F3338710-672F-4332-B641-C3A21CA9F0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4532" y="744506"/>
            <a:ext cx="783878" cy="9805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F8B2D2E-6C61-4A90-8908-0AFA951C6831}"/>
              </a:ext>
            </a:extLst>
          </p:cNvPr>
          <p:cNvSpPr/>
          <p:nvPr/>
        </p:nvSpPr>
        <p:spPr>
          <a:xfrm>
            <a:off x="3794118" y="695481"/>
            <a:ext cx="2136260" cy="130805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Karen Fisher-Vanden</a:t>
            </a:r>
            <a:r>
              <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rPr>
              <a:t>, </a:t>
            </a:r>
            <a:r>
              <a:rPr kumimoji="0" lang="en-US" sz="1200" b="1" i="1" u="none" strike="noStrike" kern="1200" cap="none" spc="0" normalizeH="0" baseline="0" noProof="0">
                <a:ln>
                  <a:noFill/>
                </a:ln>
                <a:solidFill>
                  <a:srgbClr val="44546A"/>
                </a:solidFill>
                <a:effectLst/>
                <a:uLnTx/>
                <a:uFillTx/>
                <a:latin typeface="Calibri" panose="020F0502020204030204"/>
                <a:ea typeface="+mn-ea"/>
                <a:cs typeface="+mn-cs"/>
              </a:rPr>
              <a:t>Director</a:t>
            </a:r>
          </a:p>
          <a:p>
            <a:pPr defTabSz="914400">
              <a:defRPr/>
            </a:pPr>
            <a:r>
              <a:rPr lang="en-US" sz="1100">
                <a:solidFill>
                  <a:srgbClr val="44546A"/>
                </a:solidFill>
                <a:latin typeface="Calibri" panose="020F0502020204030204"/>
              </a:rPr>
              <a:t>Distinguished Professor</a:t>
            </a:r>
            <a: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t> of Environmental and Resource Economics, Dept. of Agricultural Economics, Sociology, and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30DD14F-52EB-44B0-8687-20B5B05C1C69}"/>
              </a:ext>
            </a:extLst>
          </p:cNvPr>
          <p:cNvSpPr/>
          <p:nvPr/>
        </p:nvSpPr>
        <p:spPr>
          <a:xfrm>
            <a:off x="3804952" y="1965028"/>
            <a:ext cx="2206846"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Heather Preisendanz, </a:t>
            </a:r>
            <a:r>
              <a:rPr kumimoji="0" lang="en-US" sz="1200" b="1" i="1" u="none" strike="noStrike" kern="1200" cap="none" spc="0" normalizeH="0" baseline="0" noProof="0">
                <a:ln>
                  <a:noFill/>
                </a:ln>
                <a:solidFill>
                  <a:srgbClr val="44546A"/>
                </a:solidFill>
                <a:effectLst/>
                <a:uLnTx/>
                <a:uFillTx/>
                <a:latin typeface="Calibri" panose="020F0502020204030204"/>
                <a:ea typeface="+mn-ea"/>
                <a:cs typeface="+mn-cs"/>
              </a:rPr>
              <a:t>Associate Director of Research Programs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t>Associate Professor of Agricultural and Biological Engineering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AD2D591-4237-4A75-90A3-ABB77915FF66}"/>
              </a:ext>
            </a:extLst>
          </p:cNvPr>
          <p:cNvSpPr/>
          <p:nvPr/>
        </p:nvSpPr>
        <p:spPr>
          <a:xfrm>
            <a:off x="3795858" y="4736661"/>
            <a:ext cx="2210423" cy="1508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Robert Shannon, </a:t>
            </a:r>
            <a:b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br>
            <a:r>
              <a:rPr kumimoji="0" lang="en-US" sz="1200" b="1" i="1" u="none" strike="noStrike" kern="1200" cap="none" spc="0" normalizeH="0" baseline="0" noProof="0">
                <a:ln>
                  <a:noFill/>
                </a:ln>
                <a:solidFill>
                  <a:srgbClr val="44546A"/>
                </a:solidFill>
                <a:effectLst/>
                <a:uLnTx/>
                <a:uFillTx/>
                <a:latin typeface="Calibri" panose="020F0502020204030204"/>
                <a:ea typeface="+mn-ea"/>
                <a:cs typeface="+mn-cs"/>
              </a:rPr>
              <a:t>Associate Director of Educational Programs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t>Associate Professor of Agricultural and Biological Engineering; Coordinator, Environmental Resource Management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32B2AE9-DF1D-41DF-A974-F20160023E17}"/>
              </a:ext>
            </a:extLst>
          </p:cNvPr>
          <p:cNvSpPr/>
          <p:nvPr/>
        </p:nvSpPr>
        <p:spPr>
          <a:xfrm>
            <a:off x="3804952" y="3335873"/>
            <a:ext cx="2285836" cy="1508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Matt Royer, </a:t>
            </a:r>
            <a:b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br>
            <a:r>
              <a:rPr kumimoji="0" lang="en-US" sz="1200" b="1" i="1" u="none" strike="noStrike" kern="1200" cap="none" spc="0" normalizeH="0" baseline="0" noProof="0">
                <a:ln>
                  <a:noFill/>
                </a:ln>
                <a:solidFill>
                  <a:srgbClr val="44546A"/>
                </a:solidFill>
                <a:effectLst/>
                <a:uLnTx/>
                <a:uFillTx/>
                <a:latin typeface="Calibri" panose="020F0502020204030204"/>
                <a:ea typeface="+mn-ea"/>
                <a:cs typeface="+mn-cs"/>
              </a:rPr>
              <a:t>Associate Director </a:t>
            </a:r>
            <a:br>
              <a:rPr kumimoji="0" lang="en-US" sz="1200" b="1" i="1" u="none" strike="noStrike" kern="1200" cap="none" spc="0" normalizeH="0" baseline="0" noProof="0">
                <a:ln>
                  <a:noFill/>
                </a:ln>
                <a:solidFill>
                  <a:srgbClr val="44546A"/>
                </a:solidFill>
                <a:effectLst/>
                <a:uLnTx/>
                <a:uFillTx/>
                <a:latin typeface="Calibri" panose="020F0502020204030204"/>
                <a:ea typeface="+mn-ea"/>
                <a:cs typeface="+mn-cs"/>
              </a:rPr>
            </a:br>
            <a:r>
              <a:rPr kumimoji="0" lang="en-US" sz="1200" b="1" i="1" u="none" strike="noStrike" kern="1200" cap="none" spc="0" normalizeH="0" baseline="0" noProof="0">
                <a:ln>
                  <a:noFill/>
                </a:ln>
                <a:solidFill>
                  <a:srgbClr val="44546A"/>
                </a:solidFill>
                <a:effectLst/>
                <a:uLnTx/>
                <a:uFillTx/>
                <a:latin typeface="Calibri" panose="020F0502020204030204"/>
                <a:ea typeface="+mn-ea"/>
                <a:cs typeface="+mn-cs"/>
              </a:rPr>
              <a:t>of Partnerships &amp;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t>Associate Research Professor, Dept. of Agricultural Economics, Sociology, and Education; Director, Agriculture and Environment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DD9EB519-0833-4F8F-88AC-44F74752BE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81" y="4913314"/>
            <a:ext cx="763935" cy="11197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6E0D63F-6150-445C-A63B-474D113D0438}"/>
              </a:ext>
            </a:extLst>
          </p:cNvPr>
          <p:cNvSpPr/>
          <p:nvPr/>
        </p:nvSpPr>
        <p:spPr>
          <a:xfrm>
            <a:off x="830715" y="4916926"/>
            <a:ext cx="1775207" cy="11233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Tammy Shannon, </a:t>
            </a:r>
            <a:endParaRPr kumimoji="0" lang="en-US" sz="1200" b="1" i="1" u="none" strike="noStrike" kern="1200" cap="none" spc="0" normalizeH="0" baseline="0" noProof="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t>Academic Advising Coordinator, Environmental Resource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t>Course Instructor, ERM Program</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3BA228B-B0B4-4A9F-A25C-64833CEF0822}"/>
              </a:ext>
            </a:extLst>
          </p:cNvPr>
          <p:cNvPicPr>
            <a:picLocks noChangeAspect="1"/>
          </p:cNvPicPr>
          <p:nvPr/>
        </p:nvPicPr>
        <p:blipFill rotWithShape="1">
          <a:blip r:embed="rId7"/>
          <a:srcRect l="-889" t="3150" r="-4355" b="12598"/>
          <a:stretch/>
        </p:blipFill>
        <p:spPr>
          <a:xfrm>
            <a:off x="6199809" y="673813"/>
            <a:ext cx="790588" cy="947457"/>
          </a:xfrm>
          <a:prstGeom prst="rect">
            <a:avLst/>
          </a:prstGeom>
        </p:spPr>
      </p:pic>
      <p:sp>
        <p:nvSpPr>
          <p:cNvPr id="11" name="Rectangle 10">
            <a:extLst>
              <a:ext uri="{FF2B5EF4-FFF2-40B4-BE49-F238E27FC236}">
                <a16:creationId xmlns:a16="http://schemas.microsoft.com/office/drawing/2014/main" id="{89FBBC2E-BB74-476A-BEB7-CEA5C19697B3}"/>
              </a:ext>
            </a:extLst>
          </p:cNvPr>
          <p:cNvSpPr/>
          <p:nvPr/>
        </p:nvSpPr>
        <p:spPr>
          <a:xfrm>
            <a:off x="6929950" y="628906"/>
            <a:ext cx="2210423"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Kristen Koch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t>Program Manager, Agriculture </a:t>
            </a:r>
            <a:b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br>
            <a: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t>and Environment Center</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7CA5D19-9D0E-4C8E-896B-73C12266595F}"/>
              </a:ext>
            </a:extLst>
          </p:cNvPr>
          <p:cNvSpPr/>
          <p:nvPr/>
        </p:nvSpPr>
        <p:spPr>
          <a:xfrm>
            <a:off x="6930078" y="1624409"/>
            <a:ext cx="2210423" cy="78483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44546A"/>
                </a:solidFill>
                <a:latin typeface="Calibri" panose="020F0502020204030204"/>
              </a:rPr>
              <a:t>Katie Bartling</a:t>
            </a:r>
            <a:endParaRPr kumimoji="0" lang="en-US" sz="1200" b="1" u="none" strike="noStrike" kern="1200" cap="none" spc="0" normalizeH="0" baseline="0" noProof="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t>Watershed Project Coordinator, Agriculture and Environment Center</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descr="A person smiling for the camera&#10;&#10;Description automatically generated with medium confidence">
            <a:extLst>
              <a:ext uri="{FF2B5EF4-FFF2-40B4-BE49-F238E27FC236}">
                <a16:creationId xmlns:a16="http://schemas.microsoft.com/office/drawing/2014/main" id="{D6120602-82C6-43CF-81A7-CB90FC3E55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31" y="2727374"/>
            <a:ext cx="751949" cy="1127924"/>
          </a:xfrm>
          <a:prstGeom prst="rect">
            <a:avLst/>
          </a:prstGeom>
        </p:spPr>
      </p:pic>
      <p:pic>
        <p:nvPicPr>
          <p:cNvPr id="19" name="Picture 18" descr="A person smiling for the camera&#10;&#10;Description automatically generated with medium confidence">
            <a:extLst>
              <a:ext uri="{FF2B5EF4-FFF2-40B4-BE49-F238E27FC236}">
                <a16:creationId xmlns:a16="http://schemas.microsoft.com/office/drawing/2014/main" id="{36E9E615-AA0A-4F44-B8D4-D4DF890B92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90" y="3850915"/>
            <a:ext cx="765455" cy="1051677"/>
          </a:xfrm>
          <a:prstGeom prst="rect">
            <a:avLst/>
          </a:prstGeom>
        </p:spPr>
      </p:pic>
      <p:sp>
        <p:nvSpPr>
          <p:cNvPr id="32" name="Rectangle 31">
            <a:extLst>
              <a:ext uri="{FF2B5EF4-FFF2-40B4-BE49-F238E27FC236}">
                <a16:creationId xmlns:a16="http://schemas.microsoft.com/office/drawing/2014/main" id="{CA3DE314-630B-4AA2-9D0D-006164D2D149}"/>
              </a:ext>
            </a:extLst>
          </p:cNvPr>
          <p:cNvSpPr/>
          <p:nvPr/>
        </p:nvSpPr>
        <p:spPr>
          <a:xfrm>
            <a:off x="6929951" y="2710563"/>
            <a:ext cx="2210423" cy="78483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srgbClr val="44546A"/>
                </a:solidFill>
                <a:effectLst/>
                <a:uLnTx/>
                <a:uFillTx/>
                <a:latin typeface="Calibri" panose="020F0502020204030204"/>
                <a:ea typeface="+mn-ea"/>
                <a:cs typeface="+mn-cs"/>
              </a:rPr>
              <a:t>Harmony Miller</a:t>
            </a:r>
          </a:p>
          <a:p>
            <a:pPr defTabSz="914400">
              <a:defRPr/>
            </a:pPr>
            <a: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t>Agricultural Outreach Specialist</a:t>
            </a:r>
            <a:r>
              <a:rPr lang="en-US" sz="1100">
                <a:solidFill>
                  <a:srgbClr val="44546A"/>
                </a:solidFill>
                <a:latin typeface="Calibri" panose="020F0502020204030204"/>
              </a:rPr>
              <a:t>, Agriculture and Environment Center</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D13C77D-707B-4517-A67E-BBB682767B51}"/>
              </a:ext>
            </a:extLst>
          </p:cNvPr>
          <p:cNvSpPr/>
          <p:nvPr/>
        </p:nvSpPr>
        <p:spPr>
          <a:xfrm>
            <a:off x="861423" y="4116752"/>
            <a:ext cx="2210423"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44546A"/>
                </a:solidFill>
                <a:latin typeface="Calibri" panose="020F0502020204030204"/>
              </a:rPr>
              <a:t>Emily Jozefik</a:t>
            </a:r>
            <a:endParaRPr kumimoji="0" lang="en-US" sz="1200" b="1" i="1" u="none" strike="noStrike" kern="1200" cap="none" spc="0" normalizeH="0" baseline="0" noProof="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t>SAFES Proposal and Award </a:t>
            </a:r>
            <a:b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br>
            <a: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t>Generalist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C10A6DFB-F6A2-4F0D-9E72-04AD7D0B4AD8}"/>
              </a:ext>
            </a:extLst>
          </p:cNvPr>
          <p:cNvSpPr/>
          <p:nvPr/>
        </p:nvSpPr>
        <p:spPr>
          <a:xfrm>
            <a:off x="868464" y="3020824"/>
            <a:ext cx="2210423"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44546A"/>
                </a:solidFill>
                <a:latin typeface="Calibri" panose="020F0502020204030204"/>
              </a:rPr>
              <a:t>Terra Ingram</a:t>
            </a:r>
            <a:endParaRPr kumimoji="0" lang="en-US" sz="1200" b="1" i="1" u="none" strike="noStrike" kern="1200" cap="none" spc="0" normalizeH="0" baseline="0" noProof="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rgbClr val="44546A"/>
                </a:solidFill>
                <a:latin typeface="Calibri" panose="020F0502020204030204"/>
              </a:rPr>
              <a:t>SAFES Administrative</a:t>
            </a:r>
            <a:br>
              <a:rPr lang="en-US" sz="1100">
                <a:solidFill>
                  <a:srgbClr val="44546A"/>
                </a:solidFill>
                <a:latin typeface="Calibri" panose="020F0502020204030204"/>
              </a:rPr>
            </a:br>
            <a:r>
              <a:rPr lang="en-US" sz="1100">
                <a:solidFill>
                  <a:srgbClr val="44546A"/>
                </a:solidFill>
                <a:latin typeface="Calibri" panose="020F0502020204030204"/>
              </a:rPr>
              <a:t>Coordinator</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88FF854-B5BC-475A-9774-0C5BF7E0B904}"/>
              </a:ext>
            </a:extLst>
          </p:cNvPr>
          <p:cNvSpPr/>
          <p:nvPr/>
        </p:nvSpPr>
        <p:spPr>
          <a:xfrm>
            <a:off x="870517" y="1946576"/>
            <a:ext cx="2210423"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44546A"/>
                </a:solidFill>
                <a:latin typeface="Calibri" panose="020F0502020204030204"/>
              </a:rPr>
              <a:t>Aaron Cook</a:t>
            </a:r>
            <a:endParaRPr kumimoji="0" lang="en-US" sz="1200" b="1" i="1" u="none" strike="noStrike" kern="1200" cap="none" spc="0" normalizeH="0" baseline="0" noProof="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rgbClr val="44546A"/>
                </a:solidFill>
                <a:latin typeface="Calibri" panose="020F0502020204030204"/>
              </a:rPr>
              <a:t>SAFES Research Initiatives </a:t>
            </a:r>
            <a:br>
              <a:rPr lang="en-US" sz="1100">
                <a:solidFill>
                  <a:srgbClr val="44546A"/>
                </a:solidFill>
                <a:latin typeface="Calibri" panose="020F0502020204030204"/>
              </a:rPr>
            </a:br>
            <a:r>
              <a:rPr lang="en-US" sz="1100">
                <a:solidFill>
                  <a:srgbClr val="44546A"/>
                </a:solidFill>
                <a:latin typeface="Calibri" panose="020F0502020204030204"/>
              </a:rPr>
              <a:t>Associate</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2" descr="heg12">
            <a:extLst>
              <a:ext uri="{FF2B5EF4-FFF2-40B4-BE49-F238E27FC236}">
                <a16:creationId xmlns:a16="http://schemas.microsoft.com/office/drawing/2014/main" id="{06AEF1A8-537A-D2AC-89B4-9B55E3DD7C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024410" y="2063071"/>
            <a:ext cx="779861" cy="9748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Kathryn Bartling">
            <a:extLst>
              <a:ext uri="{FF2B5EF4-FFF2-40B4-BE49-F238E27FC236}">
                <a16:creationId xmlns:a16="http://schemas.microsoft.com/office/drawing/2014/main" id="{747F77F6-3D8C-F783-9012-A9EEDE0DDF8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95" t="1560" r="295" b="10010"/>
          <a:stretch/>
        </p:blipFill>
        <p:spPr bwMode="auto">
          <a:xfrm flipH="1">
            <a:off x="6208669" y="1714500"/>
            <a:ext cx="763506" cy="9468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aron Matthew Cook">
            <a:extLst>
              <a:ext uri="{FF2B5EF4-FFF2-40B4-BE49-F238E27FC236}">
                <a16:creationId xmlns:a16="http://schemas.microsoft.com/office/drawing/2014/main" id="{119E4577-FD65-752A-B9D6-EE5B1E3BD7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292" y="1767611"/>
            <a:ext cx="717222" cy="96492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D68A3E4-02B8-6EA2-2505-52B83598F09C}"/>
              </a:ext>
            </a:extLst>
          </p:cNvPr>
          <p:cNvSpPr/>
          <p:nvPr/>
        </p:nvSpPr>
        <p:spPr>
          <a:xfrm>
            <a:off x="6929950" y="3658633"/>
            <a:ext cx="2210423" cy="615553"/>
          </a:xfrm>
          <a:prstGeom prst="rect">
            <a:avLst/>
          </a:prstGeom>
        </p:spPr>
        <p:txBody>
          <a:bodyPr wrap="square" lIns="91440" tIns="45720" rIns="91440" bIns="45720" anchor="t">
            <a:spAutoFit/>
          </a:bodyPr>
          <a:lstStyle/>
          <a:p>
            <a:pPr defTabSz="914400">
              <a:defRPr/>
            </a:pPr>
            <a:r>
              <a:rPr lang="en-US" sz="1200" b="1">
                <a:solidFill>
                  <a:srgbClr val="44546A"/>
                </a:solidFill>
                <a:latin typeface="Calibri" panose="020F0502020204030204"/>
              </a:rPr>
              <a:t>Ben Maus</a:t>
            </a:r>
            <a:endParaRPr kumimoji="0" lang="en-US" sz="1200" b="1" u="none" strike="noStrike" kern="1200" cap="none" spc="0" normalizeH="0" baseline="0" noProof="0">
              <a:ln>
                <a:noFill/>
              </a:ln>
              <a:solidFill>
                <a:srgbClr val="44546A"/>
              </a:solidFill>
              <a:effectLst/>
              <a:uLnTx/>
              <a:uFillTx/>
              <a:latin typeface="Calibri" panose="020F0502020204030204"/>
              <a:ea typeface="+mn-ea"/>
              <a:cs typeface="+mn-cs"/>
            </a:endParaRPr>
          </a:p>
          <a:p>
            <a:pPr defTabSz="914400">
              <a:defRPr/>
            </a:pPr>
            <a:r>
              <a:rPr lang="en-US" sz="1100">
                <a:solidFill>
                  <a:srgbClr val="44546A"/>
                </a:solidFill>
                <a:latin typeface="Calibri" panose="020F0502020204030204"/>
              </a:rPr>
              <a:t>GIS</a:t>
            </a:r>
            <a: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t> Specialist</a:t>
            </a:r>
            <a:r>
              <a:rPr lang="en-US" sz="1100">
                <a:solidFill>
                  <a:srgbClr val="44546A"/>
                </a:solidFill>
                <a:latin typeface="Calibri" panose="020F0502020204030204"/>
              </a:rPr>
              <a:t>, Agriculture and Environment Center</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3495353-2D6E-F478-F1A1-3D8CB7D1572A}"/>
              </a:ext>
            </a:extLst>
          </p:cNvPr>
          <p:cNvSpPr/>
          <p:nvPr/>
        </p:nvSpPr>
        <p:spPr>
          <a:xfrm>
            <a:off x="891951" y="743224"/>
            <a:ext cx="2210423" cy="615553"/>
          </a:xfrm>
          <a:prstGeom prst="rect">
            <a:avLst/>
          </a:prstGeom>
        </p:spPr>
        <p:txBody>
          <a:bodyPr wrap="square" lIns="91440" tIns="45720" rIns="91440" bIns="45720" anchor="t">
            <a:spAutoFit/>
          </a:bodyPr>
          <a:lstStyle/>
          <a:p>
            <a:pPr defTabSz="914400">
              <a:defRPr/>
            </a:pPr>
            <a:r>
              <a:rPr lang="en-US" sz="1200" b="1">
                <a:solidFill>
                  <a:srgbClr val="44546A"/>
                </a:solidFill>
                <a:latin typeface="Calibri" panose="020F0502020204030204"/>
              </a:rPr>
              <a:t>Liz Egan</a:t>
            </a:r>
            <a:endParaRPr kumimoji="0" lang="en-US" sz="1200" b="1" i="1" u="none" strike="noStrike" kern="1200" cap="none" spc="0" normalizeH="0" baseline="0" noProof="0">
              <a:ln>
                <a:noFill/>
              </a:ln>
              <a:solidFill>
                <a:srgbClr val="44546A"/>
              </a:solidFill>
              <a:effectLst/>
              <a:uLnTx/>
              <a:uFillTx/>
              <a:latin typeface="Calibri" panose="020F0502020204030204"/>
              <a:ea typeface="+mn-ea"/>
              <a:cs typeface="+mn-cs"/>
            </a:endParaRPr>
          </a:p>
          <a:p>
            <a:pPr defTabSz="914400">
              <a:defRPr/>
            </a:pPr>
            <a:r>
              <a:rPr kumimoji="0" lang="en-US" sz="1100" b="0" i="0" u="none" strike="noStrike" kern="1200" cap="none" spc="0" normalizeH="0" baseline="0" noProof="0">
                <a:ln>
                  <a:noFill/>
                </a:ln>
                <a:solidFill>
                  <a:srgbClr val="44546A"/>
                </a:solidFill>
                <a:effectLst/>
                <a:uLnTx/>
                <a:uFillTx/>
                <a:latin typeface="Calibri" panose="020F0502020204030204"/>
                <a:ea typeface="+mn-ea"/>
                <a:cs typeface="+mn-cs"/>
              </a:rPr>
              <a:t>SAFES </a:t>
            </a:r>
            <a:r>
              <a:rPr lang="en-US" sz="1100">
                <a:solidFill>
                  <a:srgbClr val="44546A"/>
                </a:solidFill>
                <a:latin typeface="Calibri" panose="020F0502020204030204"/>
              </a:rPr>
              <a:t>Administrative Support Assistant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D7AB324-4157-C606-3B21-A9AF2032EB90}"/>
              </a:ext>
            </a:extLst>
          </p:cNvPr>
          <p:cNvSpPr/>
          <p:nvPr/>
        </p:nvSpPr>
        <p:spPr>
          <a:xfrm>
            <a:off x="6929950" y="4739609"/>
            <a:ext cx="2210423" cy="615553"/>
          </a:xfrm>
          <a:prstGeom prst="rect">
            <a:avLst/>
          </a:prstGeom>
        </p:spPr>
        <p:txBody>
          <a:bodyPr wrap="square" lIns="91440" tIns="45720" rIns="91440" bIns="45720" anchor="t">
            <a:spAutoFit/>
          </a:bodyPr>
          <a:lstStyle/>
          <a:p>
            <a:pPr defTabSz="914400">
              <a:defRPr/>
            </a:pPr>
            <a:r>
              <a:rPr lang="en-US" sz="1200" b="1">
                <a:solidFill>
                  <a:srgbClr val="44546A"/>
                </a:solidFill>
                <a:latin typeface="Calibri" panose="020F0502020204030204"/>
              </a:rPr>
              <a:t>Joel Rotz</a:t>
            </a:r>
            <a:endParaRPr kumimoji="0" lang="en-US" sz="1200" b="1" u="none" strike="noStrike" kern="1200" cap="none" spc="0" normalizeH="0" baseline="0" noProof="0">
              <a:ln>
                <a:noFill/>
              </a:ln>
              <a:solidFill>
                <a:srgbClr val="44546A"/>
              </a:solidFill>
              <a:effectLst/>
              <a:uLnTx/>
              <a:uFillTx/>
              <a:latin typeface="Calibri" panose="020F0502020204030204"/>
              <a:ea typeface="+mn-ea"/>
              <a:cs typeface="+mn-cs"/>
            </a:endParaRPr>
          </a:p>
          <a:p>
            <a:pPr defTabSz="914400">
              <a:defRPr/>
            </a:pPr>
            <a:r>
              <a:rPr lang="en-US" sz="1100">
                <a:solidFill>
                  <a:srgbClr val="44546A"/>
                </a:solidFill>
                <a:latin typeface="Calibri" panose="020F0502020204030204"/>
              </a:rPr>
              <a:t>Farmer Liaison, Agriculture and Environment Center</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descr="A person in a suit and tie&#10;&#10;Description automatically generated">
            <a:extLst>
              <a:ext uri="{FF2B5EF4-FFF2-40B4-BE49-F238E27FC236}">
                <a16:creationId xmlns:a16="http://schemas.microsoft.com/office/drawing/2014/main" id="{7EF4D5E0-0165-3CC5-92A7-15D586F7272C}"/>
              </a:ext>
            </a:extLst>
          </p:cNvPr>
          <p:cNvPicPr>
            <a:picLocks noChangeAspect="1"/>
          </p:cNvPicPr>
          <p:nvPr/>
        </p:nvPicPr>
        <p:blipFill rotWithShape="1">
          <a:blip r:embed="rId13"/>
          <a:srcRect l="2299" t="4380" b="4055"/>
          <a:stretch/>
        </p:blipFill>
        <p:spPr>
          <a:xfrm>
            <a:off x="6206424" y="4733260"/>
            <a:ext cx="753789" cy="1116369"/>
          </a:xfrm>
          <a:prstGeom prst="rect">
            <a:avLst/>
          </a:prstGeom>
        </p:spPr>
      </p:pic>
      <p:pic>
        <p:nvPicPr>
          <p:cNvPr id="21" name="Picture 20" descr="A person smiling at camera&#10;&#10;Description automatically generated">
            <a:extLst>
              <a:ext uri="{FF2B5EF4-FFF2-40B4-BE49-F238E27FC236}">
                <a16:creationId xmlns:a16="http://schemas.microsoft.com/office/drawing/2014/main" id="{C37F3255-994A-1F48-0285-256F61CDCE38}"/>
              </a:ext>
            </a:extLst>
          </p:cNvPr>
          <p:cNvPicPr>
            <a:picLocks noChangeAspect="1"/>
          </p:cNvPicPr>
          <p:nvPr/>
        </p:nvPicPr>
        <p:blipFill rotWithShape="1">
          <a:blip r:embed="rId14"/>
          <a:srcRect l="889" t="4651" r="904" b="12403"/>
          <a:stretch/>
        </p:blipFill>
        <p:spPr>
          <a:xfrm>
            <a:off x="6208669" y="3654941"/>
            <a:ext cx="767047" cy="948072"/>
          </a:xfrm>
          <a:prstGeom prst="rect">
            <a:avLst/>
          </a:prstGeom>
        </p:spPr>
      </p:pic>
      <p:pic>
        <p:nvPicPr>
          <p:cNvPr id="22" name="Picture 21" descr="Elizabeth Egan">
            <a:extLst>
              <a:ext uri="{FF2B5EF4-FFF2-40B4-BE49-F238E27FC236}">
                <a16:creationId xmlns:a16="http://schemas.microsoft.com/office/drawing/2014/main" id="{556120D4-A28D-546B-743C-85BF8A8533A0}"/>
              </a:ext>
            </a:extLst>
          </p:cNvPr>
          <p:cNvPicPr>
            <a:picLocks noChangeAspect="1"/>
          </p:cNvPicPr>
          <p:nvPr/>
        </p:nvPicPr>
        <p:blipFill>
          <a:blip r:embed="rId15"/>
          <a:stretch>
            <a:fillRect/>
          </a:stretch>
        </p:blipFill>
        <p:spPr>
          <a:xfrm>
            <a:off x="114046" y="624045"/>
            <a:ext cx="725310" cy="1124582"/>
          </a:xfrm>
          <a:prstGeom prst="rect">
            <a:avLst/>
          </a:prstGeom>
        </p:spPr>
      </p:pic>
    </p:spTree>
    <p:extLst>
      <p:ext uri="{BB962C8B-B14F-4D97-AF65-F5344CB8AC3E}">
        <p14:creationId xmlns:p14="http://schemas.microsoft.com/office/powerpoint/2010/main" val="4211365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different pictures&#10;&#10;Description automatically generated">
            <a:extLst>
              <a:ext uri="{FF2B5EF4-FFF2-40B4-BE49-F238E27FC236}">
                <a16:creationId xmlns:a16="http://schemas.microsoft.com/office/drawing/2014/main" id="{E90099EB-0C6F-D561-7091-050FB4308481}"/>
              </a:ext>
            </a:extLst>
          </p:cNvPr>
          <p:cNvPicPr>
            <a:picLocks noChangeAspect="1"/>
          </p:cNvPicPr>
          <p:nvPr/>
        </p:nvPicPr>
        <p:blipFill>
          <a:blip r:embed="rId3"/>
          <a:stretch>
            <a:fillRect/>
          </a:stretch>
        </p:blipFill>
        <p:spPr>
          <a:xfrm>
            <a:off x="0" y="0"/>
            <a:ext cx="9135758" cy="4539507"/>
          </a:xfrm>
          <a:prstGeom prst="rect">
            <a:avLst/>
          </a:prstGeom>
        </p:spPr>
      </p:pic>
      <p:sp>
        <p:nvSpPr>
          <p:cNvPr id="2" name="Title 1">
            <a:extLst>
              <a:ext uri="{FF2B5EF4-FFF2-40B4-BE49-F238E27FC236}">
                <a16:creationId xmlns:a16="http://schemas.microsoft.com/office/drawing/2014/main" id="{3BF516CC-F397-4F5E-8C44-7998CE84FB42}"/>
              </a:ext>
            </a:extLst>
          </p:cNvPr>
          <p:cNvSpPr>
            <a:spLocks noGrp="1"/>
          </p:cNvSpPr>
          <p:nvPr>
            <p:ph type="ctrTitle"/>
          </p:nvPr>
        </p:nvSpPr>
        <p:spPr>
          <a:xfrm>
            <a:off x="-20220" y="3871755"/>
            <a:ext cx="9176197" cy="469740"/>
          </a:xfrm>
        </p:spPr>
        <p:txBody>
          <a:bodyPr/>
          <a:lstStyle/>
          <a:p>
            <a:r>
              <a:rPr lang="en-US"/>
              <a:t>Research</a:t>
            </a:r>
          </a:p>
        </p:txBody>
      </p:sp>
      <p:sp>
        <p:nvSpPr>
          <p:cNvPr id="3" name="Subtitle 2">
            <a:extLst>
              <a:ext uri="{FF2B5EF4-FFF2-40B4-BE49-F238E27FC236}">
                <a16:creationId xmlns:a16="http://schemas.microsoft.com/office/drawing/2014/main" id="{5E3CBCF6-72B5-403B-ABF8-128786135E99}"/>
              </a:ext>
            </a:extLst>
          </p:cNvPr>
          <p:cNvSpPr>
            <a:spLocks noGrp="1"/>
          </p:cNvSpPr>
          <p:nvPr>
            <p:ph type="subTitle" idx="1"/>
          </p:nvPr>
        </p:nvSpPr>
        <p:spPr>
          <a:xfrm>
            <a:off x="108397" y="4441972"/>
            <a:ext cx="9144000" cy="445008"/>
          </a:xfrm>
        </p:spPr>
        <p:txBody>
          <a:bodyPr lIns="91440" tIns="45720" rIns="91440" bIns="45720" anchor="t"/>
          <a:lstStyle/>
          <a:p>
            <a:pPr>
              <a:lnSpc>
                <a:spcPts val="2300"/>
              </a:lnSpc>
            </a:pPr>
            <a:r>
              <a:rPr lang="en-US" sz="1600">
                <a:solidFill>
                  <a:schemeClr val="tx2"/>
                </a:solidFill>
                <a:latin typeface="Gill Sans"/>
              </a:rPr>
              <a:t>Fostering a culture and portfolio of transdisciplinary projects that integrate across research disciplines. </a:t>
            </a:r>
          </a:p>
          <a:p>
            <a:pPr>
              <a:lnSpc>
                <a:spcPts val="2300"/>
              </a:lnSpc>
            </a:pPr>
            <a:r>
              <a:rPr lang="en-US" sz="1600">
                <a:solidFill>
                  <a:schemeClr val="tx2"/>
                </a:solidFill>
                <a:latin typeface="Gill Sans"/>
              </a:rPr>
              <a:t>We seek to </a:t>
            </a:r>
            <a:r>
              <a:rPr lang="en-US" sz="1600" b="1" i="1">
                <a:solidFill>
                  <a:srgbClr val="15A29F"/>
                </a:solidFill>
                <a:latin typeface="Gill Sans"/>
              </a:rPr>
              <a:t>partner with stakeholders to generate new discoveries and approaches </a:t>
            </a:r>
          </a:p>
          <a:p>
            <a:pPr>
              <a:lnSpc>
                <a:spcPts val="2300"/>
              </a:lnSpc>
            </a:pPr>
            <a:r>
              <a:rPr lang="en-US" sz="1600">
                <a:solidFill>
                  <a:schemeClr val="tx2"/>
                </a:solidFill>
                <a:latin typeface="Gill Sans"/>
              </a:rPr>
              <a:t>for tackling challenges in food, agriculture and environmental sciences </a:t>
            </a:r>
            <a:br>
              <a:rPr lang="en-US" sz="1600">
                <a:latin typeface="Gill Sans"/>
              </a:rPr>
            </a:br>
            <a:r>
              <a:rPr lang="en-US" sz="1600">
                <a:solidFill>
                  <a:schemeClr val="tx2"/>
                </a:solidFill>
                <a:latin typeface="Gill Sans"/>
              </a:rPr>
              <a:t>at broad temporal and spatial scales.</a:t>
            </a:r>
          </a:p>
          <a:p>
            <a:pPr>
              <a:lnSpc>
                <a:spcPts val="2300"/>
              </a:lnSpc>
            </a:pPr>
            <a:endParaRPr lang="en-US" sz="1600">
              <a:solidFill>
                <a:schemeClr val="tx2"/>
              </a:solidFill>
              <a:latin typeface="Gill Sans"/>
            </a:endParaRPr>
          </a:p>
          <a:p>
            <a:pPr>
              <a:lnSpc>
                <a:spcPts val="2300"/>
              </a:lnSpc>
            </a:pPr>
            <a:endParaRPr lang="en-US" sz="1600">
              <a:solidFill>
                <a:schemeClr val="tx2"/>
              </a:solidFill>
              <a:latin typeface="Gill Sans"/>
            </a:endParaRPr>
          </a:p>
        </p:txBody>
      </p:sp>
    </p:spTree>
    <p:extLst>
      <p:ext uri="{BB962C8B-B14F-4D97-AF65-F5344CB8AC3E}">
        <p14:creationId xmlns:p14="http://schemas.microsoft.com/office/powerpoint/2010/main" val="1645085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18A8-55D8-4730-B83A-8601A140E92C}"/>
              </a:ext>
            </a:extLst>
          </p:cNvPr>
          <p:cNvSpPr>
            <a:spLocks noGrp="1"/>
          </p:cNvSpPr>
          <p:nvPr>
            <p:ph type="ctrTitle"/>
          </p:nvPr>
        </p:nvSpPr>
        <p:spPr>
          <a:xfrm>
            <a:off x="1143000" y="279399"/>
            <a:ext cx="6858000" cy="754063"/>
          </a:xfrm>
        </p:spPr>
        <p:txBody>
          <a:bodyPr/>
          <a:lstStyle/>
          <a:p>
            <a:r>
              <a:rPr lang="en-US"/>
              <a:t>Research Themes</a:t>
            </a:r>
          </a:p>
        </p:txBody>
      </p:sp>
      <p:pic>
        <p:nvPicPr>
          <p:cNvPr id="4" name="Picture 3" descr="Logo&#10;&#10;Description automatically generated">
            <a:extLst>
              <a:ext uri="{FF2B5EF4-FFF2-40B4-BE49-F238E27FC236}">
                <a16:creationId xmlns:a16="http://schemas.microsoft.com/office/drawing/2014/main" id="{B9E99125-2F61-4B54-B37D-525F407D1D9F}"/>
              </a:ext>
            </a:extLst>
          </p:cNvPr>
          <p:cNvPicPr>
            <a:picLocks noChangeAspect="1"/>
          </p:cNvPicPr>
          <p:nvPr/>
        </p:nvPicPr>
        <p:blipFill rotWithShape="1">
          <a:blip r:embed="rId3"/>
          <a:srcRect l="17386" r="34944"/>
          <a:stretch/>
        </p:blipFill>
        <p:spPr>
          <a:xfrm>
            <a:off x="1763485" y="1033462"/>
            <a:ext cx="5617029" cy="5146544"/>
          </a:xfrm>
          <a:prstGeom prst="rect">
            <a:avLst/>
          </a:prstGeom>
        </p:spPr>
      </p:pic>
    </p:spTree>
    <p:extLst>
      <p:ext uri="{BB962C8B-B14F-4D97-AF65-F5344CB8AC3E}">
        <p14:creationId xmlns:p14="http://schemas.microsoft.com/office/powerpoint/2010/main" val="3296071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C46B68-AA1F-4B1B-B6BB-D6817B3A68CA}"/>
              </a:ext>
            </a:extLst>
          </p:cNvPr>
          <p:cNvSpPr/>
          <p:nvPr/>
        </p:nvSpPr>
        <p:spPr>
          <a:xfrm>
            <a:off x="0" y="0"/>
            <a:ext cx="9144000" cy="6934200"/>
          </a:xfrm>
          <a:prstGeom prst="rect">
            <a:avLst/>
          </a:prstGeom>
          <a:solidFill>
            <a:schemeClr val="bg1"/>
          </a:solidFill>
          <a:ln w="28575" cmpd="sng">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Rockwell"/>
              <a:cs typeface="Rockwell"/>
            </a:endParaRPr>
          </a:p>
        </p:txBody>
      </p:sp>
      <p:sp>
        <p:nvSpPr>
          <p:cNvPr id="13" name="Rectangle 12">
            <a:extLst>
              <a:ext uri="{FF2B5EF4-FFF2-40B4-BE49-F238E27FC236}">
                <a16:creationId xmlns:a16="http://schemas.microsoft.com/office/drawing/2014/main" id="{8FFACD2C-284E-4706-BCDA-097F9196C55D}"/>
              </a:ext>
            </a:extLst>
          </p:cNvPr>
          <p:cNvSpPr/>
          <p:nvPr/>
        </p:nvSpPr>
        <p:spPr>
          <a:xfrm>
            <a:off x="-9527" y="5382727"/>
            <a:ext cx="9144001" cy="1562100"/>
          </a:xfrm>
          <a:prstGeom prst="rect">
            <a:avLst/>
          </a:prstGeom>
          <a:solidFill>
            <a:srgbClr val="39488B"/>
          </a:solidFill>
          <a:ln w="28575" cmpd="sng">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latin typeface="Rockwell"/>
              <a:cs typeface="Rockwell"/>
            </a:endParaRPr>
          </a:p>
        </p:txBody>
      </p:sp>
      <p:sp>
        <p:nvSpPr>
          <p:cNvPr id="2" name="Title 1">
            <a:extLst>
              <a:ext uri="{FF2B5EF4-FFF2-40B4-BE49-F238E27FC236}">
                <a16:creationId xmlns:a16="http://schemas.microsoft.com/office/drawing/2014/main" id="{3F7818A8-55D8-4730-B83A-8601A140E92C}"/>
              </a:ext>
            </a:extLst>
          </p:cNvPr>
          <p:cNvSpPr>
            <a:spLocks noGrp="1"/>
          </p:cNvSpPr>
          <p:nvPr>
            <p:ph type="ctrTitle" idx="4294967295"/>
          </p:nvPr>
        </p:nvSpPr>
        <p:spPr>
          <a:xfrm>
            <a:off x="-9527" y="36512"/>
            <a:ext cx="9153527" cy="1034641"/>
          </a:xfrm>
        </p:spPr>
        <p:txBody>
          <a:bodyPr/>
          <a:lstStyle/>
          <a:p>
            <a:pPr algn="ctr"/>
            <a:r>
              <a:rPr lang="en-US" sz="4000"/>
              <a:t>Programmatic Domains</a:t>
            </a:r>
          </a:p>
        </p:txBody>
      </p:sp>
      <p:sp>
        <p:nvSpPr>
          <p:cNvPr id="8" name="TextBox 7">
            <a:extLst>
              <a:ext uri="{FF2B5EF4-FFF2-40B4-BE49-F238E27FC236}">
                <a16:creationId xmlns:a16="http://schemas.microsoft.com/office/drawing/2014/main" id="{83D5C051-A1A0-4E24-8E8E-37978D3C5053}"/>
              </a:ext>
            </a:extLst>
          </p:cNvPr>
          <p:cNvSpPr txBox="1"/>
          <p:nvPr/>
        </p:nvSpPr>
        <p:spPr>
          <a:xfrm>
            <a:off x="301227" y="5560955"/>
            <a:ext cx="2755106" cy="1015663"/>
          </a:xfrm>
          <a:prstGeom prst="rect">
            <a:avLst/>
          </a:prstGeom>
          <a:noFill/>
        </p:spPr>
        <p:txBody>
          <a:bodyPr wrap="square">
            <a:spAutoFit/>
          </a:bodyPr>
          <a:lstStyle/>
          <a:p>
            <a:r>
              <a:rPr lang="en-US">
                <a:solidFill>
                  <a:schemeClr val="bg1"/>
                </a:solidFill>
                <a:latin typeface="Rockwell" panose="02060603020205020403" pitchFamily="18" charset="0"/>
              </a:rPr>
              <a:t>Data</a:t>
            </a:r>
            <a:r>
              <a:rPr lang="en-US" sz="1600" b="1">
                <a:solidFill>
                  <a:schemeClr val="bg1"/>
                </a:solidFill>
                <a:latin typeface="Gill Sans"/>
              </a:rPr>
              <a:t>:</a:t>
            </a:r>
          </a:p>
          <a:p>
            <a:pPr marL="285750" indent="-285750">
              <a:buFont typeface="Arial" panose="020B0604020202020204" pitchFamily="34" charset="0"/>
              <a:buChar char="•"/>
            </a:pPr>
            <a:r>
              <a:rPr lang="en-US" sz="1400" b="1">
                <a:solidFill>
                  <a:schemeClr val="bg1"/>
                </a:solidFill>
                <a:latin typeface="Gill Sans"/>
              </a:rPr>
              <a:t>Acquisition &amp; Analysis</a:t>
            </a:r>
          </a:p>
          <a:p>
            <a:pPr marL="285750" indent="-285750">
              <a:buFont typeface="Arial" panose="020B0604020202020204" pitchFamily="34" charset="0"/>
              <a:buChar char="•"/>
            </a:pPr>
            <a:r>
              <a:rPr lang="en-US" sz="1400" b="1">
                <a:solidFill>
                  <a:schemeClr val="bg1"/>
                </a:solidFill>
                <a:latin typeface="Gill Sans"/>
              </a:rPr>
              <a:t>Landscape-scale experiments</a:t>
            </a:r>
          </a:p>
          <a:p>
            <a:pPr marL="285750" indent="-285750">
              <a:buFont typeface="Arial" panose="020B0604020202020204" pitchFamily="34" charset="0"/>
              <a:buChar char="•"/>
            </a:pPr>
            <a:r>
              <a:rPr lang="en-US" sz="1400" b="1">
                <a:solidFill>
                  <a:schemeClr val="bg1"/>
                </a:solidFill>
                <a:latin typeface="Gill Sans"/>
              </a:rPr>
              <a:t>Large datasets</a:t>
            </a:r>
          </a:p>
        </p:txBody>
      </p:sp>
      <p:sp>
        <p:nvSpPr>
          <p:cNvPr id="10" name="TextBox 9">
            <a:extLst>
              <a:ext uri="{FF2B5EF4-FFF2-40B4-BE49-F238E27FC236}">
                <a16:creationId xmlns:a16="http://schemas.microsoft.com/office/drawing/2014/main" id="{0CAA0E5F-48D0-447D-AC17-7D912814F388}"/>
              </a:ext>
            </a:extLst>
          </p:cNvPr>
          <p:cNvSpPr txBox="1"/>
          <p:nvPr/>
        </p:nvSpPr>
        <p:spPr>
          <a:xfrm>
            <a:off x="3136104" y="5560955"/>
            <a:ext cx="3209925" cy="1015663"/>
          </a:xfrm>
          <a:prstGeom prst="rect">
            <a:avLst/>
          </a:prstGeom>
          <a:noFill/>
        </p:spPr>
        <p:txBody>
          <a:bodyPr wrap="square">
            <a:spAutoFit/>
          </a:bodyPr>
          <a:lstStyle/>
          <a:p>
            <a:r>
              <a:rPr lang="en-US">
                <a:solidFill>
                  <a:schemeClr val="bg1"/>
                </a:solidFill>
                <a:latin typeface="Rockwell" panose="02060603020205020403" pitchFamily="18" charset="0"/>
              </a:rPr>
              <a:t>Models:</a:t>
            </a:r>
          </a:p>
          <a:p>
            <a:pPr marL="285750" indent="-285750">
              <a:buFont typeface="Arial" panose="020B0604020202020204" pitchFamily="34" charset="0"/>
              <a:buChar char="•"/>
            </a:pPr>
            <a:r>
              <a:rPr lang="en-US" sz="1400" b="1">
                <a:solidFill>
                  <a:schemeClr val="bg1"/>
                </a:solidFill>
                <a:latin typeface="Gill Sans"/>
              </a:rPr>
              <a:t>Scenario modeling</a:t>
            </a:r>
          </a:p>
          <a:p>
            <a:pPr marL="285750" indent="-285750">
              <a:buFont typeface="Arial" panose="020B0604020202020204" pitchFamily="34" charset="0"/>
              <a:buChar char="•"/>
            </a:pPr>
            <a:r>
              <a:rPr lang="en-US" sz="1400" b="1">
                <a:solidFill>
                  <a:schemeClr val="bg1"/>
                </a:solidFill>
                <a:latin typeface="Gill Sans"/>
              </a:rPr>
              <a:t>Land-use and economic analyses</a:t>
            </a:r>
          </a:p>
          <a:p>
            <a:pPr marL="285750" indent="-285750">
              <a:buFont typeface="Arial" panose="020B0604020202020204" pitchFamily="34" charset="0"/>
              <a:buChar char="•"/>
            </a:pPr>
            <a:r>
              <a:rPr lang="en-US" sz="1400" b="1">
                <a:solidFill>
                  <a:schemeClr val="bg1"/>
                </a:solidFill>
                <a:latin typeface="Gill Sans"/>
              </a:rPr>
              <a:t>Multi-scale dynamics</a:t>
            </a:r>
          </a:p>
        </p:txBody>
      </p:sp>
      <p:sp>
        <p:nvSpPr>
          <p:cNvPr id="12" name="TextBox 11">
            <a:extLst>
              <a:ext uri="{FF2B5EF4-FFF2-40B4-BE49-F238E27FC236}">
                <a16:creationId xmlns:a16="http://schemas.microsoft.com/office/drawing/2014/main" id="{0DC9C721-EE7D-4192-9DD2-53D87A35CA67}"/>
              </a:ext>
            </a:extLst>
          </p:cNvPr>
          <p:cNvSpPr txBox="1"/>
          <p:nvPr/>
        </p:nvSpPr>
        <p:spPr>
          <a:xfrm>
            <a:off x="6181723" y="5560955"/>
            <a:ext cx="2857501" cy="1015663"/>
          </a:xfrm>
          <a:prstGeom prst="rect">
            <a:avLst/>
          </a:prstGeom>
          <a:noFill/>
        </p:spPr>
        <p:txBody>
          <a:bodyPr wrap="square">
            <a:spAutoFit/>
          </a:bodyPr>
          <a:lstStyle/>
          <a:p>
            <a:r>
              <a:rPr lang="en-US">
                <a:solidFill>
                  <a:schemeClr val="bg1"/>
                </a:solidFill>
                <a:latin typeface="Rockwell" panose="02060603020205020403" pitchFamily="18" charset="0"/>
              </a:rPr>
              <a:t>Discovery:</a:t>
            </a:r>
          </a:p>
          <a:p>
            <a:pPr marL="285750" indent="-285750">
              <a:buFont typeface="Arial" panose="020B0604020202020204" pitchFamily="34" charset="0"/>
              <a:buChar char="•"/>
            </a:pPr>
            <a:r>
              <a:rPr lang="en-US" sz="1400" b="1">
                <a:solidFill>
                  <a:schemeClr val="bg1"/>
                </a:solidFill>
                <a:latin typeface="Gill Sans"/>
              </a:rPr>
              <a:t>Decision Support</a:t>
            </a:r>
          </a:p>
          <a:p>
            <a:pPr marL="285750" indent="-285750">
              <a:buFont typeface="Arial" panose="020B0604020202020204" pitchFamily="34" charset="0"/>
              <a:buChar char="•"/>
            </a:pPr>
            <a:r>
              <a:rPr lang="en-US" sz="1400" b="1">
                <a:solidFill>
                  <a:schemeClr val="bg1"/>
                </a:solidFill>
                <a:latin typeface="Gill Sans"/>
              </a:rPr>
              <a:t>Business management solutions</a:t>
            </a:r>
          </a:p>
          <a:p>
            <a:pPr marL="285750" indent="-285750">
              <a:buFont typeface="Arial" panose="020B0604020202020204" pitchFamily="34" charset="0"/>
              <a:buChar char="•"/>
            </a:pPr>
            <a:r>
              <a:rPr lang="en-US" sz="1400" b="1">
                <a:solidFill>
                  <a:schemeClr val="bg1"/>
                </a:solidFill>
                <a:latin typeface="Gill Sans"/>
              </a:rPr>
              <a:t>Education and training</a:t>
            </a:r>
          </a:p>
        </p:txBody>
      </p:sp>
      <p:pic>
        <p:nvPicPr>
          <p:cNvPr id="4" name="Picture 3" descr="Diagram&#10;&#10;Description automatically generated with medium confidence">
            <a:extLst>
              <a:ext uri="{FF2B5EF4-FFF2-40B4-BE49-F238E27FC236}">
                <a16:creationId xmlns:a16="http://schemas.microsoft.com/office/drawing/2014/main" id="{12606606-D7EB-4EB4-9A7A-1C3CE6F28E85}"/>
              </a:ext>
            </a:extLst>
          </p:cNvPr>
          <p:cNvPicPr>
            <a:picLocks noChangeAspect="1"/>
          </p:cNvPicPr>
          <p:nvPr/>
        </p:nvPicPr>
        <p:blipFill>
          <a:blip r:embed="rId3"/>
          <a:stretch>
            <a:fillRect/>
          </a:stretch>
        </p:blipFill>
        <p:spPr>
          <a:xfrm>
            <a:off x="811763" y="1155926"/>
            <a:ext cx="9144000" cy="3993885"/>
          </a:xfrm>
          <a:prstGeom prst="rect">
            <a:avLst/>
          </a:prstGeom>
        </p:spPr>
      </p:pic>
    </p:spTree>
    <p:extLst>
      <p:ext uri="{BB962C8B-B14F-4D97-AF65-F5344CB8AC3E}">
        <p14:creationId xmlns:p14="http://schemas.microsoft.com/office/powerpoint/2010/main" val="201424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06017AF-891A-A2A3-01E9-9F6D56DDC874}"/>
              </a:ext>
            </a:extLst>
          </p:cNvPr>
          <p:cNvCxnSpPr/>
          <p:nvPr/>
        </p:nvCxnSpPr>
        <p:spPr>
          <a:xfrm>
            <a:off x="0" y="852532"/>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0766652-C561-7171-A7FF-8E2098654145}"/>
              </a:ext>
            </a:extLst>
          </p:cNvPr>
          <p:cNvSpPr txBox="1"/>
          <p:nvPr/>
        </p:nvSpPr>
        <p:spPr>
          <a:xfrm>
            <a:off x="302459" y="207450"/>
            <a:ext cx="8559529" cy="584775"/>
          </a:xfrm>
          <a:prstGeom prst="rect">
            <a:avLst/>
          </a:prstGeom>
          <a:solidFill>
            <a:schemeClr val="bg1"/>
          </a:solidFill>
        </p:spPr>
        <p:txBody>
          <a:bodyPr wrap="square" rtlCol="0">
            <a:spAutoFit/>
          </a:bodyPr>
          <a:lstStyle/>
          <a:p>
            <a:r>
              <a:rPr lang="en-US" sz="3200">
                <a:solidFill>
                  <a:schemeClr val="accent1">
                    <a:lumMod val="75000"/>
                  </a:schemeClr>
                </a:solidFill>
                <a:latin typeface="Rockwell" panose="02060603020205020403" pitchFamily="18" charset="0"/>
              </a:rPr>
              <a:t>SAFES Membership: Associates &amp; Affiliates</a:t>
            </a:r>
          </a:p>
        </p:txBody>
      </p:sp>
      <p:sp>
        <p:nvSpPr>
          <p:cNvPr id="5" name="TextBox 4">
            <a:extLst>
              <a:ext uri="{FF2B5EF4-FFF2-40B4-BE49-F238E27FC236}">
                <a16:creationId xmlns:a16="http://schemas.microsoft.com/office/drawing/2014/main" id="{6196DF93-B2C4-0628-B264-3CEF89E271B7}"/>
              </a:ext>
            </a:extLst>
          </p:cNvPr>
          <p:cNvSpPr txBox="1"/>
          <p:nvPr/>
        </p:nvSpPr>
        <p:spPr>
          <a:xfrm>
            <a:off x="302459" y="888456"/>
            <a:ext cx="4578096" cy="369332"/>
          </a:xfrm>
          <a:prstGeom prst="rect">
            <a:avLst/>
          </a:prstGeom>
          <a:noFill/>
        </p:spPr>
        <p:txBody>
          <a:bodyPr wrap="square">
            <a:spAutoFit/>
          </a:bodyPr>
          <a:lstStyle/>
          <a:p>
            <a:r>
              <a:rPr lang="en-US" u="sng">
                <a:solidFill>
                  <a:srgbClr val="15A29F"/>
                </a:solidFill>
                <a:latin typeface="Rockwell" panose="02060603020205020403" pitchFamily="18" charset="0"/>
                <a:cs typeface="Calibri" panose="020F0502020204030204" pitchFamily="34" charset="0"/>
              </a:rPr>
              <a:t>SAFES Associate Status</a:t>
            </a:r>
            <a:endParaRPr lang="en-US"/>
          </a:p>
        </p:txBody>
      </p:sp>
      <p:sp>
        <p:nvSpPr>
          <p:cNvPr id="7" name="TextBox 6">
            <a:extLst>
              <a:ext uri="{FF2B5EF4-FFF2-40B4-BE49-F238E27FC236}">
                <a16:creationId xmlns:a16="http://schemas.microsoft.com/office/drawing/2014/main" id="{E33CB2D9-0B08-355C-7766-78A14F66ACC5}"/>
              </a:ext>
            </a:extLst>
          </p:cNvPr>
          <p:cNvSpPr txBox="1"/>
          <p:nvPr/>
        </p:nvSpPr>
        <p:spPr>
          <a:xfrm>
            <a:off x="302459" y="1196335"/>
            <a:ext cx="8841541" cy="2923877"/>
          </a:xfrm>
          <a:prstGeom prst="rect">
            <a:avLst/>
          </a:prstGeom>
          <a:noFill/>
        </p:spPr>
        <p:txBody>
          <a:bodyPr wrap="square">
            <a:spAutoFit/>
          </a:bodyPr>
          <a:lstStyle/>
          <a:p>
            <a:pPr marR="0">
              <a:spcBef>
                <a:spcPts val="0"/>
              </a:spcBef>
            </a:pPr>
            <a:r>
              <a:rPr lang="en-US" sz="1600" b="1">
                <a:latin typeface="Calibri" panose="020F0502020204030204" pitchFamily="34" charset="0"/>
                <a:ea typeface="Calibri" panose="020F0502020204030204" pitchFamily="34" charset="0"/>
                <a:cs typeface="Times New Roman" panose="02020603050405020304" pitchFamily="18" charset="0"/>
              </a:rPr>
              <a:t>Expectations:</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buFont typeface="Arial" panose="020B0604020202020204" pitchFamily="34" charset="0"/>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Define &amp; lead a Critical Issue Initiative under one of the SAFES Research Priorities</a:t>
            </a:r>
          </a:p>
          <a:p>
            <a:pPr marL="285750" marR="0" indent="-285750">
              <a:spcBef>
                <a:spcPts val="0"/>
              </a:spcBef>
              <a:buFont typeface="Arial" panose="020B0604020202020204" pitchFamily="34" charset="0"/>
              <a:buChar char="•"/>
            </a:pPr>
            <a:r>
              <a:rPr lang="en-US" sz="1600">
                <a:latin typeface="Calibri" panose="020F0502020204030204" pitchFamily="34" charset="0"/>
                <a:ea typeface="Calibri" panose="020F0502020204030204" pitchFamily="34" charset="0"/>
                <a:cs typeface="Times New Roman" panose="02020603050405020304" pitchFamily="18" charset="0"/>
              </a:rPr>
              <a:t>Active participation in seed grant review process</a:t>
            </a:r>
          </a:p>
          <a:p>
            <a:pPr marL="285750" marR="0" indent="-285750">
              <a:spcBef>
                <a:spcPts val="0"/>
              </a:spcBef>
              <a:buFont typeface="Arial" panose="020B0604020202020204" pitchFamily="34" charset="0"/>
              <a:buChar char="•"/>
            </a:pPr>
            <a:r>
              <a:rPr lang="en-US" sz="1600">
                <a:latin typeface="Calibri" panose="020F0502020204030204" pitchFamily="34" charset="0"/>
                <a:ea typeface="Calibri" panose="020F0502020204030204" pitchFamily="34" charset="0"/>
                <a:cs typeface="Times New Roman" panose="02020603050405020304" pitchFamily="18" charset="0"/>
              </a:rPr>
              <a:t>Identify priorities for SAFES seminar series and events</a:t>
            </a:r>
          </a:p>
          <a:p>
            <a:pPr marL="285750" marR="0" indent="-285750">
              <a:spcBef>
                <a:spcPts val="0"/>
              </a:spcBef>
              <a:buFont typeface="Arial" panose="020B0604020202020204" pitchFamily="34" charset="0"/>
              <a:buChar char="•"/>
            </a:pPr>
            <a:r>
              <a:rPr lang="en-US" sz="1600">
                <a:latin typeface="Calibri" panose="020F0502020204030204" pitchFamily="34" charset="0"/>
                <a:ea typeface="Calibri" panose="020F0502020204030204" pitchFamily="34" charset="0"/>
                <a:cs typeface="Times New Roman" panose="02020603050405020304" pitchFamily="18" charset="0"/>
              </a:rPr>
              <a:t>Participation in SAFES steering committees (Conveners meetings)</a:t>
            </a:r>
            <a:br>
              <a:rPr lang="en-US" sz="800">
                <a:latin typeface="Calibri" panose="020F0502020204030204" pitchFamily="34" charset="0"/>
                <a:ea typeface="Calibri" panose="020F0502020204030204" pitchFamily="34" charset="0"/>
                <a:cs typeface="Times New Roman" panose="02020603050405020304" pitchFamily="18" charset="0"/>
              </a:rPr>
            </a:br>
            <a:endParaRPr lang="en-US" sz="800" b="1">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pPr>
            <a:r>
              <a:rPr lang="en-US" sz="1600" b="1">
                <a:latin typeface="Calibri" panose="020F0502020204030204" pitchFamily="34" charset="0"/>
                <a:ea typeface="Calibri" panose="020F0502020204030204" pitchFamily="34" charset="0"/>
                <a:cs typeface="Times New Roman" panose="02020603050405020304" pitchFamily="18" charset="0"/>
              </a:rPr>
              <a:t>Benefits:</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buFont typeface="Arial" panose="020B0604020202020204" pitchFamily="34" charset="0"/>
              <a:buChar char="•"/>
            </a:pPr>
            <a:r>
              <a:rPr lang="en-US" sz="1600">
                <a:latin typeface="Calibri" panose="020F0502020204030204" pitchFamily="34" charset="0"/>
                <a:ea typeface="Calibri" panose="020F0502020204030204" pitchFamily="34" charset="0"/>
                <a:cs typeface="Times New Roman" panose="02020603050405020304" pitchFamily="18" charset="0"/>
              </a:rPr>
              <a:t>Grant admin support: pre &amp; post award</a:t>
            </a:r>
          </a:p>
          <a:p>
            <a:pPr marL="285750" marR="0" indent="-285750">
              <a:spcBef>
                <a:spcPts val="0"/>
              </a:spcBef>
              <a:buFont typeface="Arial" panose="020B0604020202020204" pitchFamily="34" charset="0"/>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Priority given in SAFES </a:t>
            </a:r>
            <a:r>
              <a:rPr lang="en-US" sz="1600">
                <a:latin typeface="Calibri" panose="020F0502020204030204" pitchFamily="34" charset="0"/>
                <a:ea typeface="Calibri" panose="020F0502020204030204" pitchFamily="34" charset="0"/>
                <a:cs typeface="Times New Roman" panose="02020603050405020304" pitchFamily="18" charset="0"/>
              </a:rPr>
              <a:t>seed grant competition</a:t>
            </a:r>
          </a:p>
          <a:p>
            <a:pPr marL="285750" marR="0" indent="-285750">
              <a:spcBef>
                <a:spcPts val="0"/>
              </a:spcBef>
              <a:buFont typeface="Arial" panose="020B0604020202020204" pitchFamily="34" charset="0"/>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Administrative support for the CII and small pool of funding ($3000) for CII activities</a:t>
            </a:r>
          </a:p>
          <a:p>
            <a:pPr marL="285750" marR="0" indent="-285750">
              <a:spcBef>
                <a:spcPts val="0"/>
              </a:spcBef>
              <a:buFont typeface="Arial" panose="020B0604020202020204" pitchFamily="34" charset="0"/>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Involvement in strategic planning for the </a:t>
            </a:r>
            <a:r>
              <a:rPr lang="en-US" sz="1600">
                <a:latin typeface="Calibri" panose="020F0502020204030204" pitchFamily="34" charset="0"/>
                <a:ea typeface="Calibri" panose="020F0502020204030204" pitchFamily="34" charset="0"/>
                <a:cs typeface="Times New Roman" panose="02020603050405020304" pitchFamily="18" charset="0"/>
              </a:rPr>
              <a:t>Institute</a:t>
            </a:r>
          </a:p>
          <a:p>
            <a:pPr marL="285750" marR="0" indent="-285750">
              <a:spcBef>
                <a:spcPts val="0"/>
              </a:spcBef>
              <a:buFont typeface="Arial" panose="020B0604020202020204" pitchFamily="34" charset="0"/>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Support </a:t>
            </a:r>
            <a:r>
              <a:rPr lang="en-US" sz="1600">
                <a:latin typeface="Calibri" panose="020F0502020204030204" pitchFamily="34" charset="0"/>
                <a:ea typeface="Calibri" panose="020F0502020204030204" pitchFamily="34" charset="0"/>
                <a:cs typeface="Times New Roman" panose="02020603050405020304" pitchFamily="18" charset="0"/>
              </a:rPr>
              <a:t>for networking with research Centers and Institutes across the University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48A4C01-4E37-687A-A860-E84FC1FD01F8}"/>
              </a:ext>
            </a:extLst>
          </p:cNvPr>
          <p:cNvSpPr txBox="1"/>
          <p:nvPr/>
        </p:nvSpPr>
        <p:spPr>
          <a:xfrm>
            <a:off x="302459" y="4211280"/>
            <a:ext cx="4578096" cy="369332"/>
          </a:xfrm>
          <a:prstGeom prst="rect">
            <a:avLst/>
          </a:prstGeom>
          <a:noFill/>
        </p:spPr>
        <p:txBody>
          <a:bodyPr wrap="square">
            <a:spAutoFit/>
          </a:bodyPr>
          <a:lstStyle/>
          <a:p>
            <a:r>
              <a:rPr lang="en-US" u="sng">
                <a:solidFill>
                  <a:srgbClr val="15A29F"/>
                </a:solidFill>
                <a:latin typeface="Rockwell" panose="02060603020205020403" pitchFamily="18" charset="0"/>
                <a:cs typeface="Calibri" panose="020F0502020204030204" pitchFamily="34" charset="0"/>
              </a:rPr>
              <a:t>SAFES Affiliate Status</a:t>
            </a:r>
            <a:endParaRPr lang="en-US"/>
          </a:p>
        </p:txBody>
      </p:sp>
      <p:sp>
        <p:nvSpPr>
          <p:cNvPr id="11" name="TextBox 10">
            <a:extLst>
              <a:ext uri="{FF2B5EF4-FFF2-40B4-BE49-F238E27FC236}">
                <a16:creationId xmlns:a16="http://schemas.microsoft.com/office/drawing/2014/main" id="{F8159EBD-D071-E25E-089D-22E467052020}"/>
              </a:ext>
            </a:extLst>
          </p:cNvPr>
          <p:cNvSpPr txBox="1"/>
          <p:nvPr/>
        </p:nvSpPr>
        <p:spPr>
          <a:xfrm>
            <a:off x="302459" y="4607139"/>
            <a:ext cx="4842566" cy="1200329"/>
          </a:xfrm>
          <a:prstGeom prst="rect">
            <a:avLst/>
          </a:prstGeom>
          <a:noFill/>
        </p:spPr>
        <p:txBody>
          <a:bodyPr wrap="square">
            <a:spAutoFit/>
          </a:bodyPr>
          <a:lstStyle/>
          <a:p>
            <a:pPr marR="0">
              <a:spcBef>
                <a:spcPts val="0"/>
              </a:spcBef>
            </a:pPr>
            <a:r>
              <a:rPr lang="en-US" sz="1600" b="1">
                <a:latin typeface="Calibri" panose="020F0502020204030204" pitchFamily="34" charset="0"/>
                <a:ea typeface="Calibri" panose="020F0502020204030204" pitchFamily="34" charset="0"/>
                <a:cs typeface="Times New Roman" panose="02020603050405020304" pitchFamily="18" charset="0"/>
              </a:rPr>
              <a:t>Expectations:</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buFont typeface="Arial" panose="020B0604020202020204" pitchFamily="34" charset="0"/>
              <a:buChar char="•"/>
            </a:pPr>
            <a:r>
              <a:rPr lang="en-US" sz="1600">
                <a:latin typeface="Calibri" panose="020F0502020204030204" pitchFamily="34" charset="0"/>
                <a:ea typeface="Calibri" panose="020F0502020204030204" pitchFamily="34" charset="0"/>
                <a:cs typeface="Times New Roman" panose="02020603050405020304" pitchFamily="18" charset="0"/>
              </a:rPr>
              <a:t>Possible participation in seed grant review process</a:t>
            </a:r>
          </a:p>
          <a:p>
            <a:pPr marL="285750" marR="0" indent="-285750">
              <a:spcBef>
                <a:spcPts val="0"/>
              </a:spcBef>
              <a:buFont typeface="Arial" panose="020B0604020202020204" pitchFamily="34" charset="0"/>
              <a:buChar char="•"/>
            </a:pPr>
            <a:r>
              <a:rPr lang="en-US" sz="1600">
                <a:latin typeface="Calibri" panose="020F0502020204030204" pitchFamily="34" charset="0"/>
                <a:ea typeface="Calibri" panose="020F0502020204030204" pitchFamily="34" charset="0"/>
                <a:cs typeface="Times New Roman" panose="02020603050405020304" pitchFamily="18" charset="0"/>
              </a:rPr>
              <a:t>Participation in SAFES seminars and events</a:t>
            </a:r>
          </a:p>
          <a:p>
            <a:pPr marL="285750" marR="0" indent="-285750">
              <a:spcBef>
                <a:spcPts val="0"/>
              </a:spcBef>
              <a:buFont typeface="Arial" panose="020B0604020202020204" pitchFamily="34" charset="0"/>
              <a:buChar char="•"/>
            </a:pPr>
            <a:r>
              <a:rPr lang="en-US" sz="1600">
                <a:latin typeface="Calibri" panose="020F0502020204030204" pitchFamily="34" charset="0"/>
                <a:ea typeface="Calibri" panose="020F0502020204030204" pitchFamily="34" charset="0"/>
                <a:cs typeface="Times New Roman" panose="02020603050405020304" pitchFamily="18" charset="0"/>
              </a:rPr>
              <a:t>Participation in a Critical Issue Initiative team</a:t>
            </a:r>
            <a:br>
              <a:rPr lang="en-US" sz="800">
                <a:latin typeface="Calibri" panose="020F0502020204030204" pitchFamily="34" charset="0"/>
                <a:ea typeface="Calibri" panose="020F0502020204030204" pitchFamily="34" charset="0"/>
                <a:cs typeface="Times New Roman" panose="02020603050405020304" pitchFamily="18" charset="0"/>
              </a:rPr>
            </a:br>
            <a:endParaRPr lang="en-US" sz="800" b="1">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F14C4DA-F74F-5F51-B608-DC51D4391DCA}"/>
              </a:ext>
            </a:extLst>
          </p:cNvPr>
          <p:cNvSpPr txBox="1"/>
          <p:nvPr/>
        </p:nvSpPr>
        <p:spPr>
          <a:xfrm>
            <a:off x="5145025" y="4607139"/>
            <a:ext cx="3840479" cy="1446550"/>
          </a:xfrm>
          <a:prstGeom prst="rect">
            <a:avLst/>
          </a:prstGeom>
          <a:noFill/>
        </p:spPr>
        <p:txBody>
          <a:bodyPr wrap="square">
            <a:spAutoFit/>
          </a:bodyPr>
          <a:lstStyle/>
          <a:p>
            <a:pPr marR="0">
              <a:spcBef>
                <a:spcPts val="0"/>
              </a:spcBef>
            </a:pPr>
            <a:r>
              <a:rPr lang="en-US" sz="1600" b="1">
                <a:latin typeface="Calibri" panose="020F0502020204030204" pitchFamily="34" charset="0"/>
                <a:ea typeface="Calibri" panose="020F0502020204030204" pitchFamily="34" charset="0"/>
                <a:cs typeface="Times New Roman" panose="02020603050405020304" pitchFamily="18" charset="0"/>
              </a:rPr>
              <a:t>Benefits:</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buFont typeface="Arial" panose="020B0604020202020204" pitchFamily="34" charset="0"/>
              <a:buChar char="•"/>
            </a:pPr>
            <a:r>
              <a:rPr lang="en-US" sz="1600">
                <a:latin typeface="Calibri" panose="020F0502020204030204" pitchFamily="34" charset="0"/>
                <a:ea typeface="Calibri" panose="020F0502020204030204" pitchFamily="34" charset="0"/>
                <a:cs typeface="Times New Roman" panose="02020603050405020304" pitchFamily="18" charset="0"/>
              </a:rPr>
              <a:t>Priority in SAFES seed grant competition</a:t>
            </a:r>
          </a:p>
          <a:p>
            <a:pPr marL="285750" marR="0" indent="-285750">
              <a:spcBef>
                <a:spcPts val="0"/>
              </a:spcBef>
              <a:buFont typeface="Arial" panose="020B0604020202020204" pitchFamily="34" charset="0"/>
              <a:buChar char="•"/>
            </a:pPr>
            <a:r>
              <a:rPr lang="en-US" sz="1600">
                <a:latin typeface="Calibri" panose="020F0502020204030204" pitchFamily="34" charset="0"/>
                <a:ea typeface="Calibri" panose="020F0502020204030204" pitchFamily="34" charset="0"/>
                <a:cs typeface="Times New Roman" panose="02020603050405020304" pitchFamily="18" charset="0"/>
              </a:rPr>
              <a:t>Support for networking with research Centers and Institutes across the University</a:t>
            </a:r>
            <a:br>
              <a:rPr lang="en-US" sz="800">
                <a:latin typeface="Calibri" panose="020F0502020204030204" pitchFamily="34" charset="0"/>
                <a:ea typeface="Calibri" panose="020F0502020204030204" pitchFamily="34" charset="0"/>
                <a:cs typeface="Times New Roman" panose="02020603050405020304" pitchFamily="18" charset="0"/>
              </a:rPr>
            </a:br>
            <a:endParaRPr lang="en-US" sz="800" b="1">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0354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06017AF-891A-A2A3-01E9-9F6D56DDC874}"/>
              </a:ext>
            </a:extLst>
          </p:cNvPr>
          <p:cNvCxnSpPr/>
          <p:nvPr/>
        </p:nvCxnSpPr>
        <p:spPr>
          <a:xfrm>
            <a:off x="0" y="852532"/>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0766652-C561-7171-A7FF-8E2098654145}"/>
              </a:ext>
            </a:extLst>
          </p:cNvPr>
          <p:cNvSpPr txBox="1"/>
          <p:nvPr/>
        </p:nvSpPr>
        <p:spPr>
          <a:xfrm>
            <a:off x="302459" y="207450"/>
            <a:ext cx="8559529" cy="584775"/>
          </a:xfrm>
          <a:prstGeom prst="rect">
            <a:avLst/>
          </a:prstGeom>
          <a:solidFill>
            <a:schemeClr val="bg1"/>
          </a:solidFill>
        </p:spPr>
        <p:txBody>
          <a:bodyPr wrap="square" rtlCol="0">
            <a:spAutoFit/>
          </a:bodyPr>
          <a:lstStyle/>
          <a:p>
            <a:r>
              <a:rPr lang="en-US" sz="3200">
                <a:solidFill>
                  <a:schemeClr val="accent1">
                    <a:lumMod val="75000"/>
                  </a:schemeClr>
                </a:solidFill>
                <a:latin typeface="Rockwell" panose="02060603020205020403" pitchFamily="18" charset="0"/>
              </a:rPr>
              <a:t>SAFES Membership: Associates &amp; Affiliates</a:t>
            </a:r>
          </a:p>
        </p:txBody>
      </p:sp>
      <p:sp>
        <p:nvSpPr>
          <p:cNvPr id="4" name="TextBox 3">
            <a:extLst>
              <a:ext uri="{FF2B5EF4-FFF2-40B4-BE49-F238E27FC236}">
                <a16:creationId xmlns:a16="http://schemas.microsoft.com/office/drawing/2014/main" id="{4441FB15-38AE-7E78-6377-4DCA0F029C03}"/>
              </a:ext>
            </a:extLst>
          </p:cNvPr>
          <p:cNvSpPr txBox="1"/>
          <p:nvPr/>
        </p:nvSpPr>
        <p:spPr>
          <a:xfrm>
            <a:off x="302459" y="912840"/>
            <a:ext cx="8841541" cy="707886"/>
          </a:xfrm>
          <a:prstGeom prst="rect">
            <a:avLst/>
          </a:prstGeom>
          <a:noFill/>
        </p:spPr>
        <p:txBody>
          <a:bodyPr wrap="square">
            <a:spAutoFit/>
          </a:bodyPr>
          <a:lstStyle/>
          <a:p>
            <a:pPr marR="0">
              <a:spcBef>
                <a:spcPts val="0"/>
              </a:spcBef>
            </a:pPr>
            <a:r>
              <a:rPr lang="en-US" sz="1600" b="1">
                <a:latin typeface="Calibri" panose="020F0502020204030204" pitchFamily="34" charset="0"/>
                <a:ea typeface="Calibri" panose="020F0502020204030204" pitchFamily="34" charset="0"/>
                <a:cs typeface="Times New Roman" panose="02020603050405020304" pitchFamily="18" charset="0"/>
              </a:rPr>
              <a:t>The grown to more than </a:t>
            </a:r>
            <a:r>
              <a:rPr lang="en-US" sz="1600" b="1" u="sng">
                <a:solidFill>
                  <a:srgbClr val="15A29F"/>
                </a:solidFill>
                <a:latin typeface="Calibri" panose="020F0502020204030204" pitchFamily="34" charset="0"/>
                <a:ea typeface="Calibri" panose="020F0502020204030204" pitchFamily="34" charset="0"/>
                <a:cs typeface="Times New Roman" panose="02020603050405020304" pitchFamily="18" charset="0"/>
              </a:rPr>
              <a:t>100</a:t>
            </a:r>
            <a:r>
              <a:rPr lang="en-US" sz="1600" b="1">
                <a:latin typeface="Calibri" panose="020F0502020204030204" pitchFamily="34" charset="0"/>
                <a:ea typeface="Calibri" panose="020F0502020204030204" pitchFamily="34" charset="0"/>
                <a:cs typeface="Times New Roman" panose="02020603050405020304" pitchFamily="18" charset="0"/>
              </a:rPr>
              <a:t> faculty members and researchers since SAFES was launched in May 2020 </a:t>
            </a:r>
            <a:br>
              <a:rPr lang="en-US" sz="800">
                <a:latin typeface="Calibri" panose="020F0502020204030204" pitchFamily="34" charset="0"/>
                <a:ea typeface="Calibri" panose="020F0502020204030204" pitchFamily="34" charset="0"/>
                <a:cs typeface="Times New Roman" panose="02020603050405020304" pitchFamily="18" charset="0"/>
              </a:rPr>
            </a:br>
            <a:endParaRPr lang="en-US" sz="800" b="1">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pPr>
            <a:r>
              <a:rPr lang="en-US" sz="1600" b="1">
                <a:latin typeface="Calibri" panose="020F0502020204030204" pitchFamily="34" charset="0"/>
                <a:ea typeface="Calibri" panose="020F0502020204030204" pitchFamily="34" charset="0"/>
                <a:cs typeface="Times New Roman" panose="02020603050405020304" pitchFamily="18" charset="0"/>
              </a:rPr>
              <a:t>Current membership represents </a:t>
            </a:r>
            <a:r>
              <a:rPr lang="en-US" sz="1600" b="1" u="sng">
                <a:solidFill>
                  <a:srgbClr val="15A29F"/>
                </a:solidFill>
                <a:latin typeface="Calibri" panose="020F0502020204030204" pitchFamily="34" charset="0"/>
                <a:ea typeface="Calibri" panose="020F0502020204030204" pitchFamily="34" charset="0"/>
                <a:cs typeface="Times New Roman" panose="02020603050405020304" pitchFamily="18" charset="0"/>
              </a:rPr>
              <a:t>six colleges </a:t>
            </a:r>
            <a:r>
              <a:rPr lang="en-US" sz="1600" b="1">
                <a:latin typeface="Calibri" panose="020F0502020204030204" pitchFamily="34" charset="0"/>
                <a:ea typeface="Calibri" panose="020F0502020204030204" pitchFamily="34" charset="0"/>
                <a:cs typeface="Times New Roman" panose="02020603050405020304" pitchFamily="18" charset="0"/>
              </a:rPr>
              <a:t>and </a:t>
            </a:r>
            <a:r>
              <a:rPr lang="en-US" sz="1600" b="1" u="sng">
                <a:solidFill>
                  <a:srgbClr val="15A29F"/>
                </a:solidFill>
                <a:latin typeface="Calibri" panose="020F0502020204030204" pitchFamily="34" charset="0"/>
                <a:ea typeface="Calibri" panose="020F0502020204030204" pitchFamily="34" charset="0"/>
                <a:cs typeface="Times New Roman" panose="02020603050405020304" pitchFamily="18" charset="0"/>
              </a:rPr>
              <a:t>four campus </a:t>
            </a:r>
            <a:r>
              <a:rPr lang="en-US" sz="1600" b="1">
                <a:latin typeface="Calibri" panose="020F0502020204030204" pitchFamily="34" charset="0"/>
                <a:ea typeface="Calibri" panose="020F0502020204030204" pitchFamily="34" charset="0"/>
                <a:cs typeface="Times New Roman" panose="02020603050405020304" pitchFamily="18" charset="0"/>
              </a:rPr>
              <a:t>locations.</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03E16A91-45C3-E375-2500-980AE6B2F4CB}"/>
              </a:ext>
            </a:extLst>
          </p:cNvPr>
          <p:cNvGraphicFramePr>
            <a:graphicFrameLocks noGrp="1"/>
          </p:cNvGraphicFramePr>
          <p:nvPr>
            <p:extLst>
              <p:ext uri="{D42A27DB-BD31-4B8C-83A1-F6EECF244321}">
                <p14:modId xmlns:p14="http://schemas.microsoft.com/office/powerpoint/2010/main" val="1561424505"/>
              </p:ext>
            </p:extLst>
          </p:nvPr>
        </p:nvGraphicFramePr>
        <p:xfrm>
          <a:off x="216316" y="1782064"/>
          <a:ext cx="8731814" cy="3749040"/>
        </p:xfrm>
        <a:graphic>
          <a:graphicData uri="http://schemas.openxmlformats.org/drawingml/2006/table">
            <a:tbl>
              <a:tblPr firstRow="1" bandRow="1">
                <a:tableStyleId>{5C22544A-7EE6-4342-B048-85BDC9FD1C3A}</a:tableStyleId>
              </a:tblPr>
              <a:tblGrid>
                <a:gridCol w="4793797">
                  <a:extLst>
                    <a:ext uri="{9D8B030D-6E8A-4147-A177-3AD203B41FA5}">
                      <a16:colId xmlns:a16="http://schemas.microsoft.com/office/drawing/2014/main" val="2397561477"/>
                    </a:ext>
                  </a:extLst>
                </a:gridCol>
                <a:gridCol w="2170176">
                  <a:extLst>
                    <a:ext uri="{9D8B030D-6E8A-4147-A177-3AD203B41FA5}">
                      <a16:colId xmlns:a16="http://schemas.microsoft.com/office/drawing/2014/main" val="2974276841"/>
                    </a:ext>
                  </a:extLst>
                </a:gridCol>
                <a:gridCol w="1767841">
                  <a:extLst>
                    <a:ext uri="{9D8B030D-6E8A-4147-A177-3AD203B41FA5}">
                      <a16:colId xmlns:a16="http://schemas.microsoft.com/office/drawing/2014/main" val="2513564437"/>
                    </a:ext>
                  </a:extLst>
                </a:gridCol>
              </a:tblGrid>
              <a:tr h="370840">
                <a:tc>
                  <a:txBody>
                    <a:bodyPr/>
                    <a:lstStyle/>
                    <a:p>
                      <a:pPr algn="ctr"/>
                      <a:r>
                        <a:rPr lang="en-US"/>
                        <a:t>Rank/Title</a:t>
                      </a:r>
                      <a:br>
                        <a:rPr lang="en-US"/>
                      </a:br>
                      <a:r>
                        <a:rPr lang="en-US"/>
                        <a:t>Position</a:t>
                      </a:r>
                    </a:p>
                  </a:txBody>
                  <a:tcPr/>
                </a:tc>
                <a:tc>
                  <a:txBody>
                    <a:bodyPr/>
                    <a:lstStyle/>
                    <a:p>
                      <a:pPr algn="ctr"/>
                      <a:r>
                        <a:rPr lang="en-US"/>
                        <a:t>Associate Membership</a:t>
                      </a:r>
                    </a:p>
                  </a:txBody>
                  <a:tcPr/>
                </a:tc>
                <a:tc>
                  <a:txBody>
                    <a:bodyPr/>
                    <a:lstStyle/>
                    <a:p>
                      <a:pPr algn="ctr"/>
                      <a:r>
                        <a:rPr lang="en-US"/>
                        <a:t>Affiliate Membership</a:t>
                      </a:r>
                    </a:p>
                  </a:txBody>
                  <a:tcPr/>
                </a:tc>
                <a:extLst>
                  <a:ext uri="{0D108BD9-81ED-4DB2-BD59-A6C34878D82A}">
                    <a16:rowId xmlns:a16="http://schemas.microsoft.com/office/drawing/2014/main" val="415466892"/>
                  </a:ext>
                </a:extLst>
              </a:tr>
              <a:tr h="370840">
                <a:tc>
                  <a:txBody>
                    <a:bodyPr/>
                    <a:lstStyle/>
                    <a:p>
                      <a:pPr algn="ctr"/>
                      <a:r>
                        <a:rPr lang="en-US" b="1"/>
                        <a:t>Full</a:t>
                      </a:r>
                      <a:r>
                        <a:rPr lang="en-US"/>
                        <a:t> (Includes full, distinguished professors, &amp; department heads)</a:t>
                      </a:r>
                    </a:p>
                  </a:txBody>
                  <a:tcPr/>
                </a:tc>
                <a:tc>
                  <a:txBody>
                    <a:bodyPr/>
                    <a:lstStyle/>
                    <a:p>
                      <a:pPr algn="ctr"/>
                      <a:r>
                        <a:rPr lang="en-US"/>
                        <a:t>18</a:t>
                      </a:r>
                    </a:p>
                  </a:txBody>
                  <a:tcPr/>
                </a:tc>
                <a:tc>
                  <a:txBody>
                    <a:bodyPr/>
                    <a:lstStyle/>
                    <a:p>
                      <a:pPr algn="ctr"/>
                      <a:r>
                        <a:rPr lang="en-US"/>
                        <a:t>19</a:t>
                      </a:r>
                    </a:p>
                  </a:txBody>
                  <a:tcPr/>
                </a:tc>
                <a:extLst>
                  <a:ext uri="{0D108BD9-81ED-4DB2-BD59-A6C34878D82A}">
                    <a16:rowId xmlns:a16="http://schemas.microsoft.com/office/drawing/2014/main" val="1329913595"/>
                  </a:ext>
                </a:extLst>
              </a:tr>
              <a:tr h="370840">
                <a:tc>
                  <a:txBody>
                    <a:bodyPr/>
                    <a:lstStyle/>
                    <a:p>
                      <a:pPr algn="ctr"/>
                      <a:r>
                        <a:rPr lang="en-US" b="1"/>
                        <a:t>Associate</a:t>
                      </a:r>
                      <a:r>
                        <a:rPr lang="en-US"/>
                        <a:t> (Includes associate research &amp; associate teaching professors)</a:t>
                      </a:r>
                    </a:p>
                  </a:txBody>
                  <a:tcPr/>
                </a:tc>
                <a:tc>
                  <a:txBody>
                    <a:bodyPr/>
                    <a:lstStyle/>
                    <a:p>
                      <a:pPr algn="ctr"/>
                      <a:r>
                        <a:rPr lang="en-US"/>
                        <a:t>6</a:t>
                      </a:r>
                    </a:p>
                  </a:txBody>
                  <a:tcPr/>
                </a:tc>
                <a:tc>
                  <a:txBody>
                    <a:bodyPr/>
                    <a:lstStyle/>
                    <a:p>
                      <a:pPr algn="ctr"/>
                      <a:r>
                        <a:rPr lang="en-US"/>
                        <a:t>14</a:t>
                      </a:r>
                    </a:p>
                  </a:txBody>
                  <a:tcPr/>
                </a:tc>
                <a:extLst>
                  <a:ext uri="{0D108BD9-81ED-4DB2-BD59-A6C34878D82A}">
                    <a16:rowId xmlns:a16="http://schemas.microsoft.com/office/drawing/2014/main" val="3029414542"/>
                  </a:ext>
                </a:extLst>
              </a:tr>
              <a:tr h="370840">
                <a:tc>
                  <a:txBody>
                    <a:bodyPr/>
                    <a:lstStyle/>
                    <a:p>
                      <a:pPr algn="ctr"/>
                      <a:r>
                        <a:rPr lang="en-US" b="1"/>
                        <a:t>Assistant </a:t>
                      </a:r>
                      <a:r>
                        <a:rPr lang="en-US"/>
                        <a:t>(Includes assistant research, assistant teaching, and assistant clinical professors)</a:t>
                      </a:r>
                    </a:p>
                  </a:txBody>
                  <a:tcPr/>
                </a:tc>
                <a:tc>
                  <a:txBody>
                    <a:bodyPr/>
                    <a:lstStyle/>
                    <a:p>
                      <a:pPr algn="ctr"/>
                      <a:r>
                        <a:rPr lang="en-US"/>
                        <a:t>10</a:t>
                      </a:r>
                    </a:p>
                  </a:txBody>
                  <a:tcPr/>
                </a:tc>
                <a:tc>
                  <a:txBody>
                    <a:bodyPr/>
                    <a:lstStyle/>
                    <a:p>
                      <a:pPr algn="ctr"/>
                      <a:r>
                        <a:rPr lang="en-US"/>
                        <a:t>37</a:t>
                      </a:r>
                    </a:p>
                  </a:txBody>
                  <a:tcPr/>
                </a:tc>
                <a:extLst>
                  <a:ext uri="{0D108BD9-81ED-4DB2-BD59-A6C34878D82A}">
                    <a16:rowId xmlns:a16="http://schemas.microsoft.com/office/drawing/2014/main" val="2303871447"/>
                  </a:ext>
                </a:extLst>
              </a:tr>
              <a:tr h="370840">
                <a:tc>
                  <a:txBody>
                    <a:bodyPr/>
                    <a:lstStyle/>
                    <a:p>
                      <a:pPr algn="ctr"/>
                      <a:r>
                        <a:rPr lang="en-US" b="1"/>
                        <a:t>Lecturer/Extension </a:t>
                      </a:r>
                      <a:r>
                        <a:rPr lang="en-US"/>
                        <a:t>(Includes lecturers, extension associates, research leads &amp; USDA ARS partners)</a:t>
                      </a:r>
                    </a:p>
                  </a:txBody>
                  <a:tcPr/>
                </a:tc>
                <a:tc>
                  <a:txBody>
                    <a:bodyPr/>
                    <a:lstStyle/>
                    <a:p>
                      <a:pPr algn="ctr"/>
                      <a:r>
                        <a:rPr lang="en-US"/>
                        <a:t>1</a:t>
                      </a:r>
                    </a:p>
                  </a:txBody>
                  <a:tcPr/>
                </a:tc>
                <a:tc>
                  <a:txBody>
                    <a:bodyPr/>
                    <a:lstStyle/>
                    <a:p>
                      <a:pPr algn="ctr"/>
                      <a:r>
                        <a:rPr lang="en-US"/>
                        <a:t>5</a:t>
                      </a:r>
                    </a:p>
                  </a:txBody>
                  <a:tcPr/>
                </a:tc>
                <a:extLst>
                  <a:ext uri="{0D108BD9-81ED-4DB2-BD59-A6C34878D82A}">
                    <a16:rowId xmlns:a16="http://schemas.microsoft.com/office/drawing/2014/main" val="3755727247"/>
                  </a:ext>
                </a:extLst>
              </a:tr>
            </a:tbl>
          </a:graphicData>
        </a:graphic>
      </p:graphicFrame>
      <p:sp>
        <p:nvSpPr>
          <p:cNvPr id="9" name="TextBox 8">
            <a:extLst>
              <a:ext uri="{FF2B5EF4-FFF2-40B4-BE49-F238E27FC236}">
                <a16:creationId xmlns:a16="http://schemas.microsoft.com/office/drawing/2014/main" id="{A6BB4838-E53E-7A01-3581-6943FF737FEF}"/>
              </a:ext>
            </a:extLst>
          </p:cNvPr>
          <p:cNvSpPr txBox="1"/>
          <p:nvPr/>
        </p:nvSpPr>
        <p:spPr>
          <a:xfrm>
            <a:off x="1209474" y="5636136"/>
            <a:ext cx="6929974" cy="369332"/>
          </a:xfrm>
          <a:prstGeom prst="rect">
            <a:avLst/>
          </a:prstGeom>
          <a:noFill/>
        </p:spPr>
        <p:txBody>
          <a:bodyPr wrap="none" rtlCol="0">
            <a:spAutoFit/>
          </a:bodyPr>
          <a:lstStyle/>
          <a:p>
            <a:r>
              <a:rPr lang="en-US" b="1">
                <a:latin typeface="Calibri" panose="020F0502020204030204" pitchFamily="34" charset="0"/>
                <a:cs typeface="Calibri" panose="020F0502020204030204" pitchFamily="34" charset="0"/>
              </a:rPr>
              <a:t>Apply: </a:t>
            </a:r>
            <a:r>
              <a:rPr lang="en-US" u="sng">
                <a:solidFill>
                  <a:srgbClr val="15A29F"/>
                </a:solidFill>
                <a:latin typeface="Calibri" panose="020F0502020204030204" pitchFamily="34" charset="0"/>
                <a:cs typeface="Calibri" panose="020F0502020204030204" pitchFamily="34" charset="0"/>
              </a:rPr>
              <a:t>https://</a:t>
            </a:r>
            <a:r>
              <a:rPr lang="en-US" u="sng" err="1">
                <a:solidFill>
                  <a:srgbClr val="15A29F"/>
                </a:solidFill>
                <a:latin typeface="Calibri" panose="020F0502020204030204" pitchFamily="34" charset="0"/>
                <a:cs typeface="Calibri" panose="020F0502020204030204" pitchFamily="34" charset="0"/>
              </a:rPr>
              <a:t>agsci.psu.edu</a:t>
            </a:r>
            <a:r>
              <a:rPr lang="en-US" u="sng">
                <a:solidFill>
                  <a:srgbClr val="15A29F"/>
                </a:solidFill>
                <a:latin typeface="Calibri" panose="020F0502020204030204" pitchFamily="34" charset="0"/>
                <a:cs typeface="Calibri" panose="020F0502020204030204" pitchFamily="34" charset="0"/>
              </a:rPr>
              <a:t>/safes/safes-affiliate-and-associate-program</a:t>
            </a:r>
          </a:p>
        </p:txBody>
      </p:sp>
    </p:spTree>
    <p:extLst>
      <p:ext uri="{BB962C8B-B14F-4D97-AF65-F5344CB8AC3E}">
        <p14:creationId xmlns:p14="http://schemas.microsoft.com/office/powerpoint/2010/main" val="3985023725"/>
      </p:ext>
    </p:extLst>
  </p:cSld>
  <p:clrMapOvr>
    <a:masterClrMapping/>
  </p:clrMapOvr>
</p:sld>
</file>

<file path=ppt/theme/theme1.xml><?xml version="1.0" encoding="utf-8"?>
<a:theme xmlns:a="http://schemas.openxmlformats.org/drawingml/2006/main" name="Tema predeterminado">
  <a:themeElements>
    <a:clrScheme name="PSU Agricultural Sciences">
      <a:dk1>
        <a:srgbClr val="231F21"/>
      </a:dk1>
      <a:lt1>
        <a:srgbClr val="FFFFFF"/>
      </a:lt1>
      <a:dk2>
        <a:srgbClr val="1E407C"/>
      </a:dk2>
      <a:lt2>
        <a:srgbClr val="FFFFFF"/>
      </a:lt2>
      <a:accent1>
        <a:srgbClr val="1E407C"/>
      </a:accent1>
      <a:accent2>
        <a:srgbClr val="96BEE6"/>
      </a:accent2>
      <a:accent3>
        <a:srgbClr val="4C4C4C"/>
      </a:accent3>
      <a:accent4>
        <a:srgbClr val="7F7F7F"/>
      </a:accent4>
      <a:accent5>
        <a:srgbClr val="999999"/>
      </a:accent5>
      <a:accent6>
        <a:srgbClr val="CCCCCC"/>
      </a:accent6>
      <a:hlink>
        <a:srgbClr val="004AEC"/>
      </a:hlink>
      <a:folHlink>
        <a:srgbClr val="AE16D1"/>
      </a:folHlink>
    </a:clrScheme>
    <a:fontScheme name="Ángulo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28575" cmpd="sng">
          <a:solidFill>
            <a:schemeClr val="bg1"/>
          </a:solidFill>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smtClean="0">
            <a:latin typeface="Rockwell"/>
            <a:cs typeface="Rockwell"/>
          </a:defRPr>
        </a:defPPr>
      </a:lstStyle>
      <a:style>
        <a:lnRef idx="1">
          <a:schemeClr val="accent1"/>
        </a:lnRef>
        <a:fillRef idx="3">
          <a:schemeClr val="accent1"/>
        </a:fillRef>
        <a:effectRef idx="2">
          <a:schemeClr val="accent1"/>
        </a:effectRef>
        <a:fontRef idx="minor">
          <a:schemeClr val="lt1"/>
        </a:fontRef>
      </a:style>
    </a:spDef>
    <a:lnDef>
      <a:spPr>
        <a:ln w="19050" cmpd="sng">
          <a:solidFill>
            <a:schemeClr val="accent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EE93A0946E414581A005FAC66F20D7" ma:contentTypeVersion="17" ma:contentTypeDescription="Create a new document." ma:contentTypeScope="" ma:versionID="69e02fee701b13466e74b42a999efff5">
  <xsd:schema xmlns:xsd="http://www.w3.org/2001/XMLSchema" xmlns:xs="http://www.w3.org/2001/XMLSchema" xmlns:p="http://schemas.microsoft.com/office/2006/metadata/properties" xmlns:ns2="2b5ffafb-10d7-41df-8abe-38fcf40d0d2e" xmlns:ns3="53940c22-32fa-4a71-af31-5ef744d7dc4a" targetNamespace="http://schemas.microsoft.com/office/2006/metadata/properties" ma:root="true" ma:fieldsID="e286daf7747832417326e93ec5d1e4ac" ns2:_="" ns3:_="">
    <xsd:import namespace="2b5ffafb-10d7-41df-8abe-38fcf40d0d2e"/>
    <xsd:import namespace="53940c22-32fa-4a71-af31-5ef744d7dc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3:_dlc_DocId" minOccurs="0"/>
                <xsd:element ref="ns3:_dlc_DocIdUrl" minOccurs="0"/>
                <xsd:element ref="ns3:_dlc_DocIdPersistId"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5ffafb-10d7-41df-8abe-38fcf40d0d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940c22-32fa-4a71-af31-5ef744d7dc4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437ba662-b89c-470b-850f-4319bcf37c36}" ma:internalName="TaxCatchAll" ma:showField="CatchAllData" ma:web="53940c22-32fa-4a71-af31-5ef744d7dc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3940c22-32fa-4a71-af31-5ef744d7dc4a" xsi:nil="true"/>
    <lcf76f155ced4ddcb4097134ff3c332f xmlns="2b5ffafb-10d7-41df-8abe-38fcf40d0d2e">
      <Terms xmlns="http://schemas.microsoft.com/office/infopath/2007/PartnerControls"/>
    </lcf76f155ced4ddcb4097134ff3c332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7D2756A-6E9F-4F8C-BD38-8B272EEAA1B3}"/>
</file>

<file path=customXml/itemProps2.xml><?xml version="1.0" encoding="utf-8"?>
<ds:datastoreItem xmlns:ds="http://schemas.openxmlformats.org/officeDocument/2006/customXml" ds:itemID="{3313E488-3960-4C8C-B049-EC254222BC04}">
  <ds:schemaRefs>
    <ds:schemaRef ds:uri="http://schemas.microsoft.com/sharepoint/v3/contenttype/forms"/>
  </ds:schemaRefs>
</ds:datastoreItem>
</file>

<file path=customXml/itemProps3.xml><?xml version="1.0" encoding="utf-8"?>
<ds:datastoreItem xmlns:ds="http://schemas.openxmlformats.org/officeDocument/2006/customXml" ds:itemID="{0840E8A5-E67C-46A0-B90F-B051400767C3}">
  <ds:schemaRefs>
    <ds:schemaRef ds:uri="1e6d2041-36de-446a-b987-d3a3a05d777e"/>
    <ds:schemaRef ds:uri="293e8a13-21d6-4184-9e2b-92b5d0d2e16d"/>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4.xml><?xml version="1.0" encoding="utf-8"?>
<ds:datastoreItem xmlns:ds="http://schemas.openxmlformats.org/officeDocument/2006/customXml" ds:itemID="{089702C9-3642-4DC7-812D-DD8811A296B9}"/>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Tema predeterminado.thmx</Template>
  <TotalTime>0</TotalTime>
  <Words>5091</Words>
  <Application>Microsoft Macintosh PowerPoint</Application>
  <PresentationFormat>On-screen Show (4:3)</PresentationFormat>
  <Paragraphs>418</Paragraphs>
  <Slides>31</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Arial,Sans-Serif</vt:lpstr>
      <vt:lpstr>Calibri</vt:lpstr>
      <vt:lpstr>Courier New</vt:lpstr>
      <vt:lpstr>Franklin Gothic Book</vt:lpstr>
      <vt:lpstr>Gill Sans</vt:lpstr>
      <vt:lpstr>Rockwell</vt:lpstr>
      <vt:lpstr>Source Sans Pro</vt:lpstr>
      <vt:lpstr>Source Sans Pro Light</vt:lpstr>
      <vt:lpstr>Tema predeterminado</vt:lpstr>
      <vt:lpstr>PowerPoint Presentation</vt:lpstr>
      <vt:lpstr>PowerPoint Presentation</vt:lpstr>
      <vt:lpstr>PowerPoint Presentation</vt:lpstr>
      <vt:lpstr>PowerPoint Presentation</vt:lpstr>
      <vt:lpstr>Research</vt:lpstr>
      <vt:lpstr>Research Themes</vt:lpstr>
      <vt:lpstr>Programmatic Domains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Partnerships and Engagement: Agriculture and Environment Center (AEC) </vt:lpstr>
      <vt:lpstr>PowerPoint Presentation</vt:lpstr>
      <vt:lpstr>PowerPoint Presentation</vt:lpstr>
      <vt:lpstr>PowerPoint Presentation</vt:lpstr>
      <vt:lpstr>PowerPoint Presentation</vt:lpstr>
      <vt:lpstr>PowerPoint Presentation</vt:lpstr>
      <vt:lpstr>PowerPoint Presentation</vt:lpstr>
      <vt:lpstr>Education:  Environmental Resource Management Program (ERM) </vt:lpstr>
      <vt:lpstr>PowerPoint Presentation</vt:lpstr>
      <vt:lpstr>PowerPoint Presentation</vt:lpstr>
      <vt:lpstr>PowerPoint Presentation</vt:lpstr>
    </vt:vector>
  </TitlesOfParts>
  <Company>Young Ideas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Martin Ruegenberg</dc:creator>
  <cp:lastModifiedBy>Chan, Kaiyi</cp:lastModifiedBy>
  <cp:revision>2</cp:revision>
  <cp:lastPrinted>2021-04-11T22:24:26Z</cp:lastPrinted>
  <dcterms:created xsi:type="dcterms:W3CDTF">2017-02-03T07:04:59Z</dcterms:created>
  <dcterms:modified xsi:type="dcterms:W3CDTF">2023-12-14T16:07:20Z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0x010100062ACB267C02A74A80B794BEFA63E79A</vt:lpwstr>
  </property>
  <property fmtid="{D5CDD505-2E9C-101B-9397-08002B2CF9AE}" pid="3" name="MediaServiceImageTags">
    <vt:lpwstr/>
  </property>
</Properties>
</file>