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1.xml" ContentType="application/vnd.openxmlformats-officedocument.presentationml.notesSlide+xml"/>
  <Override PartName="/ppt/slideLayouts/slideLayout44.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648" r:id="rId5"/>
  </p:sldMasterIdLst>
  <p:notesMasterIdLst>
    <p:notesMasterId r:id="rId24"/>
  </p:notesMasterIdLst>
  <p:handoutMasterIdLst>
    <p:handoutMasterId r:id="rId25"/>
  </p:handoutMasterIdLst>
  <p:sldIdLst>
    <p:sldId id="411" r:id="rId6"/>
    <p:sldId id="390" r:id="rId7"/>
    <p:sldId id="392" r:id="rId8"/>
    <p:sldId id="391" r:id="rId9"/>
    <p:sldId id="406" r:id="rId10"/>
    <p:sldId id="407" r:id="rId11"/>
    <p:sldId id="412" r:id="rId12"/>
    <p:sldId id="414" r:id="rId13"/>
    <p:sldId id="399" r:id="rId14"/>
    <p:sldId id="397" r:id="rId15"/>
    <p:sldId id="400" r:id="rId16"/>
    <p:sldId id="403" r:id="rId17"/>
    <p:sldId id="404" r:id="rId18"/>
    <p:sldId id="405" r:id="rId19"/>
    <p:sldId id="398" r:id="rId20"/>
    <p:sldId id="413" r:id="rId21"/>
    <p:sldId id="401" r:id="rId22"/>
    <p:sldId id="396" r:id="rId23"/>
  </p:sldIdLst>
  <p:sldSz cx="12192000" cy="6858000"/>
  <p:notesSz cx="7315200" cy="96012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B2979F7-86E0-3843-867C-CDB80E7CB746}">
          <p14:sldIdLst>
            <p14:sldId id="411"/>
            <p14:sldId id="390"/>
            <p14:sldId id="392"/>
            <p14:sldId id="391"/>
            <p14:sldId id="406"/>
            <p14:sldId id="407"/>
            <p14:sldId id="412"/>
            <p14:sldId id="414"/>
            <p14:sldId id="399"/>
            <p14:sldId id="397"/>
            <p14:sldId id="400"/>
            <p14:sldId id="403"/>
            <p14:sldId id="404"/>
            <p14:sldId id="405"/>
            <p14:sldId id="398"/>
            <p14:sldId id="413"/>
            <p14:sldId id="401"/>
            <p14:sldId id="39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EE4"/>
    <a:srgbClr val="0EAAE3"/>
    <a:srgbClr val="00C6FD"/>
    <a:srgbClr val="00A0CC"/>
    <a:srgbClr val="3F3F3F"/>
    <a:srgbClr val="606060"/>
    <a:srgbClr val="008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E08AC-1A29-4E87-8BCE-688FD32DE30B}" v="4271" dt="2023-09-26T18:47:32.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55"/>
  </p:normalViewPr>
  <p:slideViewPr>
    <p:cSldViewPr>
      <p:cViewPr varScale="1">
        <p:scale>
          <a:sx n="105" d="100"/>
          <a:sy n="105" d="100"/>
        </p:scale>
        <p:origin x="120" y="3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9" d="100"/>
        <a:sy n="69" d="100"/>
      </p:scale>
      <p:origin x="0" y="-2560"/>
    </p:cViewPr>
  </p:sorterViewPr>
  <p:notesViewPr>
    <p:cSldViewPr>
      <p:cViewPr varScale="1">
        <p:scale>
          <a:sx n="58" d="100"/>
          <a:sy n="58" d="100"/>
        </p:scale>
        <p:origin x="280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6F6DE4-AF1F-41D4-A9C8-CFB7EBB209E1}"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D15E91CC-65CF-45BE-8A2B-B50BEC5F2AF0}">
      <dgm:prSet phldrT="[Text]"/>
      <dgm:spPr/>
      <dgm:t>
        <a:bodyPr/>
        <a:lstStyle/>
        <a:p>
          <a:pPr algn="ctr"/>
          <a:r>
            <a:rPr lang="en-US" dirty="0"/>
            <a:t>	</a:t>
          </a:r>
        </a:p>
      </dgm:t>
    </dgm:pt>
    <dgm:pt modelId="{CDCB3468-ABCA-4294-AF0A-3C9032FB65AB}" type="parTrans" cxnId="{57562948-8F77-4B46-A364-C3FB5B1D4CA7}">
      <dgm:prSet/>
      <dgm:spPr/>
      <dgm:t>
        <a:bodyPr/>
        <a:lstStyle/>
        <a:p>
          <a:endParaRPr lang="en-US"/>
        </a:p>
      </dgm:t>
    </dgm:pt>
    <dgm:pt modelId="{84D28CAB-6CFA-44DF-8FA9-3851EC08740B}" type="sibTrans" cxnId="{57562948-8F77-4B46-A364-C3FB5B1D4CA7}">
      <dgm:prSet/>
      <dgm:spPr/>
      <dgm:t>
        <a:bodyPr/>
        <a:lstStyle/>
        <a:p>
          <a:endParaRPr lang="en-US"/>
        </a:p>
      </dgm:t>
    </dgm:pt>
    <dgm:pt modelId="{F1922DF4-0CB8-49FC-B47C-F03EB0FFD6A8}">
      <dgm:prSet phldrT="[Text]"/>
      <dgm:spPr/>
      <dgm:t>
        <a:bodyPr/>
        <a:lstStyle/>
        <a:p>
          <a:r>
            <a:rPr lang="en-US" dirty="0"/>
            <a:t>	</a:t>
          </a:r>
        </a:p>
      </dgm:t>
    </dgm:pt>
    <dgm:pt modelId="{0D7E2E60-7D63-48AA-BBDE-D4F86FC9A946}" type="parTrans" cxnId="{52666837-5A0A-473C-AC37-3CFEE98870E4}">
      <dgm:prSet/>
      <dgm:spPr/>
      <dgm:t>
        <a:bodyPr/>
        <a:lstStyle/>
        <a:p>
          <a:endParaRPr lang="en-US"/>
        </a:p>
      </dgm:t>
    </dgm:pt>
    <dgm:pt modelId="{301FBD93-5C6F-46C8-BDF7-D948AD24EA40}" type="sibTrans" cxnId="{52666837-5A0A-473C-AC37-3CFEE98870E4}">
      <dgm:prSet/>
      <dgm:spPr/>
      <dgm:t>
        <a:bodyPr/>
        <a:lstStyle/>
        <a:p>
          <a:endParaRPr lang="en-US"/>
        </a:p>
      </dgm:t>
    </dgm:pt>
    <dgm:pt modelId="{08178514-DF95-4ED1-895C-E2540972141C}" type="pres">
      <dgm:prSet presAssocID="{556F6DE4-AF1F-41D4-A9C8-CFB7EBB209E1}" presName="Name0" presStyleCnt="0">
        <dgm:presLayoutVars>
          <dgm:chMax val="2"/>
          <dgm:chPref val="2"/>
          <dgm:animLvl val="lvl"/>
        </dgm:presLayoutVars>
      </dgm:prSet>
      <dgm:spPr/>
    </dgm:pt>
    <dgm:pt modelId="{04C72AA3-92D6-4E28-A216-8CA1A1EA64DE}" type="pres">
      <dgm:prSet presAssocID="{556F6DE4-AF1F-41D4-A9C8-CFB7EBB209E1}" presName="LeftText" presStyleLbl="revTx" presStyleIdx="0" presStyleCnt="0">
        <dgm:presLayoutVars>
          <dgm:bulletEnabled val="1"/>
        </dgm:presLayoutVars>
      </dgm:prSet>
      <dgm:spPr/>
    </dgm:pt>
    <dgm:pt modelId="{348EF4E9-6430-47B4-9771-1BAE6F542718}" type="pres">
      <dgm:prSet presAssocID="{556F6DE4-AF1F-41D4-A9C8-CFB7EBB209E1}" presName="LeftNode" presStyleLbl="bgImgPlace1" presStyleIdx="0" presStyleCnt="2" custScaleX="133430" custScaleY="105612" custLinFactNeighborX="1268" custLinFactNeighborY="7355">
        <dgm:presLayoutVars>
          <dgm:chMax val="2"/>
          <dgm:chPref val="2"/>
        </dgm:presLayoutVars>
      </dgm:prSet>
      <dgm:spPr/>
    </dgm:pt>
    <dgm:pt modelId="{B5A2AC31-BCB9-4565-A0C8-65029E7A2E1F}" type="pres">
      <dgm:prSet presAssocID="{556F6DE4-AF1F-41D4-A9C8-CFB7EBB209E1}" presName="RightText" presStyleLbl="revTx" presStyleIdx="0" presStyleCnt="0">
        <dgm:presLayoutVars>
          <dgm:bulletEnabled val="1"/>
        </dgm:presLayoutVars>
      </dgm:prSet>
      <dgm:spPr/>
    </dgm:pt>
    <dgm:pt modelId="{9965B785-F535-4548-A1FC-67DDF1C1C231}" type="pres">
      <dgm:prSet presAssocID="{556F6DE4-AF1F-41D4-A9C8-CFB7EBB209E1}" presName="RightNode" presStyleLbl="bgImgPlace1" presStyleIdx="1" presStyleCnt="2" custScaleX="113823" custScaleY="105612" custLinFactNeighborX="-1411" custLinFactNeighborY="7355">
        <dgm:presLayoutVars>
          <dgm:chMax val="0"/>
          <dgm:chPref val="0"/>
        </dgm:presLayoutVars>
      </dgm:prSet>
      <dgm:spPr/>
    </dgm:pt>
    <dgm:pt modelId="{6F9FAE9F-A1F0-44D2-A446-241FE7099AA5}" type="pres">
      <dgm:prSet presAssocID="{556F6DE4-AF1F-41D4-A9C8-CFB7EBB209E1}" presName="TopArrow" presStyleLbl="node1" presStyleIdx="0" presStyleCnt="2" custScaleX="47914" custScaleY="70002" custLinFactNeighborX="-6882" custLinFactNeighborY="16493"/>
      <dgm:spPr/>
    </dgm:pt>
    <dgm:pt modelId="{6C6E7B3F-6FE0-49D1-9DE1-F80C1B323303}" type="pres">
      <dgm:prSet presAssocID="{556F6DE4-AF1F-41D4-A9C8-CFB7EBB209E1}" presName="BottomArrow" presStyleLbl="node1" presStyleIdx="1" presStyleCnt="2" custScaleX="41067" custScaleY="76954" custLinFactNeighborX="-4679" custLinFactNeighborY="-712"/>
      <dgm:spPr/>
    </dgm:pt>
  </dgm:ptLst>
  <dgm:cxnLst>
    <dgm:cxn modelId="{D0A40829-1841-4BD0-84F6-200446507BC3}" type="presOf" srcId="{F1922DF4-0CB8-49FC-B47C-F03EB0FFD6A8}" destId="{9965B785-F535-4548-A1FC-67DDF1C1C231}" srcOrd="1" destOrd="0" presId="urn:microsoft.com/office/officeart/2009/layout/ReverseList"/>
    <dgm:cxn modelId="{52666837-5A0A-473C-AC37-3CFEE98870E4}" srcId="{556F6DE4-AF1F-41D4-A9C8-CFB7EBB209E1}" destId="{F1922DF4-0CB8-49FC-B47C-F03EB0FFD6A8}" srcOrd="1" destOrd="0" parTransId="{0D7E2E60-7D63-48AA-BBDE-D4F86FC9A946}" sibTransId="{301FBD93-5C6F-46C8-BDF7-D948AD24EA40}"/>
    <dgm:cxn modelId="{A5C5FF63-1CDE-4C1A-949C-27ABE1DC4DAA}" type="presOf" srcId="{D15E91CC-65CF-45BE-8A2B-B50BEC5F2AF0}" destId="{04C72AA3-92D6-4E28-A216-8CA1A1EA64DE}" srcOrd="0" destOrd="0" presId="urn:microsoft.com/office/officeart/2009/layout/ReverseList"/>
    <dgm:cxn modelId="{57562948-8F77-4B46-A364-C3FB5B1D4CA7}" srcId="{556F6DE4-AF1F-41D4-A9C8-CFB7EBB209E1}" destId="{D15E91CC-65CF-45BE-8A2B-B50BEC5F2AF0}" srcOrd="0" destOrd="0" parTransId="{CDCB3468-ABCA-4294-AF0A-3C9032FB65AB}" sibTransId="{84D28CAB-6CFA-44DF-8FA9-3851EC08740B}"/>
    <dgm:cxn modelId="{E9D4744C-C2EC-4324-87CE-FC4231200205}" type="presOf" srcId="{556F6DE4-AF1F-41D4-A9C8-CFB7EBB209E1}" destId="{08178514-DF95-4ED1-895C-E2540972141C}" srcOrd="0" destOrd="0" presId="urn:microsoft.com/office/officeart/2009/layout/ReverseList"/>
    <dgm:cxn modelId="{4A57E476-EFFE-4A82-B1D5-4754E09756F3}" type="presOf" srcId="{F1922DF4-0CB8-49FC-B47C-F03EB0FFD6A8}" destId="{B5A2AC31-BCB9-4565-A0C8-65029E7A2E1F}" srcOrd="0" destOrd="0" presId="urn:microsoft.com/office/officeart/2009/layout/ReverseList"/>
    <dgm:cxn modelId="{72C77FBC-1D29-4EAA-B65F-D69EEC48AA30}" type="presOf" srcId="{D15E91CC-65CF-45BE-8A2B-B50BEC5F2AF0}" destId="{348EF4E9-6430-47B4-9771-1BAE6F542718}" srcOrd="1" destOrd="0" presId="urn:microsoft.com/office/officeart/2009/layout/ReverseList"/>
    <dgm:cxn modelId="{7AB8F65F-AD95-4177-BD7F-C8E8969CC84A}" type="presParOf" srcId="{08178514-DF95-4ED1-895C-E2540972141C}" destId="{04C72AA3-92D6-4E28-A216-8CA1A1EA64DE}" srcOrd="0" destOrd="0" presId="urn:microsoft.com/office/officeart/2009/layout/ReverseList"/>
    <dgm:cxn modelId="{2D046BC6-529E-42AA-8E3C-AE5A6DB4AA4B}" type="presParOf" srcId="{08178514-DF95-4ED1-895C-E2540972141C}" destId="{348EF4E9-6430-47B4-9771-1BAE6F542718}" srcOrd="1" destOrd="0" presId="urn:microsoft.com/office/officeart/2009/layout/ReverseList"/>
    <dgm:cxn modelId="{FA721BDB-2867-4F4E-A514-35E80C5C02D6}" type="presParOf" srcId="{08178514-DF95-4ED1-895C-E2540972141C}" destId="{B5A2AC31-BCB9-4565-A0C8-65029E7A2E1F}" srcOrd="2" destOrd="0" presId="urn:microsoft.com/office/officeart/2009/layout/ReverseList"/>
    <dgm:cxn modelId="{B7485F38-0BB2-420D-89F8-5590D3622630}" type="presParOf" srcId="{08178514-DF95-4ED1-895C-E2540972141C}" destId="{9965B785-F535-4548-A1FC-67DDF1C1C231}" srcOrd="3" destOrd="0" presId="urn:microsoft.com/office/officeart/2009/layout/ReverseList"/>
    <dgm:cxn modelId="{9CF7C19B-AC1D-4652-9ABF-18064FA99EBD}" type="presParOf" srcId="{08178514-DF95-4ED1-895C-E2540972141C}" destId="{6F9FAE9F-A1F0-44D2-A446-241FE7099AA5}" srcOrd="4" destOrd="0" presId="urn:microsoft.com/office/officeart/2009/layout/ReverseList"/>
    <dgm:cxn modelId="{FA15061F-43D6-4445-88B3-2C680D285B53}" type="presParOf" srcId="{08178514-DF95-4ED1-895C-E2540972141C}" destId="{6C6E7B3F-6FE0-49D1-9DE1-F80C1B323303}"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EF4E9-6430-47B4-9771-1BAE6F542718}">
      <dsp:nvSpPr>
        <dsp:cNvPr id="0" name=""/>
        <dsp:cNvSpPr/>
      </dsp:nvSpPr>
      <dsp:spPr>
        <a:xfrm rot="16200000">
          <a:off x="1242987" y="1506863"/>
          <a:ext cx="3679164" cy="2840572"/>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266700" rIns="240030" bIns="266700" numCol="1" spcCol="1270" anchor="t" anchorCtr="0">
          <a:noAutofit/>
        </a:bodyPr>
        <a:lstStyle/>
        <a:p>
          <a:pPr marL="0" lvl="0" indent="0" algn="ctr" defTabSz="1866900">
            <a:lnSpc>
              <a:spcPct val="90000"/>
            </a:lnSpc>
            <a:spcBef>
              <a:spcPct val="0"/>
            </a:spcBef>
            <a:spcAft>
              <a:spcPct val="35000"/>
            </a:spcAft>
            <a:buNone/>
          </a:pPr>
          <a:r>
            <a:rPr lang="en-US" sz="4200" kern="1200" dirty="0"/>
            <a:t>	</a:t>
          </a:r>
        </a:p>
      </dsp:txBody>
      <dsp:txXfrm rot="5400000">
        <a:off x="1800973" y="1226257"/>
        <a:ext cx="2701882" cy="3401784"/>
      </dsp:txXfrm>
    </dsp:sp>
    <dsp:sp modelId="{9965B785-F535-4548-A1FC-67DDF1C1C231}">
      <dsp:nvSpPr>
        <dsp:cNvPr id="0" name=""/>
        <dsp:cNvSpPr/>
      </dsp:nvSpPr>
      <dsp:spPr>
        <a:xfrm rot="5400000">
          <a:off x="3411509" y="1715568"/>
          <a:ext cx="3679164" cy="2423162"/>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315" tIns="260350" rIns="156210" bIns="260350" numCol="1" spcCol="1270" anchor="t" anchorCtr="0">
          <a:noAutofit/>
        </a:bodyPr>
        <a:lstStyle/>
        <a:p>
          <a:pPr marL="0" lvl="0" indent="0" algn="l" defTabSz="1822450">
            <a:lnSpc>
              <a:spcPct val="90000"/>
            </a:lnSpc>
            <a:spcBef>
              <a:spcPct val="0"/>
            </a:spcBef>
            <a:spcAft>
              <a:spcPct val="35000"/>
            </a:spcAft>
            <a:buNone/>
          </a:pPr>
          <a:r>
            <a:rPr lang="en-US" sz="4100" kern="1200" dirty="0"/>
            <a:t>	</a:t>
          </a:r>
        </a:p>
      </dsp:txBody>
      <dsp:txXfrm rot="-5400000">
        <a:off x="4039510" y="1205877"/>
        <a:ext cx="2304852" cy="3442544"/>
      </dsp:txXfrm>
    </dsp:sp>
    <dsp:sp modelId="{6F9FAE9F-A1F0-44D2-A446-241FE7099AA5}">
      <dsp:nvSpPr>
        <dsp:cNvPr id="0" name=""/>
        <dsp:cNvSpPr/>
      </dsp:nvSpPr>
      <dsp:spPr>
        <a:xfrm>
          <a:off x="3481796" y="662159"/>
          <a:ext cx="1066352" cy="1557857"/>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E7B3F-6FE0-49D1-9DE1-F80C1B323303}">
      <dsp:nvSpPr>
        <dsp:cNvPr id="0" name=""/>
        <dsp:cNvSpPr/>
      </dsp:nvSpPr>
      <dsp:spPr>
        <a:xfrm rot="10800000">
          <a:off x="3607016" y="3395135"/>
          <a:ext cx="913968" cy="171257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CC0385A9-19D8-454E-881B-EC9DC2CA071D}" type="datetimeFigureOut">
              <a:rPr lang="en-US" smtClean="0"/>
              <a:t>10/24/2023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110298A-A03F-418F-998A-F7CA54F8BFE9}" type="slidenum">
              <a:rPr lang="en-US" smtClean="0"/>
              <a:t>‹#›</a:t>
            </a:fld>
            <a:endParaRPr lang="en-US"/>
          </a:p>
        </p:txBody>
      </p:sp>
    </p:spTree>
    <p:extLst>
      <p:ext uri="{BB962C8B-B14F-4D97-AF65-F5344CB8AC3E}">
        <p14:creationId xmlns:p14="http://schemas.microsoft.com/office/powerpoint/2010/main" val="1108489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9ED08E4-8A69-CD40-8138-5070DBDA56D3}" type="datetimeFigureOut">
              <a:rPr lang="en-US" smtClean="0"/>
              <a:t>10/24/2023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6B2B443-E715-454C-A1B2-4DB28031CD83}" type="slidenum">
              <a:rPr lang="en-US" smtClean="0"/>
              <a:t>‹#›</a:t>
            </a:fld>
            <a:endParaRPr lang="en-US"/>
          </a:p>
        </p:txBody>
      </p:sp>
    </p:spTree>
    <p:extLst>
      <p:ext uri="{BB962C8B-B14F-4D97-AF65-F5344CB8AC3E}">
        <p14:creationId xmlns:p14="http://schemas.microsoft.com/office/powerpoint/2010/main" val="222519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B2B443-E715-454C-A1B2-4DB28031CD83}" type="slidenum">
              <a:rPr lang="en-US" smtClean="0"/>
              <a:t>5</a:t>
            </a:fld>
            <a:endParaRPr lang="en-US"/>
          </a:p>
        </p:txBody>
      </p:sp>
    </p:spTree>
    <p:extLst>
      <p:ext uri="{BB962C8B-B14F-4D97-AF65-F5344CB8AC3E}">
        <p14:creationId xmlns:p14="http://schemas.microsoft.com/office/powerpoint/2010/main" val="265068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B2B443-E715-454C-A1B2-4DB28031CD83}" type="slidenum">
              <a:rPr lang="en-US" smtClean="0"/>
              <a:t>11</a:t>
            </a:fld>
            <a:endParaRPr lang="en-US"/>
          </a:p>
        </p:txBody>
      </p:sp>
    </p:spTree>
    <p:extLst>
      <p:ext uri="{BB962C8B-B14F-4D97-AF65-F5344CB8AC3E}">
        <p14:creationId xmlns:p14="http://schemas.microsoft.com/office/powerpoint/2010/main" val="544171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93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1549793" y="2190595"/>
            <a:ext cx="2891240" cy="1837416"/>
          </a:xfrm>
          <a:prstGeom prst="rect">
            <a:avLst/>
          </a:prstGeom>
        </p:spPr>
      </p:sp>
      <p:sp>
        <p:nvSpPr>
          <p:cNvPr id="10" name="Picture Placeholder 7"/>
          <p:cNvSpPr>
            <a:spLocks noGrp="1"/>
          </p:cNvSpPr>
          <p:nvPr>
            <p:ph type="pic" sz="quarter" idx="11"/>
          </p:nvPr>
        </p:nvSpPr>
        <p:spPr>
          <a:xfrm>
            <a:off x="4504033" y="2190595"/>
            <a:ext cx="3779246" cy="1837416"/>
          </a:xfrm>
          <a:prstGeom prst="rect">
            <a:avLst/>
          </a:prstGeom>
        </p:spPr>
      </p:sp>
      <p:sp>
        <p:nvSpPr>
          <p:cNvPr id="11" name="Picture Placeholder 7"/>
          <p:cNvSpPr>
            <a:spLocks noGrp="1"/>
          </p:cNvSpPr>
          <p:nvPr>
            <p:ph type="pic" sz="quarter" idx="12"/>
          </p:nvPr>
        </p:nvSpPr>
        <p:spPr>
          <a:xfrm>
            <a:off x="6193629" y="4091896"/>
            <a:ext cx="4386664" cy="1837416"/>
          </a:xfrm>
          <a:prstGeom prst="rect">
            <a:avLst/>
          </a:prstGeom>
        </p:spPr>
      </p:sp>
      <p:sp>
        <p:nvSpPr>
          <p:cNvPr id="12" name="Picture Placeholder 7"/>
          <p:cNvSpPr>
            <a:spLocks noGrp="1"/>
          </p:cNvSpPr>
          <p:nvPr>
            <p:ph type="pic" sz="quarter" idx="13"/>
          </p:nvPr>
        </p:nvSpPr>
        <p:spPr>
          <a:xfrm>
            <a:off x="1549793" y="4091896"/>
            <a:ext cx="2262590" cy="1837416"/>
          </a:xfrm>
          <a:prstGeom prst="rect">
            <a:avLst/>
          </a:prstGeom>
        </p:spPr>
      </p:sp>
      <p:sp>
        <p:nvSpPr>
          <p:cNvPr id="13" name="Picture Placeholder 7"/>
          <p:cNvSpPr>
            <a:spLocks noGrp="1"/>
          </p:cNvSpPr>
          <p:nvPr>
            <p:ph type="pic" sz="quarter" idx="14"/>
          </p:nvPr>
        </p:nvSpPr>
        <p:spPr>
          <a:xfrm>
            <a:off x="3869532" y="4091894"/>
            <a:ext cx="2266948" cy="1837416"/>
          </a:xfrm>
          <a:prstGeom prst="rect">
            <a:avLst/>
          </a:prstGeom>
        </p:spPr>
      </p:sp>
      <p:sp>
        <p:nvSpPr>
          <p:cNvPr id="14" name="Picture Placeholder 7"/>
          <p:cNvSpPr>
            <a:spLocks noGrp="1"/>
          </p:cNvSpPr>
          <p:nvPr>
            <p:ph type="pic" sz="quarter" idx="15"/>
          </p:nvPr>
        </p:nvSpPr>
        <p:spPr>
          <a:xfrm>
            <a:off x="8329812" y="2190595"/>
            <a:ext cx="2250481" cy="1837416"/>
          </a:xfrm>
          <a:prstGeom prst="rect">
            <a:avLst/>
          </a:prstGeom>
        </p:spPr>
      </p:sp>
    </p:spTree>
    <p:extLst>
      <p:ext uri="{BB962C8B-B14F-4D97-AF65-F5344CB8AC3E}">
        <p14:creationId xmlns:p14="http://schemas.microsoft.com/office/powerpoint/2010/main" val="2764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Picture Placeholder 7"/>
          <p:cNvSpPr>
            <a:spLocks noGrp="1"/>
          </p:cNvSpPr>
          <p:nvPr>
            <p:ph type="pic" sz="quarter" idx="13"/>
          </p:nvPr>
        </p:nvSpPr>
        <p:spPr>
          <a:xfrm>
            <a:off x="0" y="3672114"/>
            <a:ext cx="2438400" cy="2438400"/>
          </a:xfrm>
          <a:prstGeom prst="rect">
            <a:avLst/>
          </a:prstGeom>
        </p:spPr>
      </p:sp>
      <p:sp>
        <p:nvSpPr>
          <p:cNvPr id="11" name="Picture Placeholder 7"/>
          <p:cNvSpPr>
            <a:spLocks noGrp="1"/>
          </p:cNvSpPr>
          <p:nvPr>
            <p:ph type="pic" sz="quarter" idx="14"/>
          </p:nvPr>
        </p:nvSpPr>
        <p:spPr>
          <a:xfrm>
            <a:off x="2438400" y="3672114"/>
            <a:ext cx="2438400" cy="2438400"/>
          </a:xfrm>
          <a:prstGeom prst="rect">
            <a:avLst/>
          </a:prstGeom>
        </p:spPr>
      </p:sp>
      <p:sp>
        <p:nvSpPr>
          <p:cNvPr id="12" name="Picture Placeholder 7"/>
          <p:cNvSpPr>
            <a:spLocks noGrp="1"/>
          </p:cNvSpPr>
          <p:nvPr>
            <p:ph type="pic" sz="quarter" idx="15"/>
          </p:nvPr>
        </p:nvSpPr>
        <p:spPr>
          <a:xfrm>
            <a:off x="4876800" y="3672114"/>
            <a:ext cx="2438400" cy="2438400"/>
          </a:xfrm>
          <a:prstGeom prst="rect">
            <a:avLst/>
          </a:prstGeom>
        </p:spPr>
      </p:sp>
      <p:sp>
        <p:nvSpPr>
          <p:cNvPr id="13" name="Picture Placeholder 7"/>
          <p:cNvSpPr>
            <a:spLocks noGrp="1"/>
          </p:cNvSpPr>
          <p:nvPr>
            <p:ph type="pic" sz="quarter" idx="16"/>
          </p:nvPr>
        </p:nvSpPr>
        <p:spPr>
          <a:xfrm>
            <a:off x="7315200" y="3672114"/>
            <a:ext cx="2438400" cy="2438400"/>
          </a:xfrm>
          <a:prstGeom prst="rect">
            <a:avLst/>
          </a:prstGeom>
        </p:spPr>
      </p:sp>
      <p:sp>
        <p:nvSpPr>
          <p:cNvPr id="14" name="Picture Placeholder 7"/>
          <p:cNvSpPr>
            <a:spLocks noGrp="1"/>
          </p:cNvSpPr>
          <p:nvPr>
            <p:ph type="pic" sz="quarter" idx="17"/>
          </p:nvPr>
        </p:nvSpPr>
        <p:spPr>
          <a:xfrm>
            <a:off x="9753600" y="3672114"/>
            <a:ext cx="2438400" cy="2438400"/>
          </a:xfrm>
          <a:prstGeom prst="rect">
            <a:avLst/>
          </a:prstGeom>
        </p:spPr>
      </p:sp>
    </p:spTree>
    <p:extLst>
      <p:ext uri="{BB962C8B-B14F-4D97-AF65-F5344CB8AC3E}">
        <p14:creationId xmlns:p14="http://schemas.microsoft.com/office/powerpoint/2010/main" val="143350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1291769" y="2298744"/>
            <a:ext cx="3004457" cy="2882855"/>
          </a:xfrm>
          <a:prstGeom prst="rect">
            <a:avLst/>
          </a:prstGeom>
        </p:spPr>
      </p:sp>
      <p:sp>
        <p:nvSpPr>
          <p:cNvPr id="7" name="Picture Placeholder 7"/>
          <p:cNvSpPr>
            <a:spLocks noGrp="1"/>
          </p:cNvSpPr>
          <p:nvPr>
            <p:ph type="pic" sz="quarter" idx="14"/>
          </p:nvPr>
        </p:nvSpPr>
        <p:spPr>
          <a:xfrm>
            <a:off x="4625067" y="2298744"/>
            <a:ext cx="3004457" cy="2882855"/>
          </a:xfrm>
          <a:prstGeom prst="rect">
            <a:avLst/>
          </a:prstGeom>
        </p:spPr>
      </p:sp>
      <p:sp>
        <p:nvSpPr>
          <p:cNvPr id="8" name="Picture Placeholder 7"/>
          <p:cNvSpPr>
            <a:spLocks noGrp="1"/>
          </p:cNvSpPr>
          <p:nvPr>
            <p:ph type="pic" sz="quarter" idx="15"/>
          </p:nvPr>
        </p:nvSpPr>
        <p:spPr>
          <a:xfrm>
            <a:off x="7958363" y="2298744"/>
            <a:ext cx="3004457" cy="2882855"/>
          </a:xfrm>
          <a:prstGeom prst="rect">
            <a:avLst/>
          </a:prstGeom>
        </p:spPr>
      </p:sp>
    </p:spTree>
    <p:extLst>
      <p:ext uri="{BB962C8B-B14F-4D97-AF65-F5344CB8AC3E}">
        <p14:creationId xmlns:p14="http://schemas.microsoft.com/office/powerpoint/2010/main" val="2092362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1323837" y="233566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6" name="Picture Placeholder 2"/>
          <p:cNvSpPr>
            <a:spLocks noGrp="1"/>
          </p:cNvSpPr>
          <p:nvPr>
            <p:ph type="pic" sz="quarter" idx="12"/>
          </p:nvPr>
        </p:nvSpPr>
        <p:spPr bwMode="auto">
          <a:xfrm>
            <a:off x="3947974" y="4225636"/>
            <a:ext cx="2425122" cy="1699265"/>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7" name="Picture Placeholder 2"/>
          <p:cNvSpPr>
            <a:spLocks noGrp="1"/>
          </p:cNvSpPr>
          <p:nvPr>
            <p:ph type="pic" sz="quarter" idx="13"/>
          </p:nvPr>
        </p:nvSpPr>
        <p:spPr bwMode="auto">
          <a:xfrm>
            <a:off x="3947974" y="2335667"/>
            <a:ext cx="2425122" cy="1699265"/>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714755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bwMode="auto">
          <a:xfrm>
            <a:off x="8569184" y="233566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7" name="Picture Placeholder 2"/>
          <p:cNvSpPr>
            <a:spLocks noGrp="1"/>
          </p:cNvSpPr>
          <p:nvPr>
            <p:ph type="pic" sz="quarter" idx="12"/>
          </p:nvPr>
        </p:nvSpPr>
        <p:spPr bwMode="auto">
          <a:xfrm>
            <a:off x="5941733" y="4225636"/>
            <a:ext cx="2425122" cy="1699265"/>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8" name="Picture Placeholder 2"/>
          <p:cNvSpPr>
            <a:spLocks noGrp="1"/>
          </p:cNvSpPr>
          <p:nvPr>
            <p:ph type="pic" sz="quarter" idx="13"/>
          </p:nvPr>
        </p:nvSpPr>
        <p:spPr bwMode="auto">
          <a:xfrm>
            <a:off x="5941733" y="2335667"/>
            <a:ext cx="2425122" cy="1699265"/>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79008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1"/>
          <p:cNvSpPr>
            <a:spLocks noGrp="1"/>
          </p:cNvSpPr>
          <p:nvPr>
            <p:ph type="pic" sz="quarter" idx="12"/>
          </p:nvPr>
        </p:nvSpPr>
        <p:spPr bwMode="auto">
          <a:xfrm>
            <a:off x="6095999" y="224332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7" name="Picture Placeholder 1"/>
          <p:cNvSpPr>
            <a:spLocks noGrp="1"/>
          </p:cNvSpPr>
          <p:nvPr>
            <p:ph type="pic" sz="quarter" idx="10"/>
          </p:nvPr>
        </p:nvSpPr>
        <p:spPr bwMode="auto">
          <a:xfrm>
            <a:off x="972347" y="224332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8" name="Picture Placeholder 1"/>
          <p:cNvSpPr>
            <a:spLocks noGrp="1"/>
          </p:cNvSpPr>
          <p:nvPr>
            <p:ph type="pic" sz="quarter" idx="11"/>
          </p:nvPr>
        </p:nvSpPr>
        <p:spPr bwMode="auto">
          <a:xfrm>
            <a:off x="3534173" y="224332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0" name="Picture Placeholder 1"/>
          <p:cNvSpPr>
            <a:spLocks noGrp="1"/>
          </p:cNvSpPr>
          <p:nvPr>
            <p:ph type="pic" sz="quarter" idx="13"/>
          </p:nvPr>
        </p:nvSpPr>
        <p:spPr bwMode="auto">
          <a:xfrm>
            <a:off x="8657825" y="2243327"/>
            <a:ext cx="2425122" cy="3589234"/>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1260276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auto">
          <a:xfrm>
            <a:off x="0" y="0"/>
            <a:ext cx="12192000" cy="3255818"/>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298812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0"/>
            <a:ext cx="6082145" cy="6858000"/>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1491516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554182" y="595116"/>
            <a:ext cx="11083636" cy="5667768"/>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91104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2"/>
          <p:cNvSpPr>
            <a:spLocks noGrp="1"/>
          </p:cNvSpPr>
          <p:nvPr>
            <p:ph type="pic" sz="quarter" idx="52"/>
          </p:nvPr>
        </p:nvSpPr>
        <p:spPr>
          <a:xfrm>
            <a:off x="3305694" y="2355619"/>
            <a:ext cx="2133600" cy="2133600"/>
          </a:xfrm>
          <a:prstGeom prst="ellipse">
            <a:avLst/>
          </a:prstGeom>
        </p:spPr>
      </p:sp>
      <p:sp>
        <p:nvSpPr>
          <p:cNvPr id="4" name="Picture Placeholder 3"/>
          <p:cNvSpPr>
            <a:spLocks noGrp="1"/>
          </p:cNvSpPr>
          <p:nvPr>
            <p:ph type="pic" sz="quarter" idx="51"/>
          </p:nvPr>
        </p:nvSpPr>
        <p:spPr>
          <a:xfrm>
            <a:off x="6963294" y="2355619"/>
            <a:ext cx="2133600" cy="2133600"/>
          </a:xfrm>
          <a:prstGeom prst="ellipse">
            <a:avLst/>
          </a:prstGeom>
        </p:spPr>
      </p:sp>
    </p:spTree>
    <p:extLst>
      <p:ext uri="{BB962C8B-B14F-4D97-AF65-F5344CB8AC3E}">
        <p14:creationId xmlns:p14="http://schemas.microsoft.com/office/powerpoint/2010/main" val="179069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318028" y="2263691"/>
            <a:ext cx="7354609" cy="1961961"/>
          </a:xfrm>
          <a:prstGeom prst="rect">
            <a:avLst/>
          </a:prstGeom>
        </p:spPr>
        <p:txBody>
          <a:bodyPr/>
          <a:lstStyle/>
          <a:p>
            <a:r>
              <a:rPr lang="en-US"/>
              <a:t>Click icon to add picture</a:t>
            </a:r>
          </a:p>
        </p:txBody>
      </p:sp>
    </p:spTree>
    <p:extLst>
      <p:ext uri="{BB962C8B-B14F-4D97-AF65-F5344CB8AC3E}">
        <p14:creationId xmlns:p14="http://schemas.microsoft.com/office/powerpoint/2010/main" val="811901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2"/>
          <p:cNvSpPr>
            <a:spLocks noGrp="1"/>
          </p:cNvSpPr>
          <p:nvPr>
            <p:ph type="pic" sz="quarter" idx="52"/>
          </p:nvPr>
        </p:nvSpPr>
        <p:spPr>
          <a:xfrm>
            <a:off x="1424247" y="2053590"/>
            <a:ext cx="1939636" cy="1939636"/>
          </a:xfrm>
          <a:prstGeom prst="ellipse">
            <a:avLst/>
          </a:prstGeom>
        </p:spPr>
      </p:sp>
    </p:spTree>
    <p:extLst>
      <p:ext uri="{BB962C8B-B14F-4D97-AF65-F5344CB8AC3E}">
        <p14:creationId xmlns:p14="http://schemas.microsoft.com/office/powerpoint/2010/main" val="418750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0"/>
            <a:ext cx="6082145" cy="6858000"/>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1469269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0"/>
            <a:ext cx="12192000" cy="6858000"/>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1088550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1"/>
          <p:cNvSpPr>
            <a:spLocks noGrp="1"/>
          </p:cNvSpPr>
          <p:nvPr>
            <p:ph type="pic" sz="quarter" idx="10"/>
          </p:nvPr>
        </p:nvSpPr>
        <p:spPr bwMode="auto">
          <a:xfrm>
            <a:off x="5890989" y="2292914"/>
            <a:ext cx="4697188" cy="1567933"/>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7" name="Picture Placeholder 1"/>
          <p:cNvSpPr>
            <a:spLocks noGrp="1"/>
          </p:cNvSpPr>
          <p:nvPr>
            <p:ph type="pic" sz="quarter" idx="11"/>
          </p:nvPr>
        </p:nvSpPr>
        <p:spPr bwMode="auto">
          <a:xfrm>
            <a:off x="5890989" y="3989709"/>
            <a:ext cx="2282167" cy="1567933"/>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
        <p:nvSpPr>
          <p:cNvPr id="10" name="Picture Placeholder 1"/>
          <p:cNvSpPr>
            <a:spLocks noGrp="1"/>
          </p:cNvSpPr>
          <p:nvPr>
            <p:ph type="pic" sz="quarter" idx="12"/>
          </p:nvPr>
        </p:nvSpPr>
        <p:spPr bwMode="auto">
          <a:xfrm>
            <a:off x="8306010" y="3989709"/>
            <a:ext cx="2282167" cy="1567933"/>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115820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08C52-A738-7A41-8C3B-D3E0D8860CCE}"/>
              </a:ext>
            </a:extLst>
          </p:cNvPr>
          <p:cNvSpPr>
            <a:spLocks noGrp="1"/>
          </p:cNvSpPr>
          <p:nvPr>
            <p:ph type="pic" sz="quarter" idx="10"/>
          </p:nvPr>
        </p:nvSpPr>
        <p:spPr>
          <a:xfrm>
            <a:off x="1817919" y="2354428"/>
            <a:ext cx="2095200" cy="1508400"/>
          </a:xfrm>
          <a:prstGeom prst="rect">
            <a:avLst/>
          </a:prstGeom>
        </p:spPr>
        <p:txBody>
          <a:bodyPr/>
          <a:lstStyle/>
          <a:p>
            <a:r>
              <a:rPr lang="en-US"/>
              <a:t>Click icon to add picture</a:t>
            </a:r>
          </a:p>
        </p:txBody>
      </p:sp>
      <p:sp>
        <p:nvSpPr>
          <p:cNvPr id="7" name="Picture Placeholder 10">
            <a:extLst>
              <a:ext uri="{FF2B5EF4-FFF2-40B4-BE49-F238E27FC236}">
                <a16:creationId xmlns:a16="http://schemas.microsoft.com/office/drawing/2014/main" id="{CB1DC710-AEB4-B642-9FCE-A36E29C9F7CF}"/>
              </a:ext>
            </a:extLst>
          </p:cNvPr>
          <p:cNvSpPr>
            <a:spLocks noGrp="1"/>
          </p:cNvSpPr>
          <p:nvPr>
            <p:ph type="pic" sz="quarter" idx="11"/>
          </p:nvPr>
        </p:nvSpPr>
        <p:spPr>
          <a:xfrm>
            <a:off x="4019691" y="2354428"/>
            <a:ext cx="2095200" cy="1508400"/>
          </a:xfrm>
          <a:prstGeom prst="rect">
            <a:avLst/>
          </a:prstGeom>
        </p:spPr>
        <p:txBody>
          <a:bodyPr/>
          <a:lstStyle/>
          <a:p>
            <a:r>
              <a:rPr lang="en-US"/>
              <a:t>Click icon to add picture</a:t>
            </a:r>
          </a:p>
        </p:txBody>
      </p:sp>
      <p:sp>
        <p:nvSpPr>
          <p:cNvPr id="13" name="Picture Placeholder 10">
            <a:extLst>
              <a:ext uri="{FF2B5EF4-FFF2-40B4-BE49-F238E27FC236}">
                <a16:creationId xmlns:a16="http://schemas.microsoft.com/office/drawing/2014/main" id="{22606536-5D04-944F-8D97-52004ACD16A1}"/>
              </a:ext>
            </a:extLst>
          </p:cNvPr>
          <p:cNvSpPr>
            <a:spLocks noGrp="1"/>
          </p:cNvSpPr>
          <p:nvPr>
            <p:ph type="pic" sz="quarter" idx="12"/>
          </p:nvPr>
        </p:nvSpPr>
        <p:spPr>
          <a:xfrm>
            <a:off x="6221163" y="2354428"/>
            <a:ext cx="2095200" cy="1508400"/>
          </a:xfrm>
          <a:prstGeom prst="rect">
            <a:avLst/>
          </a:prstGeom>
        </p:spPr>
        <p:txBody>
          <a:bodyPr/>
          <a:lstStyle/>
          <a:p>
            <a:r>
              <a:rPr lang="en-US"/>
              <a:t>Click icon to add picture</a:t>
            </a:r>
          </a:p>
        </p:txBody>
      </p:sp>
      <p:sp>
        <p:nvSpPr>
          <p:cNvPr id="14" name="Picture Placeholder 10">
            <a:extLst>
              <a:ext uri="{FF2B5EF4-FFF2-40B4-BE49-F238E27FC236}">
                <a16:creationId xmlns:a16="http://schemas.microsoft.com/office/drawing/2014/main" id="{8758F185-5B15-514D-B707-D3189A6EB229}"/>
              </a:ext>
            </a:extLst>
          </p:cNvPr>
          <p:cNvSpPr>
            <a:spLocks noGrp="1"/>
          </p:cNvSpPr>
          <p:nvPr>
            <p:ph type="pic" sz="quarter" idx="13"/>
          </p:nvPr>
        </p:nvSpPr>
        <p:spPr>
          <a:xfrm>
            <a:off x="8422635" y="2354428"/>
            <a:ext cx="2095200" cy="1508400"/>
          </a:xfrm>
          <a:prstGeom prst="rect">
            <a:avLst/>
          </a:prstGeom>
        </p:spPr>
        <p:txBody>
          <a:bodyPr/>
          <a:lstStyle/>
          <a:p>
            <a:r>
              <a:rPr lang="en-US"/>
              <a:t>Click icon to add picture</a:t>
            </a:r>
          </a:p>
        </p:txBody>
      </p:sp>
    </p:spTree>
    <p:extLst>
      <p:ext uri="{BB962C8B-B14F-4D97-AF65-F5344CB8AC3E}">
        <p14:creationId xmlns:p14="http://schemas.microsoft.com/office/powerpoint/2010/main" val="3308663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0"/>
            <a:ext cx="12192000" cy="6858000"/>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101213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67560D5-5915-E646-8186-EFC88ABD09A8}"/>
              </a:ext>
            </a:extLst>
          </p:cNvPr>
          <p:cNvSpPr>
            <a:spLocks noGrp="1"/>
          </p:cNvSpPr>
          <p:nvPr>
            <p:ph type="pic" sz="quarter" idx="10"/>
          </p:nvPr>
        </p:nvSpPr>
        <p:spPr>
          <a:xfrm>
            <a:off x="1257502" y="2397072"/>
            <a:ext cx="2437200" cy="3463199"/>
          </a:xfrm>
          <a:prstGeom prst="rect">
            <a:avLst/>
          </a:prstGeom>
        </p:spPr>
        <p:txBody>
          <a:bodyPr/>
          <a:lstStyle/>
          <a:p>
            <a:r>
              <a:rPr lang="en-US"/>
              <a:t>Click icon to add picture</a:t>
            </a:r>
          </a:p>
        </p:txBody>
      </p:sp>
    </p:spTree>
    <p:extLst>
      <p:ext uri="{BB962C8B-B14F-4D97-AF65-F5344CB8AC3E}">
        <p14:creationId xmlns:p14="http://schemas.microsoft.com/office/powerpoint/2010/main" val="1495348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3311236"/>
            <a:ext cx="12192000" cy="3546763"/>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624221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1"/>
          <p:cNvSpPr>
            <a:spLocks noGrp="1"/>
          </p:cNvSpPr>
          <p:nvPr>
            <p:ph type="pic" sz="quarter" idx="10"/>
          </p:nvPr>
        </p:nvSpPr>
        <p:spPr bwMode="auto">
          <a:xfrm>
            <a:off x="0" y="0"/>
            <a:ext cx="12192000" cy="6858000"/>
          </a:xfrm>
          <a:prstGeom prst="rect">
            <a:avLst/>
          </a:prstGeom>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1315079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27A23C-1F1A-C143-AB23-886104D8ED36}"/>
              </a:ext>
            </a:extLst>
          </p:cNvPr>
          <p:cNvSpPr>
            <a:spLocks noGrp="1"/>
          </p:cNvSpPr>
          <p:nvPr>
            <p:ph type="pic" sz="quarter" idx="10"/>
          </p:nvPr>
        </p:nvSpPr>
        <p:spPr>
          <a:xfrm>
            <a:off x="4988858" y="3105953"/>
            <a:ext cx="2264400" cy="3967200"/>
          </a:xfrm>
          <a:prstGeom prst="rect">
            <a:avLst/>
          </a:prstGeom>
        </p:spPr>
        <p:txBody>
          <a:bodyPr/>
          <a:lstStyle/>
          <a:p>
            <a:r>
              <a:rPr lang="en-US"/>
              <a:t>Click icon to add picture</a:t>
            </a:r>
          </a:p>
        </p:txBody>
      </p:sp>
    </p:spTree>
    <p:extLst>
      <p:ext uri="{BB962C8B-B14F-4D97-AF65-F5344CB8AC3E}">
        <p14:creationId xmlns:p14="http://schemas.microsoft.com/office/powerpoint/2010/main" val="35327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9">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2203728" y="2528888"/>
            <a:ext cx="3339823" cy="4329112"/>
          </a:xfrm>
          <a:prstGeom prst="rect">
            <a:avLst/>
          </a:prstGeom>
        </p:spPr>
        <p:txBody>
          <a:bodyPr/>
          <a:lstStyle/>
          <a:p>
            <a:r>
              <a:rPr lang="en-US"/>
              <a:t>Click icon to add picture</a:t>
            </a:r>
          </a:p>
        </p:txBody>
      </p:sp>
    </p:spTree>
    <p:extLst>
      <p:ext uri="{BB962C8B-B14F-4D97-AF65-F5344CB8AC3E}">
        <p14:creationId xmlns:p14="http://schemas.microsoft.com/office/powerpoint/2010/main" val="2572095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6CD6A9-984D-BC46-8425-6A3E351A362A}"/>
              </a:ext>
            </a:extLst>
          </p:cNvPr>
          <p:cNvSpPr>
            <a:spLocks noGrp="1"/>
          </p:cNvSpPr>
          <p:nvPr>
            <p:ph type="pic" sz="quarter" idx="10"/>
          </p:nvPr>
        </p:nvSpPr>
        <p:spPr>
          <a:xfrm>
            <a:off x="7922872" y="1769840"/>
            <a:ext cx="1897199" cy="3225600"/>
          </a:xfrm>
          <a:prstGeom prst="rect">
            <a:avLst/>
          </a:prstGeom>
        </p:spPr>
        <p:txBody>
          <a:bodyPr/>
          <a:lstStyle/>
          <a:p>
            <a:r>
              <a:rPr lang="en-US"/>
              <a:t>Click icon to add picture</a:t>
            </a:r>
          </a:p>
        </p:txBody>
      </p:sp>
    </p:spTree>
    <p:extLst>
      <p:ext uri="{BB962C8B-B14F-4D97-AF65-F5344CB8AC3E}">
        <p14:creationId xmlns:p14="http://schemas.microsoft.com/office/powerpoint/2010/main" val="2733021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BD945A1-EB40-EC45-A526-218B27763CCD}"/>
              </a:ext>
            </a:extLst>
          </p:cNvPr>
          <p:cNvSpPr>
            <a:spLocks noGrp="1"/>
          </p:cNvSpPr>
          <p:nvPr>
            <p:ph type="pic" sz="quarter" idx="10"/>
          </p:nvPr>
        </p:nvSpPr>
        <p:spPr>
          <a:xfrm>
            <a:off x="2328863" y="4201801"/>
            <a:ext cx="2253600" cy="3967200"/>
          </a:xfrm>
          <a:prstGeom prst="rect">
            <a:avLst/>
          </a:prstGeom>
        </p:spPr>
        <p:txBody>
          <a:bodyPr/>
          <a:lstStyle/>
          <a:p>
            <a:r>
              <a:rPr lang="en-US"/>
              <a:t>Click icon to add picture</a:t>
            </a:r>
          </a:p>
        </p:txBody>
      </p:sp>
      <p:sp>
        <p:nvSpPr>
          <p:cNvPr id="11" name="Picture Placeholder 3">
            <a:extLst>
              <a:ext uri="{FF2B5EF4-FFF2-40B4-BE49-F238E27FC236}">
                <a16:creationId xmlns:a16="http://schemas.microsoft.com/office/drawing/2014/main" id="{1573B3D7-CF3E-B646-A105-310CD0C8F9B3}"/>
              </a:ext>
            </a:extLst>
          </p:cNvPr>
          <p:cNvSpPr>
            <a:spLocks noGrp="1"/>
          </p:cNvSpPr>
          <p:nvPr>
            <p:ph type="pic" sz="quarter" idx="11"/>
          </p:nvPr>
        </p:nvSpPr>
        <p:spPr>
          <a:xfrm>
            <a:off x="4926590" y="2999827"/>
            <a:ext cx="2253600" cy="3967200"/>
          </a:xfrm>
          <a:prstGeom prst="rect">
            <a:avLst/>
          </a:prstGeom>
        </p:spPr>
        <p:txBody>
          <a:bodyPr/>
          <a:lstStyle/>
          <a:p>
            <a:r>
              <a:rPr lang="en-US"/>
              <a:t>Click icon to add picture</a:t>
            </a:r>
          </a:p>
        </p:txBody>
      </p:sp>
      <p:sp>
        <p:nvSpPr>
          <p:cNvPr id="12" name="Picture Placeholder 3">
            <a:extLst>
              <a:ext uri="{FF2B5EF4-FFF2-40B4-BE49-F238E27FC236}">
                <a16:creationId xmlns:a16="http://schemas.microsoft.com/office/drawing/2014/main" id="{E0755A6F-1807-C44C-A5AB-F712208D049A}"/>
              </a:ext>
            </a:extLst>
          </p:cNvPr>
          <p:cNvSpPr>
            <a:spLocks noGrp="1"/>
          </p:cNvSpPr>
          <p:nvPr>
            <p:ph type="pic" sz="quarter" idx="12"/>
          </p:nvPr>
        </p:nvSpPr>
        <p:spPr>
          <a:xfrm>
            <a:off x="7527575" y="4220214"/>
            <a:ext cx="2253600" cy="3967200"/>
          </a:xfrm>
          <a:prstGeom prst="rect">
            <a:avLst/>
          </a:prstGeom>
        </p:spPr>
        <p:txBody>
          <a:bodyPr/>
          <a:lstStyle/>
          <a:p>
            <a:r>
              <a:rPr lang="en-US"/>
              <a:t>Click icon to add picture</a:t>
            </a:r>
          </a:p>
        </p:txBody>
      </p:sp>
    </p:spTree>
    <p:extLst>
      <p:ext uri="{BB962C8B-B14F-4D97-AF65-F5344CB8AC3E}">
        <p14:creationId xmlns:p14="http://schemas.microsoft.com/office/powerpoint/2010/main" val="1530155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2E5BB94-5F11-D948-83EA-DBF8144A346A}"/>
              </a:ext>
            </a:extLst>
          </p:cNvPr>
          <p:cNvSpPr>
            <a:spLocks noGrp="1"/>
          </p:cNvSpPr>
          <p:nvPr>
            <p:ph type="pic" sz="quarter" idx="10"/>
          </p:nvPr>
        </p:nvSpPr>
        <p:spPr>
          <a:xfrm>
            <a:off x="8739679" y="1505368"/>
            <a:ext cx="1890000" cy="3344399"/>
          </a:xfrm>
          <a:prstGeom prst="rect">
            <a:avLst/>
          </a:prstGeom>
        </p:spPr>
        <p:txBody>
          <a:bodyPr/>
          <a:lstStyle/>
          <a:p>
            <a:r>
              <a:rPr lang="en-US"/>
              <a:t>Click icon to add picture</a:t>
            </a:r>
          </a:p>
        </p:txBody>
      </p:sp>
    </p:spTree>
    <p:extLst>
      <p:ext uri="{BB962C8B-B14F-4D97-AF65-F5344CB8AC3E}">
        <p14:creationId xmlns:p14="http://schemas.microsoft.com/office/powerpoint/2010/main" val="2133136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55F31E-8AE4-EC4B-89A0-277F45D8AF68}"/>
              </a:ext>
            </a:extLst>
          </p:cNvPr>
          <p:cNvSpPr>
            <a:spLocks noGrp="1"/>
          </p:cNvSpPr>
          <p:nvPr>
            <p:ph type="pic" sz="quarter" idx="10"/>
          </p:nvPr>
        </p:nvSpPr>
        <p:spPr>
          <a:xfrm>
            <a:off x="1156447" y="2124000"/>
            <a:ext cx="2750400" cy="4734000"/>
          </a:xfrm>
          <a:prstGeom prst="rect">
            <a:avLst/>
          </a:prstGeom>
        </p:spPr>
        <p:txBody>
          <a:bodyPr/>
          <a:lstStyle/>
          <a:p>
            <a:r>
              <a:rPr lang="en-US"/>
              <a:t>Click icon to add picture</a:t>
            </a:r>
          </a:p>
        </p:txBody>
      </p:sp>
    </p:spTree>
    <p:extLst>
      <p:ext uri="{BB962C8B-B14F-4D97-AF65-F5344CB8AC3E}">
        <p14:creationId xmlns:p14="http://schemas.microsoft.com/office/powerpoint/2010/main" val="3748754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6B5086D-7F05-E343-A183-BAF7F8990D72}"/>
              </a:ext>
            </a:extLst>
          </p:cNvPr>
          <p:cNvSpPr>
            <a:spLocks noGrp="1"/>
          </p:cNvSpPr>
          <p:nvPr>
            <p:ph type="pic" sz="quarter" idx="10"/>
          </p:nvPr>
        </p:nvSpPr>
        <p:spPr>
          <a:xfrm>
            <a:off x="1419923" y="2057729"/>
            <a:ext cx="3384000" cy="2163600"/>
          </a:xfrm>
          <a:prstGeom prst="rect">
            <a:avLst/>
          </a:prstGeom>
        </p:spPr>
        <p:txBody>
          <a:bodyPr/>
          <a:lstStyle/>
          <a:p>
            <a:r>
              <a:rPr lang="en-US"/>
              <a:t>Click icon to add picture</a:t>
            </a:r>
          </a:p>
        </p:txBody>
      </p:sp>
    </p:spTree>
    <p:extLst>
      <p:ext uri="{BB962C8B-B14F-4D97-AF65-F5344CB8AC3E}">
        <p14:creationId xmlns:p14="http://schemas.microsoft.com/office/powerpoint/2010/main" val="900425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EAB6E0-3F33-334F-ADE1-08C010C7D35A}"/>
              </a:ext>
            </a:extLst>
          </p:cNvPr>
          <p:cNvSpPr>
            <a:spLocks noGrp="1"/>
          </p:cNvSpPr>
          <p:nvPr>
            <p:ph type="pic" sz="quarter" idx="10"/>
          </p:nvPr>
        </p:nvSpPr>
        <p:spPr>
          <a:xfrm>
            <a:off x="7715833" y="2072319"/>
            <a:ext cx="3384000" cy="2163600"/>
          </a:xfrm>
          <a:prstGeom prst="rect">
            <a:avLst/>
          </a:prstGeom>
        </p:spPr>
        <p:txBody>
          <a:bodyPr/>
          <a:lstStyle/>
          <a:p>
            <a:r>
              <a:rPr lang="en-US"/>
              <a:t>Click icon to add picture</a:t>
            </a:r>
          </a:p>
        </p:txBody>
      </p:sp>
    </p:spTree>
    <p:extLst>
      <p:ext uri="{BB962C8B-B14F-4D97-AF65-F5344CB8AC3E}">
        <p14:creationId xmlns:p14="http://schemas.microsoft.com/office/powerpoint/2010/main" val="1592303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9FB28-4578-2740-B0F7-D478F92F0990}"/>
              </a:ext>
            </a:extLst>
          </p:cNvPr>
          <p:cNvSpPr>
            <a:spLocks noGrp="1"/>
          </p:cNvSpPr>
          <p:nvPr>
            <p:ph type="pic" sz="quarter" idx="10"/>
          </p:nvPr>
        </p:nvSpPr>
        <p:spPr>
          <a:xfrm>
            <a:off x="1068646" y="1865313"/>
            <a:ext cx="3384000" cy="2163600"/>
          </a:xfrm>
          <a:prstGeom prst="rect">
            <a:avLst/>
          </a:prstGeom>
        </p:spPr>
        <p:txBody>
          <a:bodyPr/>
          <a:lstStyle/>
          <a:p>
            <a:r>
              <a:rPr lang="en-US"/>
              <a:t>Click icon to add picture</a:t>
            </a:r>
          </a:p>
        </p:txBody>
      </p:sp>
    </p:spTree>
    <p:extLst>
      <p:ext uri="{BB962C8B-B14F-4D97-AF65-F5344CB8AC3E}">
        <p14:creationId xmlns:p14="http://schemas.microsoft.com/office/powerpoint/2010/main" val="11806203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4F5B008-13FD-FC46-A49C-C66855C7A238}"/>
              </a:ext>
            </a:extLst>
          </p:cNvPr>
          <p:cNvSpPr>
            <a:spLocks noGrp="1"/>
          </p:cNvSpPr>
          <p:nvPr>
            <p:ph type="pic" sz="quarter" idx="10"/>
          </p:nvPr>
        </p:nvSpPr>
        <p:spPr>
          <a:xfrm>
            <a:off x="7006361" y="2118584"/>
            <a:ext cx="3384000" cy="2163600"/>
          </a:xfrm>
          <a:prstGeom prst="rect">
            <a:avLst/>
          </a:prstGeom>
        </p:spPr>
        <p:txBody>
          <a:bodyPr/>
          <a:lstStyle/>
          <a:p>
            <a:r>
              <a:rPr lang="en-US"/>
              <a:t>Click icon to add picture</a:t>
            </a:r>
          </a:p>
        </p:txBody>
      </p:sp>
    </p:spTree>
    <p:extLst>
      <p:ext uri="{BB962C8B-B14F-4D97-AF65-F5344CB8AC3E}">
        <p14:creationId xmlns:p14="http://schemas.microsoft.com/office/powerpoint/2010/main" val="36423613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7007-2B6A-CC23-F860-0401E2D454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AB3F67-5C2E-2893-1773-61FD7689D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CAA371-BFE7-8E5A-7FB8-8C43764F31E2}"/>
              </a:ext>
            </a:extLst>
          </p:cNvPr>
          <p:cNvSpPr>
            <a:spLocks noGrp="1"/>
          </p:cNvSpPr>
          <p:nvPr>
            <p:ph type="dt" sz="half" idx="10"/>
          </p:nvPr>
        </p:nvSpPr>
        <p:spPr/>
        <p:txBody>
          <a:bodyPr/>
          <a:lstStyle/>
          <a:p>
            <a:fld id="{31568B24-D1AD-8D4D-8531-B2068E7BBABF}" type="datetimeFigureOut">
              <a:rPr lang="en-US" smtClean="0"/>
              <a:t>10/24/2023</a:t>
            </a:fld>
            <a:endParaRPr lang="en-US"/>
          </a:p>
        </p:txBody>
      </p:sp>
      <p:sp>
        <p:nvSpPr>
          <p:cNvPr id="5" name="Footer Placeholder 4">
            <a:extLst>
              <a:ext uri="{FF2B5EF4-FFF2-40B4-BE49-F238E27FC236}">
                <a16:creationId xmlns:a16="http://schemas.microsoft.com/office/drawing/2014/main" id="{8FC7ABF8-2030-26D9-0817-ECEF2EB34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E348F-9C73-0F9D-6E0F-7DB40B3D25AD}"/>
              </a:ext>
            </a:extLst>
          </p:cNvPr>
          <p:cNvSpPr>
            <a:spLocks noGrp="1"/>
          </p:cNvSpPr>
          <p:nvPr>
            <p:ph type="sldNum" sz="quarter" idx="12"/>
          </p:nvPr>
        </p:nvSpPr>
        <p:spPr/>
        <p:txBody>
          <a:bodyPr/>
          <a:lstStyle/>
          <a:p>
            <a:fld id="{66464DFC-24B2-7F4C-8CA2-5860C2519C2B}" type="slidenum">
              <a:rPr lang="en-US" smtClean="0"/>
              <a:t>‹#›</a:t>
            </a:fld>
            <a:endParaRPr lang="en-US"/>
          </a:p>
        </p:txBody>
      </p:sp>
    </p:spTree>
    <p:extLst>
      <p:ext uri="{BB962C8B-B14F-4D97-AF65-F5344CB8AC3E}">
        <p14:creationId xmlns:p14="http://schemas.microsoft.com/office/powerpoint/2010/main" val="2138690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9053-95D3-185D-7C43-7A6952276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245D4-39CE-6449-3382-061178050C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030F4-76E0-C0B2-50DC-967406732A22}"/>
              </a:ext>
            </a:extLst>
          </p:cNvPr>
          <p:cNvSpPr>
            <a:spLocks noGrp="1"/>
          </p:cNvSpPr>
          <p:nvPr>
            <p:ph type="dt" sz="half" idx="10"/>
          </p:nvPr>
        </p:nvSpPr>
        <p:spPr/>
        <p:txBody>
          <a:bodyPr/>
          <a:lstStyle/>
          <a:p>
            <a:fld id="{31568B24-D1AD-8D4D-8531-B2068E7BBABF}" type="datetimeFigureOut">
              <a:rPr lang="en-US" smtClean="0"/>
              <a:t>10/24/2023</a:t>
            </a:fld>
            <a:endParaRPr lang="en-US"/>
          </a:p>
        </p:txBody>
      </p:sp>
      <p:sp>
        <p:nvSpPr>
          <p:cNvPr id="5" name="Footer Placeholder 4">
            <a:extLst>
              <a:ext uri="{FF2B5EF4-FFF2-40B4-BE49-F238E27FC236}">
                <a16:creationId xmlns:a16="http://schemas.microsoft.com/office/drawing/2014/main" id="{0D24445F-D956-9CF8-324B-1D3B334A1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1D9E5-92D7-4DAE-9DE6-58DEC73CDF77}"/>
              </a:ext>
            </a:extLst>
          </p:cNvPr>
          <p:cNvSpPr>
            <a:spLocks noGrp="1"/>
          </p:cNvSpPr>
          <p:nvPr>
            <p:ph type="sldNum" sz="quarter" idx="12"/>
          </p:nvPr>
        </p:nvSpPr>
        <p:spPr/>
        <p:txBody>
          <a:bodyPr/>
          <a:lstStyle/>
          <a:p>
            <a:fld id="{66464DFC-24B2-7F4C-8CA2-5860C2519C2B}" type="slidenum">
              <a:rPr lang="en-US" smtClean="0"/>
              <a:t>‹#›</a:t>
            </a:fld>
            <a:endParaRPr lang="en-US"/>
          </a:p>
        </p:txBody>
      </p:sp>
    </p:spTree>
    <p:extLst>
      <p:ext uri="{BB962C8B-B14F-4D97-AF65-F5344CB8AC3E}">
        <p14:creationId xmlns:p14="http://schemas.microsoft.com/office/powerpoint/2010/main" val="112003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CF73148-D626-D840-A02C-ACAC6A4A832F}"/>
              </a:ext>
            </a:extLst>
          </p:cNvPr>
          <p:cNvSpPr>
            <a:spLocks noGrp="1"/>
          </p:cNvSpPr>
          <p:nvPr>
            <p:ph type="pic" sz="quarter" idx="10"/>
          </p:nvPr>
        </p:nvSpPr>
        <p:spPr>
          <a:xfrm>
            <a:off x="2614611" y="2395725"/>
            <a:ext cx="2844000" cy="2844000"/>
          </a:xfrm>
          <a:prstGeom prst="rect">
            <a:avLst/>
          </a:prstGeom>
        </p:spPr>
        <p:txBody>
          <a:bodyPr/>
          <a:lstStyle/>
          <a:p>
            <a:r>
              <a:rPr lang="en-US"/>
              <a:t>Click icon to add picture</a:t>
            </a:r>
          </a:p>
        </p:txBody>
      </p:sp>
    </p:spTree>
    <p:extLst>
      <p:ext uri="{BB962C8B-B14F-4D97-AF65-F5344CB8AC3E}">
        <p14:creationId xmlns:p14="http://schemas.microsoft.com/office/powerpoint/2010/main" val="2305148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C4C8-41F5-BDE4-3D1A-25475DAC7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53E68-36DC-D330-1BA6-95DDBDADD8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0ACAE6-6AA4-85EE-D703-A7A4A6307885}"/>
              </a:ext>
            </a:extLst>
          </p:cNvPr>
          <p:cNvSpPr>
            <a:spLocks noGrp="1"/>
          </p:cNvSpPr>
          <p:nvPr>
            <p:ph type="dt" sz="half" idx="10"/>
          </p:nvPr>
        </p:nvSpPr>
        <p:spPr/>
        <p:txBody>
          <a:bodyPr/>
          <a:lstStyle/>
          <a:p>
            <a:fld id="{31568B24-D1AD-8D4D-8531-B2068E7BBABF}" type="datetimeFigureOut">
              <a:rPr lang="en-US" smtClean="0"/>
              <a:t>10/24/2023</a:t>
            </a:fld>
            <a:endParaRPr lang="en-US"/>
          </a:p>
        </p:txBody>
      </p:sp>
      <p:sp>
        <p:nvSpPr>
          <p:cNvPr id="5" name="Footer Placeholder 4">
            <a:extLst>
              <a:ext uri="{FF2B5EF4-FFF2-40B4-BE49-F238E27FC236}">
                <a16:creationId xmlns:a16="http://schemas.microsoft.com/office/drawing/2014/main" id="{186F6546-8892-4592-4C2A-EEE2A06DE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B377E-58A0-C629-C2A3-5D380A9A31C0}"/>
              </a:ext>
            </a:extLst>
          </p:cNvPr>
          <p:cNvSpPr>
            <a:spLocks noGrp="1"/>
          </p:cNvSpPr>
          <p:nvPr>
            <p:ph type="sldNum" sz="quarter" idx="12"/>
          </p:nvPr>
        </p:nvSpPr>
        <p:spPr/>
        <p:txBody>
          <a:bodyPr/>
          <a:lstStyle/>
          <a:p>
            <a:fld id="{66464DFC-24B2-7F4C-8CA2-5860C2519C2B}" type="slidenum">
              <a:rPr lang="en-US" smtClean="0"/>
              <a:t>‹#›</a:t>
            </a:fld>
            <a:endParaRPr lang="en-US"/>
          </a:p>
        </p:txBody>
      </p:sp>
    </p:spTree>
    <p:extLst>
      <p:ext uri="{BB962C8B-B14F-4D97-AF65-F5344CB8AC3E}">
        <p14:creationId xmlns:p14="http://schemas.microsoft.com/office/powerpoint/2010/main" val="2252472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B5E5-367F-981A-D6B1-7F40971E87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0AC701-98F0-916B-7F9E-C8E4EE036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383B21-512C-C27F-1ABA-6CB1C2CF7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78B548-F5F6-2702-2065-22CB0C84E116}"/>
              </a:ext>
            </a:extLst>
          </p:cNvPr>
          <p:cNvSpPr>
            <a:spLocks noGrp="1"/>
          </p:cNvSpPr>
          <p:nvPr>
            <p:ph type="dt" sz="half" idx="10"/>
          </p:nvPr>
        </p:nvSpPr>
        <p:spPr/>
        <p:txBody>
          <a:bodyPr/>
          <a:lstStyle/>
          <a:p>
            <a:fld id="{31568B24-D1AD-8D4D-8531-B2068E7BBABF}" type="datetimeFigureOut">
              <a:rPr lang="en-US" smtClean="0"/>
              <a:t>10/24/2023</a:t>
            </a:fld>
            <a:endParaRPr lang="en-US"/>
          </a:p>
        </p:txBody>
      </p:sp>
      <p:sp>
        <p:nvSpPr>
          <p:cNvPr id="6" name="Footer Placeholder 5">
            <a:extLst>
              <a:ext uri="{FF2B5EF4-FFF2-40B4-BE49-F238E27FC236}">
                <a16:creationId xmlns:a16="http://schemas.microsoft.com/office/drawing/2014/main" id="{4C8BE935-38C6-9500-D05B-BC9FF6453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46BE6-0749-AC41-C780-55C34B5DA57D}"/>
              </a:ext>
            </a:extLst>
          </p:cNvPr>
          <p:cNvSpPr>
            <a:spLocks noGrp="1"/>
          </p:cNvSpPr>
          <p:nvPr>
            <p:ph type="sldNum" sz="quarter" idx="12"/>
          </p:nvPr>
        </p:nvSpPr>
        <p:spPr/>
        <p:txBody>
          <a:bodyPr/>
          <a:lstStyle/>
          <a:p>
            <a:fld id="{66464DFC-24B2-7F4C-8CA2-5860C2519C2B}" type="slidenum">
              <a:rPr lang="en-US" smtClean="0"/>
              <a:t>‹#›</a:t>
            </a:fld>
            <a:endParaRPr lang="en-US"/>
          </a:p>
        </p:txBody>
      </p:sp>
    </p:spTree>
    <p:extLst>
      <p:ext uri="{BB962C8B-B14F-4D97-AF65-F5344CB8AC3E}">
        <p14:creationId xmlns:p14="http://schemas.microsoft.com/office/powerpoint/2010/main" val="4100917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B3E17-9F9F-C17E-E7E8-4CB091ADFD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7AF5B7-5241-ED15-B3B5-7E26AD29E4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CD5102-9DBD-DFD3-AB51-7BE274380B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5DB36-0B8D-3073-9098-E79A5B5C3F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2F5DBC-6E89-D594-EE6A-E296055023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149DCD-7EA9-E044-D346-F9FA4B687E47}"/>
              </a:ext>
            </a:extLst>
          </p:cNvPr>
          <p:cNvSpPr>
            <a:spLocks noGrp="1"/>
          </p:cNvSpPr>
          <p:nvPr>
            <p:ph type="dt" sz="half" idx="10"/>
          </p:nvPr>
        </p:nvSpPr>
        <p:spPr/>
        <p:txBody>
          <a:bodyPr/>
          <a:lstStyle/>
          <a:p>
            <a:fld id="{31568B24-D1AD-8D4D-8531-B2068E7BBABF}" type="datetimeFigureOut">
              <a:rPr lang="en-US" smtClean="0"/>
              <a:t>10/24/2023</a:t>
            </a:fld>
            <a:endParaRPr lang="en-US"/>
          </a:p>
        </p:txBody>
      </p:sp>
      <p:sp>
        <p:nvSpPr>
          <p:cNvPr id="8" name="Footer Placeholder 7">
            <a:extLst>
              <a:ext uri="{FF2B5EF4-FFF2-40B4-BE49-F238E27FC236}">
                <a16:creationId xmlns:a16="http://schemas.microsoft.com/office/drawing/2014/main" id="{DDC9B6A7-48C0-33A8-0DF8-0088318971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003BA-D559-5FFE-87EC-47FE90DDA5CA}"/>
              </a:ext>
            </a:extLst>
          </p:cNvPr>
          <p:cNvSpPr>
            <a:spLocks noGrp="1"/>
          </p:cNvSpPr>
          <p:nvPr>
            <p:ph type="sldNum" sz="quarter" idx="12"/>
          </p:nvPr>
        </p:nvSpPr>
        <p:spPr/>
        <p:txBody>
          <a:bodyPr/>
          <a:lstStyle/>
          <a:p>
            <a:fld id="{66464DFC-24B2-7F4C-8CA2-5860C2519C2B}" type="slidenum">
              <a:rPr lang="en-US" smtClean="0"/>
              <a:t>‹#›</a:t>
            </a:fld>
            <a:endParaRPr lang="en-US"/>
          </a:p>
        </p:txBody>
      </p:sp>
    </p:spTree>
    <p:extLst>
      <p:ext uri="{BB962C8B-B14F-4D97-AF65-F5344CB8AC3E}">
        <p14:creationId xmlns:p14="http://schemas.microsoft.com/office/powerpoint/2010/main" val="21078574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C4ED-7596-1D2C-2BE8-4F0A2D635A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1EB8B-2566-6F31-6B1B-404A88A31E26}"/>
              </a:ext>
            </a:extLst>
          </p:cNvPr>
          <p:cNvSpPr>
            <a:spLocks noGrp="1"/>
          </p:cNvSpPr>
          <p:nvPr>
            <p:ph type="dt" sz="half" idx="10"/>
          </p:nvPr>
        </p:nvSpPr>
        <p:spPr/>
        <p:txBody>
          <a:bodyPr/>
          <a:lstStyle/>
          <a:p>
            <a:fld id="{31568B24-D1AD-8D4D-8531-B2068E7BBABF}" type="datetimeFigureOut">
              <a:rPr lang="en-US" smtClean="0"/>
              <a:t>10/24/2023</a:t>
            </a:fld>
            <a:endParaRPr lang="en-US"/>
          </a:p>
        </p:txBody>
      </p:sp>
      <p:sp>
        <p:nvSpPr>
          <p:cNvPr id="4" name="Footer Placeholder 3">
            <a:extLst>
              <a:ext uri="{FF2B5EF4-FFF2-40B4-BE49-F238E27FC236}">
                <a16:creationId xmlns:a16="http://schemas.microsoft.com/office/drawing/2014/main" id="{5AEE5121-4567-0900-D510-CCA887DBFD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89B68C-2352-4A0A-3572-006E3DE0835B}"/>
              </a:ext>
            </a:extLst>
          </p:cNvPr>
          <p:cNvSpPr>
            <a:spLocks noGrp="1"/>
          </p:cNvSpPr>
          <p:nvPr>
            <p:ph type="sldNum" sz="quarter" idx="12"/>
          </p:nvPr>
        </p:nvSpPr>
        <p:spPr/>
        <p:txBody>
          <a:bodyPr/>
          <a:lstStyle/>
          <a:p>
            <a:fld id="{66464DFC-24B2-7F4C-8CA2-5860C2519C2B}" type="slidenum">
              <a:rPr lang="en-US" smtClean="0"/>
              <a:t>‹#›</a:t>
            </a:fld>
            <a:endParaRPr lang="en-US"/>
          </a:p>
        </p:txBody>
      </p:sp>
    </p:spTree>
    <p:extLst>
      <p:ext uri="{BB962C8B-B14F-4D97-AF65-F5344CB8AC3E}">
        <p14:creationId xmlns:p14="http://schemas.microsoft.com/office/powerpoint/2010/main" val="1130869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CD5AF1-A58C-07CD-4C26-461033C4A90A}"/>
              </a:ext>
            </a:extLst>
          </p:cNvPr>
          <p:cNvSpPr>
            <a:spLocks noGrp="1"/>
          </p:cNvSpPr>
          <p:nvPr>
            <p:ph type="dt" sz="half" idx="10"/>
          </p:nvPr>
        </p:nvSpPr>
        <p:spPr/>
        <p:txBody>
          <a:bodyPr/>
          <a:lstStyle/>
          <a:p>
            <a:fld id="{31568B24-D1AD-8D4D-8531-B2068E7BBABF}" type="datetimeFigureOut">
              <a:rPr lang="en-US" smtClean="0"/>
              <a:t>10/24/2023</a:t>
            </a:fld>
            <a:endParaRPr lang="en-US"/>
          </a:p>
        </p:txBody>
      </p:sp>
      <p:sp>
        <p:nvSpPr>
          <p:cNvPr id="3" name="Footer Placeholder 2">
            <a:extLst>
              <a:ext uri="{FF2B5EF4-FFF2-40B4-BE49-F238E27FC236}">
                <a16:creationId xmlns:a16="http://schemas.microsoft.com/office/drawing/2014/main" id="{E7DC66F4-6FA7-A60D-BD0A-AB3A784342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123AD7-F2B1-1F42-118B-BABC986E35BC}"/>
              </a:ext>
            </a:extLst>
          </p:cNvPr>
          <p:cNvSpPr>
            <a:spLocks noGrp="1"/>
          </p:cNvSpPr>
          <p:nvPr>
            <p:ph type="sldNum" sz="quarter" idx="12"/>
          </p:nvPr>
        </p:nvSpPr>
        <p:spPr/>
        <p:txBody>
          <a:bodyPr/>
          <a:lstStyle/>
          <a:p>
            <a:fld id="{66464DFC-24B2-7F4C-8CA2-5860C2519C2B}" type="slidenum">
              <a:rPr lang="en-US" smtClean="0"/>
              <a:t>‹#›</a:t>
            </a:fld>
            <a:endParaRPr lang="en-US"/>
          </a:p>
        </p:txBody>
      </p:sp>
    </p:spTree>
    <p:extLst>
      <p:ext uri="{BB962C8B-B14F-4D97-AF65-F5344CB8AC3E}">
        <p14:creationId xmlns:p14="http://schemas.microsoft.com/office/powerpoint/2010/main" val="39382435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E090-68DC-F0E9-BC04-67B940D98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DCF6C7-6C19-E09F-17BC-8B97F14B67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54829-B080-0920-54CB-2873EF10F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B5205-068F-3394-2F31-1FD4ABC51D9F}"/>
              </a:ext>
            </a:extLst>
          </p:cNvPr>
          <p:cNvSpPr>
            <a:spLocks noGrp="1"/>
          </p:cNvSpPr>
          <p:nvPr>
            <p:ph type="dt" sz="half" idx="10"/>
          </p:nvPr>
        </p:nvSpPr>
        <p:spPr/>
        <p:txBody>
          <a:bodyPr/>
          <a:lstStyle/>
          <a:p>
            <a:fld id="{31568B24-D1AD-8D4D-8531-B2068E7BBABF}" type="datetimeFigureOut">
              <a:rPr lang="en-US" smtClean="0"/>
              <a:t>10/24/2023</a:t>
            </a:fld>
            <a:endParaRPr lang="en-US"/>
          </a:p>
        </p:txBody>
      </p:sp>
      <p:sp>
        <p:nvSpPr>
          <p:cNvPr id="6" name="Footer Placeholder 5">
            <a:extLst>
              <a:ext uri="{FF2B5EF4-FFF2-40B4-BE49-F238E27FC236}">
                <a16:creationId xmlns:a16="http://schemas.microsoft.com/office/drawing/2014/main" id="{5B7E7B8A-BCD7-A499-3EC6-E528E5309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D4FD0-E3A7-0C3E-F37C-64093901FA53}"/>
              </a:ext>
            </a:extLst>
          </p:cNvPr>
          <p:cNvSpPr>
            <a:spLocks noGrp="1"/>
          </p:cNvSpPr>
          <p:nvPr>
            <p:ph type="sldNum" sz="quarter" idx="12"/>
          </p:nvPr>
        </p:nvSpPr>
        <p:spPr/>
        <p:txBody>
          <a:bodyPr/>
          <a:lstStyle/>
          <a:p>
            <a:fld id="{66464DFC-24B2-7F4C-8CA2-5860C2519C2B}" type="slidenum">
              <a:rPr lang="en-US" smtClean="0"/>
              <a:t>‹#›</a:t>
            </a:fld>
            <a:endParaRPr lang="en-US"/>
          </a:p>
        </p:txBody>
      </p:sp>
    </p:spTree>
    <p:extLst>
      <p:ext uri="{BB962C8B-B14F-4D97-AF65-F5344CB8AC3E}">
        <p14:creationId xmlns:p14="http://schemas.microsoft.com/office/powerpoint/2010/main" val="39699840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DA04-AB38-A730-3FA6-48AAD63069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A09D3B-902C-FEE5-D465-33EA57BF6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4DEC64-852A-7EBA-B798-11343E420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E37977-A317-D1DE-30E6-892D9C69FD0C}"/>
              </a:ext>
            </a:extLst>
          </p:cNvPr>
          <p:cNvSpPr>
            <a:spLocks noGrp="1"/>
          </p:cNvSpPr>
          <p:nvPr>
            <p:ph type="dt" sz="half" idx="10"/>
          </p:nvPr>
        </p:nvSpPr>
        <p:spPr/>
        <p:txBody>
          <a:bodyPr/>
          <a:lstStyle/>
          <a:p>
            <a:fld id="{31568B24-D1AD-8D4D-8531-B2068E7BBABF}" type="datetimeFigureOut">
              <a:rPr lang="en-US" smtClean="0"/>
              <a:t>10/24/2023</a:t>
            </a:fld>
            <a:endParaRPr lang="en-US"/>
          </a:p>
        </p:txBody>
      </p:sp>
      <p:sp>
        <p:nvSpPr>
          <p:cNvPr id="6" name="Footer Placeholder 5">
            <a:extLst>
              <a:ext uri="{FF2B5EF4-FFF2-40B4-BE49-F238E27FC236}">
                <a16:creationId xmlns:a16="http://schemas.microsoft.com/office/drawing/2014/main" id="{BCEABFA7-2328-7499-957A-2E2AAA551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6BEAB-B7C1-11CD-75B0-A5DCF4CBF6CB}"/>
              </a:ext>
            </a:extLst>
          </p:cNvPr>
          <p:cNvSpPr>
            <a:spLocks noGrp="1"/>
          </p:cNvSpPr>
          <p:nvPr>
            <p:ph type="sldNum" sz="quarter" idx="12"/>
          </p:nvPr>
        </p:nvSpPr>
        <p:spPr/>
        <p:txBody>
          <a:bodyPr/>
          <a:lstStyle/>
          <a:p>
            <a:fld id="{66464DFC-24B2-7F4C-8CA2-5860C2519C2B}" type="slidenum">
              <a:rPr lang="en-US" smtClean="0"/>
              <a:t>‹#›</a:t>
            </a:fld>
            <a:endParaRPr lang="en-US"/>
          </a:p>
        </p:txBody>
      </p:sp>
    </p:spTree>
    <p:extLst>
      <p:ext uri="{BB962C8B-B14F-4D97-AF65-F5344CB8AC3E}">
        <p14:creationId xmlns:p14="http://schemas.microsoft.com/office/powerpoint/2010/main" val="14940890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D609-F14E-BFD7-27C1-F5FC765E8D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A51CFE-6556-424E-F353-3C684481A8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ED6E6E-F5F2-7823-6059-111A3A16AAB1}"/>
              </a:ext>
            </a:extLst>
          </p:cNvPr>
          <p:cNvSpPr>
            <a:spLocks noGrp="1"/>
          </p:cNvSpPr>
          <p:nvPr>
            <p:ph type="dt" sz="half" idx="10"/>
          </p:nvPr>
        </p:nvSpPr>
        <p:spPr/>
        <p:txBody>
          <a:bodyPr/>
          <a:lstStyle/>
          <a:p>
            <a:fld id="{31568B24-D1AD-8D4D-8531-B2068E7BBABF}" type="datetimeFigureOut">
              <a:rPr lang="en-US" smtClean="0"/>
              <a:t>10/24/2023</a:t>
            </a:fld>
            <a:endParaRPr lang="en-US"/>
          </a:p>
        </p:txBody>
      </p:sp>
      <p:sp>
        <p:nvSpPr>
          <p:cNvPr id="5" name="Footer Placeholder 4">
            <a:extLst>
              <a:ext uri="{FF2B5EF4-FFF2-40B4-BE49-F238E27FC236}">
                <a16:creationId xmlns:a16="http://schemas.microsoft.com/office/drawing/2014/main" id="{08E20017-0F93-593F-6B55-FB004EA1C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5B793-2562-E51E-45FB-AF9C4C286D41}"/>
              </a:ext>
            </a:extLst>
          </p:cNvPr>
          <p:cNvSpPr>
            <a:spLocks noGrp="1"/>
          </p:cNvSpPr>
          <p:nvPr>
            <p:ph type="sldNum" sz="quarter" idx="12"/>
          </p:nvPr>
        </p:nvSpPr>
        <p:spPr/>
        <p:txBody>
          <a:bodyPr/>
          <a:lstStyle/>
          <a:p>
            <a:fld id="{66464DFC-24B2-7F4C-8CA2-5860C2519C2B}" type="slidenum">
              <a:rPr lang="en-US" smtClean="0"/>
              <a:t>‹#›</a:t>
            </a:fld>
            <a:endParaRPr lang="en-US"/>
          </a:p>
        </p:txBody>
      </p:sp>
    </p:spTree>
    <p:extLst>
      <p:ext uri="{BB962C8B-B14F-4D97-AF65-F5344CB8AC3E}">
        <p14:creationId xmlns:p14="http://schemas.microsoft.com/office/powerpoint/2010/main" val="1159745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0F4D70-5DCA-D506-E56A-C39125B682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5AC7C-BC92-4E03-889E-6637FF62BC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8B5C2-1F80-9CE1-9A9B-9C288A3D6427}"/>
              </a:ext>
            </a:extLst>
          </p:cNvPr>
          <p:cNvSpPr>
            <a:spLocks noGrp="1"/>
          </p:cNvSpPr>
          <p:nvPr>
            <p:ph type="dt" sz="half" idx="10"/>
          </p:nvPr>
        </p:nvSpPr>
        <p:spPr/>
        <p:txBody>
          <a:bodyPr/>
          <a:lstStyle/>
          <a:p>
            <a:fld id="{31568B24-D1AD-8D4D-8531-B2068E7BBABF}" type="datetimeFigureOut">
              <a:rPr lang="en-US" smtClean="0"/>
              <a:t>10/24/2023</a:t>
            </a:fld>
            <a:endParaRPr lang="en-US"/>
          </a:p>
        </p:txBody>
      </p:sp>
      <p:sp>
        <p:nvSpPr>
          <p:cNvPr id="5" name="Footer Placeholder 4">
            <a:extLst>
              <a:ext uri="{FF2B5EF4-FFF2-40B4-BE49-F238E27FC236}">
                <a16:creationId xmlns:a16="http://schemas.microsoft.com/office/drawing/2014/main" id="{79F31278-6BE1-A196-DE3A-246D5C61B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94AB1-C486-8CB9-D80D-96315DAEECAF}"/>
              </a:ext>
            </a:extLst>
          </p:cNvPr>
          <p:cNvSpPr>
            <a:spLocks noGrp="1"/>
          </p:cNvSpPr>
          <p:nvPr>
            <p:ph type="sldNum" sz="quarter" idx="12"/>
          </p:nvPr>
        </p:nvSpPr>
        <p:spPr/>
        <p:txBody>
          <a:bodyPr/>
          <a:lstStyle/>
          <a:p>
            <a:fld id="{66464DFC-24B2-7F4C-8CA2-5860C2519C2B}" type="slidenum">
              <a:rPr lang="en-US" smtClean="0"/>
              <a:t>‹#›</a:t>
            </a:fld>
            <a:endParaRPr lang="en-US"/>
          </a:p>
        </p:txBody>
      </p:sp>
    </p:spTree>
    <p:extLst>
      <p:ext uri="{BB962C8B-B14F-4D97-AF65-F5344CB8AC3E}">
        <p14:creationId xmlns:p14="http://schemas.microsoft.com/office/powerpoint/2010/main" val="38226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0" y="2663597"/>
            <a:ext cx="12192000" cy="2437041"/>
          </a:xfrm>
          <a:prstGeom prst="rect">
            <a:avLst/>
          </a:prstGeom>
        </p:spPr>
        <p:txBody>
          <a:bodyPr/>
          <a:lstStyle/>
          <a:p>
            <a:r>
              <a:rPr lang="en-US"/>
              <a:t>Click icon to add picture</a:t>
            </a:r>
          </a:p>
        </p:txBody>
      </p:sp>
    </p:spTree>
    <p:extLst>
      <p:ext uri="{BB962C8B-B14F-4D97-AF65-F5344CB8AC3E}">
        <p14:creationId xmlns:p14="http://schemas.microsoft.com/office/powerpoint/2010/main" val="392597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21">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1485900" y="2395726"/>
            <a:ext cx="2843213" cy="2843213"/>
          </a:xfrm>
          <a:prstGeom prst="rect">
            <a:avLst/>
          </a:prstGeom>
        </p:spPr>
        <p:txBody>
          <a:bodyPr/>
          <a:lstStyle/>
          <a:p>
            <a:r>
              <a:rPr lang="en-US"/>
              <a:t>Click icon to add picture</a:t>
            </a:r>
          </a:p>
        </p:txBody>
      </p:sp>
      <p:sp>
        <p:nvSpPr>
          <p:cNvPr id="6" name="Picture Placeholder 3"/>
          <p:cNvSpPr>
            <a:spLocks noGrp="1"/>
          </p:cNvSpPr>
          <p:nvPr>
            <p:ph type="pic" sz="quarter" idx="11"/>
          </p:nvPr>
        </p:nvSpPr>
        <p:spPr>
          <a:xfrm>
            <a:off x="4614861" y="2395725"/>
            <a:ext cx="2843213" cy="2843213"/>
          </a:xfrm>
          <a:prstGeom prst="rect">
            <a:avLst/>
          </a:prstGeom>
        </p:spPr>
        <p:txBody>
          <a:bodyPr/>
          <a:lstStyle/>
          <a:p>
            <a:r>
              <a:rPr lang="en-US"/>
              <a:t>Click icon to add picture</a:t>
            </a:r>
          </a:p>
        </p:txBody>
      </p:sp>
      <p:sp>
        <p:nvSpPr>
          <p:cNvPr id="7" name="Picture Placeholder 3"/>
          <p:cNvSpPr>
            <a:spLocks noGrp="1"/>
          </p:cNvSpPr>
          <p:nvPr>
            <p:ph type="pic" sz="quarter" idx="12"/>
          </p:nvPr>
        </p:nvSpPr>
        <p:spPr>
          <a:xfrm>
            <a:off x="7743822" y="2395724"/>
            <a:ext cx="2843213" cy="2843213"/>
          </a:xfrm>
          <a:prstGeom prst="rect">
            <a:avLst/>
          </a:prstGeom>
        </p:spPr>
        <p:txBody>
          <a:bodyPr/>
          <a:lstStyle/>
          <a:p>
            <a:r>
              <a:rPr lang="en-US"/>
              <a:t>Click icon to add picture</a:t>
            </a:r>
          </a:p>
        </p:txBody>
      </p:sp>
    </p:spTree>
    <p:extLst>
      <p:ext uri="{BB962C8B-B14F-4D97-AF65-F5344CB8AC3E}">
        <p14:creationId xmlns:p14="http://schemas.microsoft.com/office/powerpoint/2010/main" val="107029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54">
    <p:spTree>
      <p:nvGrpSpPr>
        <p:cNvPr id="1" name=""/>
        <p:cNvGrpSpPr/>
        <p:nvPr/>
      </p:nvGrpSpPr>
      <p:grpSpPr>
        <a:xfrm>
          <a:off x="0" y="0"/>
          <a:ext cx="0" cy="0"/>
          <a:chOff x="0" y="0"/>
          <a:chExt cx="0" cy="0"/>
        </a:xfrm>
      </p:grpSpPr>
      <p:sp>
        <p:nvSpPr>
          <p:cNvPr id="10" name="Picture Placeholder 3"/>
          <p:cNvSpPr>
            <a:spLocks noGrp="1"/>
          </p:cNvSpPr>
          <p:nvPr>
            <p:ph type="pic" sz="quarter" idx="10"/>
          </p:nvPr>
        </p:nvSpPr>
        <p:spPr>
          <a:xfrm>
            <a:off x="2114549" y="2249578"/>
            <a:ext cx="1514475" cy="1363182"/>
          </a:xfrm>
          <a:prstGeom prst="rect">
            <a:avLst/>
          </a:prstGeom>
        </p:spPr>
        <p:txBody>
          <a:bodyPr/>
          <a:lstStyle/>
          <a:p>
            <a:r>
              <a:rPr lang="en-US"/>
              <a:t>Click icon to add picture</a:t>
            </a:r>
          </a:p>
        </p:txBody>
      </p:sp>
      <p:sp>
        <p:nvSpPr>
          <p:cNvPr id="11" name="Picture Placeholder 3"/>
          <p:cNvSpPr>
            <a:spLocks noGrp="1"/>
          </p:cNvSpPr>
          <p:nvPr>
            <p:ph type="pic" sz="quarter" idx="11"/>
          </p:nvPr>
        </p:nvSpPr>
        <p:spPr>
          <a:xfrm>
            <a:off x="4257674" y="2249578"/>
            <a:ext cx="1514475" cy="1363182"/>
          </a:xfrm>
          <a:prstGeom prst="rect">
            <a:avLst/>
          </a:prstGeom>
        </p:spPr>
        <p:txBody>
          <a:bodyPr/>
          <a:lstStyle/>
          <a:p>
            <a:r>
              <a:rPr lang="en-US"/>
              <a:t>Click icon to add picture</a:t>
            </a:r>
          </a:p>
        </p:txBody>
      </p:sp>
      <p:sp>
        <p:nvSpPr>
          <p:cNvPr id="12" name="Picture Placeholder 3"/>
          <p:cNvSpPr>
            <a:spLocks noGrp="1"/>
          </p:cNvSpPr>
          <p:nvPr>
            <p:ph type="pic" sz="quarter" idx="12"/>
          </p:nvPr>
        </p:nvSpPr>
        <p:spPr>
          <a:xfrm>
            <a:off x="6400799" y="2249578"/>
            <a:ext cx="1514475" cy="1363182"/>
          </a:xfrm>
          <a:prstGeom prst="rect">
            <a:avLst/>
          </a:prstGeom>
        </p:spPr>
        <p:txBody>
          <a:bodyPr/>
          <a:lstStyle/>
          <a:p>
            <a:r>
              <a:rPr lang="en-US"/>
              <a:t>Click icon to add picture</a:t>
            </a:r>
          </a:p>
        </p:txBody>
      </p:sp>
      <p:sp>
        <p:nvSpPr>
          <p:cNvPr id="13" name="Picture Placeholder 3"/>
          <p:cNvSpPr>
            <a:spLocks noGrp="1"/>
          </p:cNvSpPr>
          <p:nvPr>
            <p:ph type="pic" sz="quarter" idx="13"/>
          </p:nvPr>
        </p:nvSpPr>
        <p:spPr>
          <a:xfrm>
            <a:off x="8543924" y="2249578"/>
            <a:ext cx="1514475" cy="1363182"/>
          </a:xfrm>
          <a:prstGeom prst="rect">
            <a:avLst/>
          </a:prstGeom>
        </p:spPr>
        <p:txBody>
          <a:bodyPr/>
          <a:lstStyle/>
          <a:p>
            <a:r>
              <a:rPr lang="en-US"/>
              <a:t>Click icon to add picture</a:t>
            </a:r>
          </a:p>
        </p:txBody>
      </p:sp>
      <p:sp>
        <p:nvSpPr>
          <p:cNvPr id="14" name="Picture Placeholder 3"/>
          <p:cNvSpPr>
            <a:spLocks noGrp="1"/>
          </p:cNvSpPr>
          <p:nvPr>
            <p:ph type="pic" sz="quarter" idx="14"/>
          </p:nvPr>
        </p:nvSpPr>
        <p:spPr>
          <a:xfrm>
            <a:off x="2114549" y="4404392"/>
            <a:ext cx="1514475" cy="1363182"/>
          </a:xfrm>
          <a:prstGeom prst="rect">
            <a:avLst/>
          </a:prstGeom>
        </p:spPr>
        <p:txBody>
          <a:bodyPr/>
          <a:lstStyle/>
          <a:p>
            <a:r>
              <a:rPr lang="en-US"/>
              <a:t>Click icon to add picture</a:t>
            </a:r>
          </a:p>
        </p:txBody>
      </p:sp>
      <p:sp>
        <p:nvSpPr>
          <p:cNvPr id="15" name="Picture Placeholder 3"/>
          <p:cNvSpPr>
            <a:spLocks noGrp="1"/>
          </p:cNvSpPr>
          <p:nvPr>
            <p:ph type="pic" sz="quarter" idx="15"/>
          </p:nvPr>
        </p:nvSpPr>
        <p:spPr>
          <a:xfrm>
            <a:off x="4257674" y="4404392"/>
            <a:ext cx="1514475" cy="1363182"/>
          </a:xfrm>
          <a:prstGeom prst="rect">
            <a:avLst/>
          </a:prstGeom>
        </p:spPr>
        <p:txBody>
          <a:bodyPr/>
          <a:lstStyle/>
          <a:p>
            <a:r>
              <a:rPr lang="en-US"/>
              <a:t>Click icon to add picture</a:t>
            </a:r>
          </a:p>
        </p:txBody>
      </p:sp>
      <p:sp>
        <p:nvSpPr>
          <p:cNvPr id="16" name="Picture Placeholder 3"/>
          <p:cNvSpPr>
            <a:spLocks noGrp="1"/>
          </p:cNvSpPr>
          <p:nvPr>
            <p:ph type="pic" sz="quarter" idx="16"/>
          </p:nvPr>
        </p:nvSpPr>
        <p:spPr>
          <a:xfrm>
            <a:off x="6400799" y="4404392"/>
            <a:ext cx="1514475" cy="1363182"/>
          </a:xfrm>
          <a:prstGeom prst="rect">
            <a:avLst/>
          </a:prstGeom>
        </p:spPr>
        <p:txBody>
          <a:bodyPr/>
          <a:lstStyle/>
          <a:p>
            <a:r>
              <a:rPr lang="en-US"/>
              <a:t>Click icon to add picture</a:t>
            </a:r>
          </a:p>
        </p:txBody>
      </p:sp>
      <p:sp>
        <p:nvSpPr>
          <p:cNvPr id="17" name="Picture Placeholder 3"/>
          <p:cNvSpPr>
            <a:spLocks noGrp="1"/>
          </p:cNvSpPr>
          <p:nvPr>
            <p:ph type="pic" sz="quarter" idx="17"/>
          </p:nvPr>
        </p:nvSpPr>
        <p:spPr>
          <a:xfrm>
            <a:off x="8543924" y="4404392"/>
            <a:ext cx="1514475" cy="1363182"/>
          </a:xfrm>
          <a:prstGeom prst="rect">
            <a:avLst/>
          </a:prstGeom>
        </p:spPr>
        <p:txBody>
          <a:bodyPr/>
          <a:lstStyle/>
          <a:p>
            <a:r>
              <a:rPr lang="en-US"/>
              <a:t>Click icon to add picture</a:t>
            </a:r>
          </a:p>
        </p:txBody>
      </p:sp>
    </p:spTree>
    <p:extLst>
      <p:ext uri="{BB962C8B-B14F-4D97-AF65-F5344CB8AC3E}">
        <p14:creationId xmlns:p14="http://schemas.microsoft.com/office/powerpoint/2010/main" val="218104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55">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671639" y="2537371"/>
            <a:ext cx="4163214" cy="3146903"/>
          </a:xfrm>
          <a:prstGeom prst="rect">
            <a:avLst/>
          </a:prstGeom>
        </p:spPr>
      </p:sp>
    </p:spTree>
    <p:extLst>
      <p:ext uri="{BB962C8B-B14F-4D97-AF65-F5344CB8AC3E}">
        <p14:creationId xmlns:p14="http://schemas.microsoft.com/office/powerpoint/2010/main" val="392225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122614" y="3318038"/>
            <a:ext cx="614365" cy="614365"/>
          </a:xfrm>
          <a:prstGeom prst="rect">
            <a:avLst/>
          </a:prstGeom>
        </p:spPr>
        <p:txBody>
          <a:bodyPr/>
          <a:lstStyle/>
          <a:p>
            <a:r>
              <a:rPr lang="en-US"/>
              <a:t>Click icon to add picture</a:t>
            </a:r>
            <a:endParaRPr lang="en-US" dirty="0"/>
          </a:p>
        </p:txBody>
      </p:sp>
      <p:sp>
        <p:nvSpPr>
          <p:cNvPr id="10" name="Picture Placeholder 4"/>
          <p:cNvSpPr>
            <a:spLocks noGrp="1"/>
          </p:cNvSpPr>
          <p:nvPr>
            <p:ph type="pic" sz="quarter" idx="11"/>
          </p:nvPr>
        </p:nvSpPr>
        <p:spPr>
          <a:xfrm>
            <a:off x="3819075" y="2703673"/>
            <a:ext cx="614365" cy="614365"/>
          </a:xfrm>
          <a:prstGeom prst="rect">
            <a:avLst/>
          </a:prstGeom>
        </p:spPr>
        <p:txBody>
          <a:bodyPr/>
          <a:lstStyle/>
          <a:p>
            <a:r>
              <a:rPr lang="en-US"/>
              <a:t>Click icon to add picture</a:t>
            </a:r>
            <a:endParaRPr lang="en-US" dirty="0"/>
          </a:p>
        </p:txBody>
      </p:sp>
      <p:sp>
        <p:nvSpPr>
          <p:cNvPr id="11" name="Picture Placeholder 4"/>
          <p:cNvSpPr>
            <a:spLocks noGrp="1"/>
          </p:cNvSpPr>
          <p:nvPr>
            <p:ph type="pic" sz="quarter" idx="12"/>
          </p:nvPr>
        </p:nvSpPr>
        <p:spPr>
          <a:xfrm>
            <a:off x="6535134" y="3298172"/>
            <a:ext cx="614365" cy="614365"/>
          </a:xfrm>
          <a:prstGeom prst="rect">
            <a:avLst/>
          </a:prstGeom>
        </p:spPr>
        <p:txBody>
          <a:bodyPr/>
          <a:lstStyle/>
          <a:p>
            <a:r>
              <a:rPr lang="en-US"/>
              <a:t>Click icon to add picture</a:t>
            </a:r>
            <a:endParaRPr lang="en-US" dirty="0"/>
          </a:p>
        </p:txBody>
      </p:sp>
      <p:sp>
        <p:nvSpPr>
          <p:cNvPr id="12" name="Picture Placeholder 4"/>
          <p:cNvSpPr>
            <a:spLocks noGrp="1"/>
          </p:cNvSpPr>
          <p:nvPr>
            <p:ph type="pic" sz="quarter" idx="13"/>
          </p:nvPr>
        </p:nvSpPr>
        <p:spPr>
          <a:xfrm>
            <a:off x="9118190" y="2683806"/>
            <a:ext cx="614365" cy="614365"/>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653109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2.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34321"/>
      </p:ext>
    </p:extLst>
  </p:cSld>
  <p:clrMap bg1="lt1" tx1="dk1" bg2="lt2" tx2="dk2" accent1="accent1" accent2="accent2" accent3="accent3" accent4="accent4" accent5="accent5" accent6="accent6" hlink="hlink" folHlink="folHlink"/>
  <p:sldLayoutIdLst>
    <p:sldLayoutId id="2147483728" r:id="rId1"/>
    <p:sldLayoutId id="2147483667" r:id="rId2"/>
    <p:sldLayoutId id="2147483735" r:id="rId3"/>
    <p:sldLayoutId id="2147483766" r:id="rId4"/>
    <p:sldLayoutId id="2147483670" r:id="rId5"/>
    <p:sldLayoutId id="2147483681" r:id="rId6"/>
    <p:sldLayoutId id="2147483714" r:id="rId7"/>
    <p:sldLayoutId id="214748371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69" r:id="rId24"/>
    <p:sldLayoutId id="2147483752" r:id="rId25"/>
    <p:sldLayoutId id="2147483770" r:id="rId26"/>
    <p:sldLayoutId id="2147483754" r:id="rId27"/>
    <p:sldLayoutId id="2147483755" r:id="rId28"/>
    <p:sldLayoutId id="2147483767" r:id="rId29"/>
    <p:sldLayoutId id="2147483768" r:id="rId30"/>
    <p:sldLayoutId id="2147483771" r:id="rId31"/>
    <p:sldLayoutId id="2147483772" r:id="rId32"/>
    <p:sldLayoutId id="2147483773" r:id="rId33"/>
    <p:sldLayoutId id="2147483774" r:id="rId34"/>
    <p:sldLayoutId id="2147483762" r:id="rId35"/>
    <p:sldLayoutId id="2147483775" r:id="rId36"/>
    <p:sldLayoutId id="2147483776"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ECEC1-7ED7-3226-DB30-57D2C2A359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B533DA-C20F-D607-541D-F369A3149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89E7E6-E01C-5CD5-2D61-81AD8F1AE5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68B24-D1AD-8D4D-8531-B2068E7BBABF}" type="datetimeFigureOut">
              <a:rPr lang="en-US" smtClean="0"/>
              <a:t>10/24/2023</a:t>
            </a:fld>
            <a:endParaRPr lang="en-US"/>
          </a:p>
        </p:txBody>
      </p:sp>
      <p:sp>
        <p:nvSpPr>
          <p:cNvPr id="5" name="Footer Placeholder 4">
            <a:extLst>
              <a:ext uri="{FF2B5EF4-FFF2-40B4-BE49-F238E27FC236}">
                <a16:creationId xmlns:a16="http://schemas.microsoft.com/office/drawing/2014/main" id="{975BDC02-6125-6824-5435-F3842F929B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A69946-348F-D41A-5997-1C4852D474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64DFC-24B2-7F4C-8CA2-5860C2519C2B}" type="slidenum">
              <a:rPr lang="en-US" smtClean="0"/>
              <a:t>‹#›</a:t>
            </a:fld>
            <a:endParaRPr lang="en-US"/>
          </a:p>
        </p:txBody>
      </p:sp>
    </p:spTree>
    <p:extLst>
      <p:ext uri="{BB962C8B-B14F-4D97-AF65-F5344CB8AC3E}">
        <p14:creationId xmlns:p14="http://schemas.microsoft.com/office/powerpoint/2010/main" val="305924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hyperlink" Target="https://russellsage.org/" TargetMode="External"/><Relationship Id="rId7" Type="http://schemas.openxmlformats.org/officeDocument/2006/relationships/hyperlink" Target="https://packard.org/" TargetMode="External"/><Relationship Id="rId12" Type="http://schemas.openxmlformats.org/officeDocument/2006/relationships/image" Target="../media/image25.png"/><Relationship Id="rId2" Type="http://schemas.openxmlformats.org/officeDocument/2006/relationships/hyperlink" Target="https://gfi.org/" TargetMode="External"/><Relationship Id="rId1" Type="http://schemas.openxmlformats.org/officeDocument/2006/relationships/slideLayout" Target="../slideLayouts/slideLayout23.xml"/><Relationship Id="rId6" Type="http://schemas.openxmlformats.org/officeDocument/2006/relationships/hyperlink" Target="https://waterrf.org/" TargetMode="External"/><Relationship Id="rId11" Type="http://schemas.openxmlformats.org/officeDocument/2006/relationships/image" Target="../media/image24.png"/><Relationship Id="rId5" Type="http://schemas.openxmlformats.org/officeDocument/2006/relationships/hyperlink" Target="https://schmidtmarine.org/" TargetMode="External"/><Relationship Id="rId10" Type="http://schemas.openxmlformats.org/officeDocument/2006/relationships/image" Target="../media/image23.png"/><Relationship Id="rId4" Type="http://schemas.openxmlformats.org/officeDocument/2006/relationships/hyperlink" Target="https://sloan.org/" TargetMode="Externa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a:extLst>
              <a:ext uri="{FF2B5EF4-FFF2-40B4-BE49-F238E27FC236}">
                <a16:creationId xmlns:a16="http://schemas.microsoft.com/office/drawing/2014/main" id="{BA90F3D9-CC7B-61D9-A0DA-D5CFD9A7B79B}"/>
              </a:ext>
            </a:extLst>
          </p:cNvPr>
          <p:cNvPicPr>
            <a:picLocks noChangeAspect="1"/>
          </p:cNvPicPr>
          <p:nvPr/>
        </p:nvPicPr>
        <p:blipFill>
          <a:blip r:embed="rId2"/>
          <a:stretch>
            <a:fillRect/>
          </a:stretch>
        </p:blipFill>
        <p:spPr>
          <a:xfrm>
            <a:off x="3102428" y="0"/>
            <a:ext cx="5987143" cy="2177143"/>
          </a:xfrm>
          <a:prstGeom prst="rect">
            <a:avLst/>
          </a:prstGeom>
        </p:spPr>
      </p:pic>
      <p:pic>
        <p:nvPicPr>
          <p:cNvPr id="3" name="Picture 2" descr="Text&#10;&#10;Description automatically generated">
            <a:extLst>
              <a:ext uri="{FF2B5EF4-FFF2-40B4-BE49-F238E27FC236}">
                <a16:creationId xmlns:a16="http://schemas.microsoft.com/office/drawing/2014/main" id="{C2287EA4-3D5D-2437-0868-BA46CBF939C6}"/>
              </a:ext>
            </a:extLst>
          </p:cNvPr>
          <p:cNvPicPr>
            <a:picLocks noChangeAspect="1"/>
          </p:cNvPicPr>
          <p:nvPr/>
        </p:nvPicPr>
        <p:blipFill>
          <a:blip r:embed="rId3"/>
          <a:stretch>
            <a:fillRect/>
          </a:stretch>
        </p:blipFill>
        <p:spPr>
          <a:xfrm>
            <a:off x="3260271" y="5153126"/>
            <a:ext cx="5671457" cy="1704874"/>
          </a:xfrm>
          <a:prstGeom prst="rect">
            <a:avLst/>
          </a:prstGeom>
        </p:spPr>
      </p:pic>
      <p:sp>
        <p:nvSpPr>
          <p:cNvPr id="4" name="TextBox 3">
            <a:extLst>
              <a:ext uri="{FF2B5EF4-FFF2-40B4-BE49-F238E27FC236}">
                <a16:creationId xmlns:a16="http://schemas.microsoft.com/office/drawing/2014/main" id="{58C2C236-93B5-1514-581C-26C6DE0FA978}"/>
              </a:ext>
            </a:extLst>
          </p:cNvPr>
          <p:cNvSpPr txBox="1"/>
          <p:nvPr/>
        </p:nvSpPr>
        <p:spPr>
          <a:xfrm>
            <a:off x="2739767" y="2695638"/>
            <a:ext cx="6712464" cy="1938992"/>
          </a:xfrm>
          <a:prstGeom prst="rect">
            <a:avLst/>
          </a:prstGeom>
          <a:noFill/>
        </p:spPr>
        <p:txBody>
          <a:bodyPr wrap="square" rtlCol="0">
            <a:spAutoFit/>
          </a:bodyPr>
          <a:lstStyle/>
          <a:p>
            <a:pPr algn="ctr"/>
            <a:r>
              <a:rPr lang="en-US" sz="4000" b="1" dirty="0">
                <a:solidFill>
                  <a:srgbClr val="009CDE"/>
                </a:solidFill>
                <a:latin typeface="Avenir Black" panose="02000503020000020003" pitchFamily="2" charset="0"/>
              </a:rPr>
              <a:t>Seeking Funding from </a:t>
            </a:r>
          </a:p>
          <a:p>
            <a:pPr algn="ctr"/>
            <a:r>
              <a:rPr lang="en-US" sz="4000" b="1" dirty="0">
                <a:solidFill>
                  <a:srgbClr val="009CDE"/>
                </a:solidFill>
                <a:latin typeface="Avenir Black" panose="02000503020000020003" pitchFamily="2" charset="0"/>
              </a:rPr>
              <a:t>Non-Profit Foundations</a:t>
            </a:r>
          </a:p>
          <a:p>
            <a:pPr algn="ctr"/>
            <a:endParaRPr lang="en-US" sz="2000" dirty="0">
              <a:solidFill>
                <a:srgbClr val="009CDE"/>
              </a:solidFill>
              <a:latin typeface="Avenir Light" panose="020B0402020203020204" pitchFamily="34" charset="77"/>
            </a:endParaRPr>
          </a:p>
          <a:p>
            <a:pPr algn="ctr"/>
            <a:r>
              <a:rPr lang="en-US" sz="2000" dirty="0">
                <a:solidFill>
                  <a:srgbClr val="009CDE"/>
                </a:solidFill>
                <a:latin typeface="Avenir Light" panose="020B0402020203020204" pitchFamily="34" charset="77"/>
              </a:rPr>
              <a:t>September 27, 2023</a:t>
            </a:r>
          </a:p>
        </p:txBody>
      </p:sp>
    </p:spTree>
    <p:extLst>
      <p:ext uri="{BB962C8B-B14F-4D97-AF65-F5344CB8AC3E}">
        <p14:creationId xmlns:p14="http://schemas.microsoft.com/office/powerpoint/2010/main" val="196143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573" y="827537"/>
            <a:ext cx="6125222" cy="584775"/>
          </a:xfrm>
          <a:prstGeom prst="rect">
            <a:avLst/>
          </a:prstGeom>
          <a:noFill/>
        </p:spPr>
        <p:txBody>
          <a:bodyPr wrap="square" rtlCol="0">
            <a:spAutoFit/>
          </a:bodyPr>
          <a:lstStyle/>
          <a:p>
            <a:pPr algn="ctr"/>
            <a:r>
              <a:rPr lang="en-US" sz="3200" b="1" dirty="0">
                <a:solidFill>
                  <a:schemeClr val="tx1">
                    <a:lumMod val="75000"/>
                    <a:lumOff val="25000"/>
                  </a:schemeClr>
                </a:solidFill>
                <a:latin typeface="Lato" charset="0"/>
                <a:ea typeface="Lato" charset="0"/>
                <a:cs typeface="Lato" charset="0"/>
              </a:rPr>
              <a:t>What Foundations Fund</a:t>
            </a:r>
          </a:p>
        </p:txBody>
      </p:sp>
      <p:sp>
        <p:nvSpPr>
          <p:cNvPr id="3" name="7 CuadroTexto"/>
          <p:cNvSpPr txBox="1"/>
          <p:nvPr/>
        </p:nvSpPr>
        <p:spPr>
          <a:xfrm>
            <a:off x="2945205" y="1393401"/>
            <a:ext cx="6301590" cy="683905"/>
          </a:xfrm>
          <a:prstGeom prst="rect">
            <a:avLst/>
          </a:prstGeom>
          <a:noFill/>
        </p:spPr>
        <p:txBody>
          <a:bodyPr wrap="square">
            <a:spAutoFit/>
          </a:bodyPr>
          <a:lstStyle/>
          <a:p>
            <a:pPr algn="ctr">
              <a:lnSpc>
                <a:spcPts val="1600"/>
              </a:lnSpc>
              <a:defRPr/>
            </a:pPr>
            <a:r>
              <a:rPr lang="en-US" sz="1000" dirty="0">
                <a:solidFill>
                  <a:schemeClr val="bg1">
                    <a:lumMod val="50000"/>
                  </a:schemeClr>
                </a:solidFill>
                <a:latin typeface="Lato" charset="0"/>
                <a:ea typeface="Lato" charset="0"/>
                <a:cs typeface="Lato" charset="0"/>
              </a:rPr>
              <a:t>While every foundation is different, keeping in mind these broad funding trends are useful in determining if your project is a good candidate for foundation funding.  Nevertheless, targeted research on individual foundations is key to success. </a:t>
            </a:r>
          </a:p>
        </p:txBody>
      </p:sp>
      <p:sp>
        <p:nvSpPr>
          <p:cNvPr id="4" name="Rectangle 3"/>
          <p:cNvSpPr/>
          <p:nvPr/>
        </p:nvSpPr>
        <p:spPr>
          <a:xfrm>
            <a:off x="1301530" y="2443531"/>
            <a:ext cx="1662395" cy="2202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7ADABA8-9EB5-8D4B-89CD-01B285BF754E}"/>
              </a:ext>
            </a:extLst>
          </p:cNvPr>
          <p:cNvSpPr/>
          <p:nvPr/>
        </p:nvSpPr>
        <p:spPr>
          <a:xfrm>
            <a:off x="3262191" y="2431039"/>
            <a:ext cx="1662395" cy="2202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8C2AFC-C8DD-4943-9021-086E278E9B29}"/>
              </a:ext>
            </a:extLst>
          </p:cNvPr>
          <p:cNvSpPr/>
          <p:nvPr/>
        </p:nvSpPr>
        <p:spPr>
          <a:xfrm>
            <a:off x="9416649" y="2431039"/>
            <a:ext cx="1662395" cy="2202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76AE277-8933-0042-86D3-DF98CA764E46}"/>
              </a:ext>
            </a:extLst>
          </p:cNvPr>
          <p:cNvSpPr/>
          <p:nvPr/>
        </p:nvSpPr>
        <p:spPr>
          <a:xfrm>
            <a:off x="7342634" y="2431039"/>
            <a:ext cx="1662395" cy="2202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E643E99-5C4F-B543-9696-26B41C267325}"/>
              </a:ext>
            </a:extLst>
          </p:cNvPr>
          <p:cNvSpPr/>
          <p:nvPr/>
        </p:nvSpPr>
        <p:spPr>
          <a:xfrm>
            <a:off x="5341667" y="2431039"/>
            <a:ext cx="1662395" cy="2202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CD37354-FFDC-8348-B35C-F63445670730}"/>
              </a:ext>
            </a:extLst>
          </p:cNvPr>
          <p:cNvSpPr txBox="1"/>
          <p:nvPr/>
        </p:nvSpPr>
        <p:spPr>
          <a:xfrm>
            <a:off x="1267552" y="3184069"/>
            <a:ext cx="180456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Lato" charset="0"/>
                <a:ea typeface="Lato" charset="0"/>
                <a:cs typeface="Lato" charset="0"/>
              </a:rPr>
              <a:t>Mission</a:t>
            </a:r>
          </a:p>
        </p:txBody>
      </p:sp>
      <p:sp>
        <p:nvSpPr>
          <p:cNvPr id="38" name="7 CuadroTexto">
            <a:extLst>
              <a:ext uri="{FF2B5EF4-FFF2-40B4-BE49-F238E27FC236}">
                <a16:creationId xmlns:a16="http://schemas.microsoft.com/office/drawing/2014/main" id="{DFFEF2A1-49C1-BD49-A293-C74B9A0FAECD}"/>
              </a:ext>
            </a:extLst>
          </p:cNvPr>
          <p:cNvSpPr txBox="1"/>
          <p:nvPr/>
        </p:nvSpPr>
        <p:spPr>
          <a:xfrm>
            <a:off x="1433656" y="3590069"/>
            <a:ext cx="1472352" cy="742063"/>
          </a:xfrm>
          <a:prstGeom prst="rect">
            <a:avLst/>
          </a:prstGeom>
          <a:noFill/>
        </p:spPr>
        <p:txBody>
          <a:bodyPr wrap="square">
            <a:spAutoFit/>
          </a:bodyPr>
          <a:lstStyle/>
          <a:p>
            <a:pPr algn="ctr">
              <a:lnSpc>
                <a:spcPts val="1280"/>
              </a:lnSpc>
              <a:defRPr/>
            </a:pPr>
            <a:r>
              <a:rPr lang="en-US" sz="900" dirty="0">
                <a:solidFill>
                  <a:schemeClr val="bg1">
                    <a:lumMod val="50000"/>
                  </a:schemeClr>
                </a:solidFill>
                <a:latin typeface="Lato" charset="0"/>
                <a:ea typeface="Lato" charset="0"/>
                <a:cs typeface="Lato" charset="0"/>
              </a:rPr>
              <a:t>Programs and projects that fall within a foundation’s stated mission.</a:t>
            </a:r>
          </a:p>
        </p:txBody>
      </p:sp>
      <p:sp>
        <p:nvSpPr>
          <p:cNvPr id="39" name="Freeform 38">
            <a:extLst>
              <a:ext uri="{FF2B5EF4-FFF2-40B4-BE49-F238E27FC236}">
                <a16:creationId xmlns:a16="http://schemas.microsoft.com/office/drawing/2014/main" id="{8A82351F-FE03-7F47-BBA1-EB6333E959BF}"/>
              </a:ext>
            </a:extLst>
          </p:cNvPr>
          <p:cNvSpPr>
            <a:spLocks noChangeAspect="1" noChangeArrowheads="1"/>
          </p:cNvSpPr>
          <p:nvPr/>
        </p:nvSpPr>
        <p:spPr bwMode="auto">
          <a:xfrm>
            <a:off x="1997635" y="2743316"/>
            <a:ext cx="269780" cy="298800"/>
          </a:xfrm>
          <a:custGeom>
            <a:avLst/>
            <a:gdLst>
              <a:gd name="T0" fmla="*/ 552 w 1107"/>
              <a:gd name="T1" fmla="*/ 0 h 1225"/>
              <a:gd name="T2" fmla="*/ 1106 w 1107"/>
              <a:gd name="T3" fmla="*/ 292 h 1225"/>
              <a:gd name="T4" fmla="*/ 1106 w 1107"/>
              <a:gd name="T5" fmla="*/ 410 h 1225"/>
              <a:gd name="T6" fmla="*/ 0 w 1107"/>
              <a:gd name="T7" fmla="*/ 410 h 1225"/>
              <a:gd name="T8" fmla="*/ 0 w 1107"/>
              <a:gd name="T9" fmla="*/ 292 h 1225"/>
              <a:gd name="T10" fmla="*/ 552 w 1107"/>
              <a:gd name="T11" fmla="*/ 0 h 1225"/>
              <a:gd name="T12" fmla="*/ 989 w 1107"/>
              <a:gd name="T13" fmla="*/ 524 h 1225"/>
              <a:gd name="T14" fmla="*/ 989 w 1107"/>
              <a:gd name="T15" fmla="*/ 934 h 1225"/>
              <a:gd name="T16" fmla="*/ 814 w 1107"/>
              <a:gd name="T17" fmla="*/ 934 h 1225"/>
              <a:gd name="T18" fmla="*/ 814 w 1107"/>
              <a:gd name="T19" fmla="*/ 524 h 1225"/>
              <a:gd name="T20" fmla="*/ 989 w 1107"/>
              <a:gd name="T21" fmla="*/ 524 h 1225"/>
              <a:gd name="T22" fmla="*/ 0 w 1107"/>
              <a:gd name="T23" fmla="*/ 1224 h 1225"/>
              <a:gd name="T24" fmla="*/ 0 w 1107"/>
              <a:gd name="T25" fmla="*/ 1049 h 1225"/>
              <a:gd name="T26" fmla="*/ 1106 w 1107"/>
              <a:gd name="T27" fmla="*/ 1049 h 1225"/>
              <a:gd name="T28" fmla="*/ 1106 w 1107"/>
              <a:gd name="T29" fmla="*/ 1224 h 1225"/>
              <a:gd name="T30" fmla="*/ 0 w 1107"/>
              <a:gd name="T31" fmla="*/ 1224 h 1225"/>
              <a:gd name="T32" fmla="*/ 464 w 1107"/>
              <a:gd name="T33" fmla="*/ 524 h 1225"/>
              <a:gd name="T34" fmla="*/ 639 w 1107"/>
              <a:gd name="T35" fmla="*/ 524 h 1225"/>
              <a:gd name="T36" fmla="*/ 639 w 1107"/>
              <a:gd name="T37" fmla="*/ 934 h 1225"/>
              <a:gd name="T38" fmla="*/ 464 w 1107"/>
              <a:gd name="T39" fmla="*/ 934 h 1225"/>
              <a:gd name="T40" fmla="*/ 464 w 1107"/>
              <a:gd name="T41" fmla="*/ 524 h 1225"/>
              <a:gd name="T42" fmla="*/ 114 w 1107"/>
              <a:gd name="T43" fmla="*/ 524 h 1225"/>
              <a:gd name="T44" fmla="*/ 289 w 1107"/>
              <a:gd name="T45" fmla="*/ 524 h 1225"/>
              <a:gd name="T46" fmla="*/ 289 w 1107"/>
              <a:gd name="T47" fmla="*/ 934 h 1225"/>
              <a:gd name="T48" fmla="*/ 114 w 1107"/>
              <a:gd name="T49" fmla="*/ 934 h 1225"/>
              <a:gd name="T50" fmla="*/ 114 w 1107"/>
              <a:gd name="T51" fmla="*/ 524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7" h="1225">
                <a:moveTo>
                  <a:pt x="552" y="0"/>
                </a:moveTo>
                <a:lnTo>
                  <a:pt x="1106" y="292"/>
                </a:lnTo>
                <a:lnTo>
                  <a:pt x="1106" y="410"/>
                </a:lnTo>
                <a:lnTo>
                  <a:pt x="0" y="410"/>
                </a:lnTo>
                <a:lnTo>
                  <a:pt x="0" y="292"/>
                </a:lnTo>
                <a:lnTo>
                  <a:pt x="552" y="0"/>
                </a:lnTo>
                <a:close/>
                <a:moveTo>
                  <a:pt x="989" y="524"/>
                </a:moveTo>
                <a:lnTo>
                  <a:pt x="989" y="934"/>
                </a:lnTo>
                <a:lnTo>
                  <a:pt x="814" y="934"/>
                </a:lnTo>
                <a:lnTo>
                  <a:pt x="814" y="524"/>
                </a:lnTo>
                <a:lnTo>
                  <a:pt x="989" y="524"/>
                </a:lnTo>
                <a:close/>
                <a:moveTo>
                  <a:pt x="0" y="1224"/>
                </a:moveTo>
                <a:lnTo>
                  <a:pt x="0" y="1049"/>
                </a:lnTo>
                <a:lnTo>
                  <a:pt x="1106" y="1049"/>
                </a:lnTo>
                <a:lnTo>
                  <a:pt x="1106" y="1224"/>
                </a:lnTo>
                <a:lnTo>
                  <a:pt x="0" y="1224"/>
                </a:lnTo>
                <a:close/>
                <a:moveTo>
                  <a:pt x="464" y="524"/>
                </a:moveTo>
                <a:lnTo>
                  <a:pt x="639" y="524"/>
                </a:lnTo>
                <a:lnTo>
                  <a:pt x="639" y="934"/>
                </a:lnTo>
                <a:lnTo>
                  <a:pt x="464" y="934"/>
                </a:lnTo>
                <a:lnTo>
                  <a:pt x="464" y="524"/>
                </a:lnTo>
                <a:close/>
                <a:moveTo>
                  <a:pt x="114" y="524"/>
                </a:moveTo>
                <a:lnTo>
                  <a:pt x="289" y="524"/>
                </a:lnTo>
                <a:lnTo>
                  <a:pt x="289" y="934"/>
                </a:lnTo>
                <a:lnTo>
                  <a:pt x="114" y="934"/>
                </a:lnTo>
                <a:lnTo>
                  <a:pt x="114" y="524"/>
                </a:lnTo>
                <a:close/>
              </a:path>
            </a:pathLst>
          </a:custGeom>
          <a:solidFill>
            <a:schemeClr val="tx1">
              <a:lumMod val="65000"/>
              <a:lumOff val="3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49" name="TextBox 48">
            <a:extLst>
              <a:ext uri="{FF2B5EF4-FFF2-40B4-BE49-F238E27FC236}">
                <a16:creationId xmlns:a16="http://schemas.microsoft.com/office/drawing/2014/main" id="{F31BA509-E203-F043-8319-B1A2DE9516DE}"/>
              </a:ext>
            </a:extLst>
          </p:cNvPr>
          <p:cNvSpPr txBox="1"/>
          <p:nvPr/>
        </p:nvSpPr>
        <p:spPr>
          <a:xfrm>
            <a:off x="3222720" y="3184069"/>
            <a:ext cx="180456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Lato" charset="0"/>
                <a:ea typeface="Lato" charset="0"/>
                <a:cs typeface="Lato" charset="0"/>
              </a:rPr>
              <a:t>Research</a:t>
            </a:r>
          </a:p>
        </p:txBody>
      </p:sp>
      <p:sp>
        <p:nvSpPr>
          <p:cNvPr id="50" name="7 CuadroTexto">
            <a:extLst>
              <a:ext uri="{FF2B5EF4-FFF2-40B4-BE49-F238E27FC236}">
                <a16:creationId xmlns:a16="http://schemas.microsoft.com/office/drawing/2014/main" id="{C7881885-FA0A-9A41-B176-51FAFBF852EE}"/>
              </a:ext>
            </a:extLst>
          </p:cNvPr>
          <p:cNvSpPr txBox="1"/>
          <p:nvPr/>
        </p:nvSpPr>
        <p:spPr>
          <a:xfrm>
            <a:off x="3388824" y="3590069"/>
            <a:ext cx="1472352" cy="742063"/>
          </a:xfrm>
          <a:prstGeom prst="rect">
            <a:avLst/>
          </a:prstGeom>
          <a:noFill/>
        </p:spPr>
        <p:txBody>
          <a:bodyPr wrap="square">
            <a:spAutoFit/>
          </a:bodyPr>
          <a:lstStyle/>
          <a:p>
            <a:pPr algn="ctr">
              <a:lnSpc>
                <a:spcPts val="1280"/>
              </a:lnSpc>
              <a:defRPr/>
            </a:pPr>
            <a:r>
              <a:rPr lang="en-US" sz="900" dirty="0">
                <a:solidFill>
                  <a:schemeClr val="bg1">
                    <a:lumMod val="50000"/>
                  </a:schemeClr>
                </a:solidFill>
                <a:latin typeface="Lato" charset="0"/>
                <a:ea typeface="Lato" charset="0"/>
                <a:cs typeface="Lato" charset="0"/>
              </a:rPr>
              <a:t>High-reward research projects that  help the foundation achieve broad scientific/societal goals.</a:t>
            </a:r>
          </a:p>
        </p:txBody>
      </p:sp>
      <p:sp>
        <p:nvSpPr>
          <p:cNvPr id="52" name="TextBox 51">
            <a:extLst>
              <a:ext uri="{FF2B5EF4-FFF2-40B4-BE49-F238E27FC236}">
                <a16:creationId xmlns:a16="http://schemas.microsoft.com/office/drawing/2014/main" id="{723A6BCD-4736-284A-A5CC-936F18234494}"/>
              </a:ext>
            </a:extLst>
          </p:cNvPr>
          <p:cNvSpPr txBox="1"/>
          <p:nvPr/>
        </p:nvSpPr>
        <p:spPr>
          <a:xfrm>
            <a:off x="5243443" y="3184069"/>
            <a:ext cx="180456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Lato" charset="0"/>
                <a:ea typeface="Lato" charset="0"/>
                <a:cs typeface="Lato" charset="0"/>
              </a:rPr>
              <a:t>Seed</a:t>
            </a:r>
          </a:p>
        </p:txBody>
      </p:sp>
      <p:sp>
        <p:nvSpPr>
          <p:cNvPr id="53" name="7 CuadroTexto">
            <a:extLst>
              <a:ext uri="{FF2B5EF4-FFF2-40B4-BE49-F238E27FC236}">
                <a16:creationId xmlns:a16="http://schemas.microsoft.com/office/drawing/2014/main" id="{637380E2-2ED3-2148-A625-3F9976FC4C7C}"/>
              </a:ext>
            </a:extLst>
          </p:cNvPr>
          <p:cNvSpPr txBox="1"/>
          <p:nvPr/>
        </p:nvSpPr>
        <p:spPr>
          <a:xfrm>
            <a:off x="5409547" y="3590069"/>
            <a:ext cx="1472352" cy="575350"/>
          </a:xfrm>
          <a:prstGeom prst="rect">
            <a:avLst/>
          </a:prstGeom>
          <a:noFill/>
        </p:spPr>
        <p:txBody>
          <a:bodyPr wrap="square">
            <a:spAutoFit/>
          </a:bodyPr>
          <a:lstStyle/>
          <a:p>
            <a:pPr algn="ctr">
              <a:lnSpc>
                <a:spcPts val="1280"/>
              </a:lnSpc>
              <a:defRPr/>
            </a:pPr>
            <a:r>
              <a:rPr lang="en-US" sz="900" dirty="0">
                <a:solidFill>
                  <a:schemeClr val="bg1">
                    <a:lumMod val="50000"/>
                  </a:schemeClr>
                </a:solidFill>
                <a:latin typeface="Lato" charset="0"/>
                <a:ea typeface="Lato" charset="0"/>
                <a:cs typeface="Lato" charset="0"/>
              </a:rPr>
              <a:t>New, exciting ventures or inventions at start-up phase or seeking to scale.</a:t>
            </a:r>
          </a:p>
        </p:txBody>
      </p:sp>
      <p:sp>
        <p:nvSpPr>
          <p:cNvPr id="55" name="TextBox 54">
            <a:extLst>
              <a:ext uri="{FF2B5EF4-FFF2-40B4-BE49-F238E27FC236}">
                <a16:creationId xmlns:a16="http://schemas.microsoft.com/office/drawing/2014/main" id="{120204FE-E08D-2040-AE70-52796F6937D8}"/>
              </a:ext>
            </a:extLst>
          </p:cNvPr>
          <p:cNvSpPr txBox="1"/>
          <p:nvPr/>
        </p:nvSpPr>
        <p:spPr>
          <a:xfrm>
            <a:off x="7317458" y="3184069"/>
            <a:ext cx="180456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Lato" charset="0"/>
                <a:ea typeface="Lato" charset="0"/>
                <a:cs typeface="Lato" charset="0"/>
              </a:rPr>
              <a:t>Impact</a:t>
            </a:r>
          </a:p>
        </p:txBody>
      </p:sp>
      <p:sp>
        <p:nvSpPr>
          <p:cNvPr id="56" name="7 CuadroTexto">
            <a:extLst>
              <a:ext uri="{FF2B5EF4-FFF2-40B4-BE49-F238E27FC236}">
                <a16:creationId xmlns:a16="http://schemas.microsoft.com/office/drawing/2014/main" id="{C72A6FC5-4257-6940-A720-E9346070BC4A}"/>
              </a:ext>
            </a:extLst>
          </p:cNvPr>
          <p:cNvSpPr txBox="1"/>
          <p:nvPr/>
        </p:nvSpPr>
        <p:spPr>
          <a:xfrm>
            <a:off x="7483562" y="3590069"/>
            <a:ext cx="1472352" cy="742063"/>
          </a:xfrm>
          <a:prstGeom prst="rect">
            <a:avLst/>
          </a:prstGeom>
          <a:noFill/>
        </p:spPr>
        <p:txBody>
          <a:bodyPr wrap="square">
            <a:spAutoFit/>
          </a:bodyPr>
          <a:lstStyle/>
          <a:p>
            <a:pPr algn="ctr">
              <a:lnSpc>
                <a:spcPts val="1280"/>
              </a:lnSpc>
              <a:defRPr/>
            </a:pPr>
            <a:r>
              <a:rPr lang="en-US" sz="900" dirty="0">
                <a:solidFill>
                  <a:schemeClr val="bg1">
                    <a:lumMod val="50000"/>
                  </a:schemeClr>
                </a:solidFill>
                <a:latin typeface="Lato" charset="0"/>
                <a:ea typeface="Lato" charset="0"/>
                <a:cs typeface="Lato" charset="0"/>
              </a:rPr>
              <a:t>Programs/projects that have a clearly defined impact on specific populations.</a:t>
            </a:r>
          </a:p>
        </p:txBody>
      </p:sp>
      <p:sp>
        <p:nvSpPr>
          <p:cNvPr id="58" name="TextBox 57">
            <a:extLst>
              <a:ext uri="{FF2B5EF4-FFF2-40B4-BE49-F238E27FC236}">
                <a16:creationId xmlns:a16="http://schemas.microsoft.com/office/drawing/2014/main" id="{AA342D49-E569-A443-892C-295CDBC7D72A}"/>
              </a:ext>
            </a:extLst>
          </p:cNvPr>
          <p:cNvSpPr txBox="1"/>
          <p:nvPr/>
        </p:nvSpPr>
        <p:spPr>
          <a:xfrm>
            <a:off x="9416649" y="3184069"/>
            <a:ext cx="180456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Lato" charset="0"/>
                <a:ea typeface="Lato" charset="0"/>
                <a:cs typeface="Lato" charset="0"/>
              </a:rPr>
              <a:t>DEI</a:t>
            </a:r>
          </a:p>
        </p:txBody>
      </p:sp>
      <p:sp>
        <p:nvSpPr>
          <p:cNvPr id="59" name="7 CuadroTexto">
            <a:extLst>
              <a:ext uri="{FF2B5EF4-FFF2-40B4-BE49-F238E27FC236}">
                <a16:creationId xmlns:a16="http://schemas.microsoft.com/office/drawing/2014/main" id="{7CF69B87-BD63-F94D-A533-D12001C5F46F}"/>
              </a:ext>
            </a:extLst>
          </p:cNvPr>
          <p:cNvSpPr txBox="1"/>
          <p:nvPr/>
        </p:nvSpPr>
        <p:spPr>
          <a:xfrm>
            <a:off x="9582753" y="3590069"/>
            <a:ext cx="1472352" cy="408638"/>
          </a:xfrm>
          <a:prstGeom prst="rect">
            <a:avLst/>
          </a:prstGeom>
          <a:noFill/>
        </p:spPr>
        <p:txBody>
          <a:bodyPr wrap="square">
            <a:spAutoFit/>
          </a:bodyPr>
          <a:lstStyle/>
          <a:p>
            <a:pPr algn="ctr">
              <a:lnSpc>
                <a:spcPts val="1280"/>
              </a:lnSpc>
              <a:defRPr/>
            </a:pPr>
            <a:r>
              <a:rPr lang="en-US" sz="900" dirty="0">
                <a:solidFill>
                  <a:schemeClr val="bg1">
                    <a:lumMod val="50000"/>
                  </a:schemeClr>
                </a:solidFill>
                <a:latin typeface="Lato" charset="0"/>
                <a:ea typeface="Lato" charset="0"/>
                <a:cs typeface="Lato" charset="0"/>
              </a:rPr>
              <a:t>Programs, projects, PIs with a focus on DEI.</a:t>
            </a:r>
          </a:p>
        </p:txBody>
      </p:sp>
      <p:sp>
        <p:nvSpPr>
          <p:cNvPr id="61" name="Freeform 60">
            <a:extLst>
              <a:ext uri="{FF2B5EF4-FFF2-40B4-BE49-F238E27FC236}">
                <a16:creationId xmlns:a16="http://schemas.microsoft.com/office/drawing/2014/main" id="{C590059D-ECB9-A147-ACC4-66692E9745B7}"/>
              </a:ext>
            </a:extLst>
          </p:cNvPr>
          <p:cNvSpPr>
            <a:spLocks noChangeArrowheads="1"/>
          </p:cNvSpPr>
          <p:nvPr/>
        </p:nvSpPr>
        <p:spPr bwMode="auto">
          <a:xfrm>
            <a:off x="8072895" y="2724258"/>
            <a:ext cx="222740" cy="317857"/>
          </a:xfrm>
          <a:custGeom>
            <a:avLst/>
            <a:gdLst>
              <a:gd name="T0" fmla="*/ 574 w 816"/>
              <a:gd name="T1" fmla="*/ 645 h 1166"/>
              <a:gd name="T2" fmla="*/ 700 w 816"/>
              <a:gd name="T3" fmla="*/ 407 h 1166"/>
              <a:gd name="T4" fmla="*/ 408 w 816"/>
              <a:gd name="T5" fmla="*/ 115 h 1166"/>
              <a:gd name="T6" fmla="*/ 115 w 816"/>
              <a:gd name="T7" fmla="*/ 407 h 1166"/>
              <a:gd name="T8" fmla="*/ 241 w 816"/>
              <a:gd name="T9" fmla="*/ 645 h 1166"/>
              <a:gd name="T10" fmla="*/ 290 w 816"/>
              <a:gd name="T11" fmla="*/ 681 h 1166"/>
              <a:gd name="T12" fmla="*/ 290 w 816"/>
              <a:gd name="T13" fmla="*/ 815 h 1166"/>
              <a:gd name="T14" fmla="*/ 525 w 816"/>
              <a:gd name="T15" fmla="*/ 815 h 1166"/>
              <a:gd name="T16" fmla="*/ 525 w 816"/>
              <a:gd name="T17" fmla="*/ 681 h 1166"/>
              <a:gd name="T18" fmla="*/ 574 w 816"/>
              <a:gd name="T19" fmla="*/ 645 h 1166"/>
              <a:gd name="T20" fmla="*/ 408 w 816"/>
              <a:gd name="T21" fmla="*/ 0 h 1166"/>
              <a:gd name="T22" fmla="*/ 815 w 816"/>
              <a:gd name="T23" fmla="*/ 407 h 1166"/>
              <a:gd name="T24" fmla="*/ 640 w 816"/>
              <a:gd name="T25" fmla="*/ 741 h 1166"/>
              <a:gd name="T26" fmla="*/ 640 w 816"/>
              <a:gd name="T27" fmla="*/ 875 h 1166"/>
              <a:gd name="T28" fmla="*/ 583 w 816"/>
              <a:gd name="T29" fmla="*/ 932 h 1166"/>
              <a:gd name="T30" fmla="*/ 233 w 816"/>
              <a:gd name="T31" fmla="*/ 932 h 1166"/>
              <a:gd name="T32" fmla="*/ 175 w 816"/>
              <a:gd name="T33" fmla="*/ 875 h 1166"/>
              <a:gd name="T34" fmla="*/ 175 w 816"/>
              <a:gd name="T35" fmla="*/ 741 h 1166"/>
              <a:gd name="T36" fmla="*/ 0 w 816"/>
              <a:gd name="T37" fmla="*/ 407 h 1166"/>
              <a:gd name="T38" fmla="*/ 408 w 816"/>
              <a:gd name="T39" fmla="*/ 0 h 1166"/>
              <a:gd name="T40" fmla="*/ 233 w 816"/>
              <a:gd name="T41" fmla="*/ 1107 h 1166"/>
              <a:gd name="T42" fmla="*/ 233 w 816"/>
              <a:gd name="T43" fmla="*/ 1050 h 1166"/>
              <a:gd name="T44" fmla="*/ 583 w 816"/>
              <a:gd name="T45" fmla="*/ 1050 h 1166"/>
              <a:gd name="T46" fmla="*/ 583 w 816"/>
              <a:gd name="T47" fmla="*/ 1107 h 1166"/>
              <a:gd name="T48" fmla="*/ 525 w 816"/>
              <a:gd name="T49" fmla="*/ 1165 h 1166"/>
              <a:gd name="T50" fmla="*/ 290 w 816"/>
              <a:gd name="T51" fmla="*/ 1165 h 1166"/>
              <a:gd name="T52" fmla="*/ 233 w 816"/>
              <a:gd name="T53" fmla="*/ 1107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6" h="1166">
                <a:moveTo>
                  <a:pt x="574" y="645"/>
                </a:moveTo>
                <a:cubicBezTo>
                  <a:pt x="654" y="591"/>
                  <a:pt x="700" y="503"/>
                  <a:pt x="700" y="407"/>
                </a:cubicBezTo>
                <a:cubicBezTo>
                  <a:pt x="700" y="246"/>
                  <a:pt x="570" y="115"/>
                  <a:pt x="408" y="115"/>
                </a:cubicBezTo>
                <a:cubicBezTo>
                  <a:pt x="247" y="115"/>
                  <a:pt x="115" y="246"/>
                  <a:pt x="115" y="407"/>
                </a:cubicBezTo>
                <a:cubicBezTo>
                  <a:pt x="115" y="503"/>
                  <a:pt x="162" y="591"/>
                  <a:pt x="241" y="645"/>
                </a:cubicBezTo>
                <a:lnTo>
                  <a:pt x="290" y="681"/>
                </a:lnTo>
                <a:lnTo>
                  <a:pt x="290" y="815"/>
                </a:lnTo>
                <a:lnTo>
                  <a:pt x="525" y="815"/>
                </a:lnTo>
                <a:lnTo>
                  <a:pt x="525" y="681"/>
                </a:lnTo>
                <a:lnTo>
                  <a:pt x="574" y="645"/>
                </a:lnTo>
                <a:close/>
                <a:moveTo>
                  <a:pt x="408" y="0"/>
                </a:moveTo>
                <a:cubicBezTo>
                  <a:pt x="632" y="0"/>
                  <a:pt x="815" y="183"/>
                  <a:pt x="815" y="407"/>
                </a:cubicBezTo>
                <a:cubicBezTo>
                  <a:pt x="815" y="547"/>
                  <a:pt x="747" y="667"/>
                  <a:pt x="640" y="741"/>
                </a:cubicBezTo>
                <a:lnTo>
                  <a:pt x="640" y="875"/>
                </a:lnTo>
                <a:cubicBezTo>
                  <a:pt x="640" y="908"/>
                  <a:pt x="615" y="932"/>
                  <a:pt x="583" y="932"/>
                </a:cubicBezTo>
                <a:lnTo>
                  <a:pt x="233" y="932"/>
                </a:lnTo>
                <a:cubicBezTo>
                  <a:pt x="200" y="932"/>
                  <a:pt x="175" y="908"/>
                  <a:pt x="175" y="875"/>
                </a:cubicBezTo>
                <a:lnTo>
                  <a:pt x="175" y="741"/>
                </a:lnTo>
                <a:cubicBezTo>
                  <a:pt x="69" y="667"/>
                  <a:pt x="0" y="547"/>
                  <a:pt x="0" y="407"/>
                </a:cubicBezTo>
                <a:cubicBezTo>
                  <a:pt x="0" y="183"/>
                  <a:pt x="183" y="0"/>
                  <a:pt x="408" y="0"/>
                </a:cubicBezTo>
                <a:close/>
                <a:moveTo>
                  <a:pt x="233" y="1107"/>
                </a:moveTo>
                <a:lnTo>
                  <a:pt x="233" y="1050"/>
                </a:lnTo>
                <a:lnTo>
                  <a:pt x="583" y="1050"/>
                </a:lnTo>
                <a:lnTo>
                  <a:pt x="583" y="1107"/>
                </a:lnTo>
                <a:cubicBezTo>
                  <a:pt x="583" y="1140"/>
                  <a:pt x="558" y="1165"/>
                  <a:pt x="525" y="1165"/>
                </a:cubicBezTo>
                <a:lnTo>
                  <a:pt x="290" y="1165"/>
                </a:lnTo>
                <a:cubicBezTo>
                  <a:pt x="257" y="1165"/>
                  <a:pt x="233" y="1140"/>
                  <a:pt x="233" y="1107"/>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62" name="Freeform 61">
            <a:extLst>
              <a:ext uri="{FF2B5EF4-FFF2-40B4-BE49-F238E27FC236}">
                <a16:creationId xmlns:a16="http://schemas.microsoft.com/office/drawing/2014/main" id="{D4666FFF-A3B8-DF42-A6F5-14EB75CC9AC5}"/>
              </a:ext>
            </a:extLst>
          </p:cNvPr>
          <p:cNvSpPr>
            <a:spLocks noChangeArrowheads="1"/>
          </p:cNvSpPr>
          <p:nvPr/>
        </p:nvSpPr>
        <p:spPr bwMode="auto">
          <a:xfrm>
            <a:off x="5980934" y="2688684"/>
            <a:ext cx="329578" cy="384969"/>
          </a:xfrm>
          <a:custGeom>
            <a:avLst/>
            <a:gdLst>
              <a:gd name="T0" fmla="*/ 525 w 1051"/>
              <a:gd name="T1" fmla="*/ 262 h 1225"/>
              <a:gd name="T2" fmla="*/ 380 w 1051"/>
              <a:gd name="T3" fmla="*/ 410 h 1225"/>
              <a:gd name="T4" fmla="*/ 525 w 1051"/>
              <a:gd name="T5" fmla="*/ 555 h 1225"/>
              <a:gd name="T6" fmla="*/ 670 w 1051"/>
              <a:gd name="T7" fmla="*/ 410 h 1225"/>
              <a:gd name="T8" fmla="*/ 525 w 1051"/>
              <a:gd name="T9" fmla="*/ 262 h 1225"/>
              <a:gd name="T10" fmla="*/ 150 w 1051"/>
              <a:gd name="T11" fmla="*/ 541 h 1225"/>
              <a:gd name="T12" fmla="*/ 235 w 1051"/>
              <a:gd name="T13" fmla="*/ 410 h 1225"/>
              <a:gd name="T14" fmla="*/ 150 w 1051"/>
              <a:gd name="T15" fmla="*/ 278 h 1225"/>
              <a:gd name="T16" fmla="*/ 298 w 1051"/>
              <a:gd name="T17" fmla="*/ 131 h 1225"/>
              <a:gd name="T18" fmla="*/ 380 w 1051"/>
              <a:gd name="T19" fmla="*/ 158 h 1225"/>
              <a:gd name="T20" fmla="*/ 380 w 1051"/>
              <a:gd name="T21" fmla="*/ 147 h 1225"/>
              <a:gd name="T22" fmla="*/ 525 w 1051"/>
              <a:gd name="T23" fmla="*/ 0 h 1225"/>
              <a:gd name="T24" fmla="*/ 670 w 1051"/>
              <a:gd name="T25" fmla="*/ 147 h 1225"/>
              <a:gd name="T26" fmla="*/ 670 w 1051"/>
              <a:gd name="T27" fmla="*/ 158 h 1225"/>
              <a:gd name="T28" fmla="*/ 752 w 1051"/>
              <a:gd name="T29" fmla="*/ 131 h 1225"/>
              <a:gd name="T30" fmla="*/ 900 w 1051"/>
              <a:gd name="T31" fmla="*/ 278 h 1225"/>
              <a:gd name="T32" fmla="*/ 815 w 1051"/>
              <a:gd name="T33" fmla="*/ 410 h 1225"/>
              <a:gd name="T34" fmla="*/ 900 w 1051"/>
              <a:gd name="T35" fmla="*/ 541 h 1225"/>
              <a:gd name="T36" fmla="*/ 752 w 1051"/>
              <a:gd name="T37" fmla="*/ 686 h 1225"/>
              <a:gd name="T38" fmla="*/ 670 w 1051"/>
              <a:gd name="T39" fmla="*/ 661 h 1225"/>
              <a:gd name="T40" fmla="*/ 670 w 1051"/>
              <a:gd name="T41" fmla="*/ 672 h 1225"/>
              <a:gd name="T42" fmla="*/ 525 w 1051"/>
              <a:gd name="T43" fmla="*/ 817 h 1225"/>
              <a:gd name="T44" fmla="*/ 380 w 1051"/>
              <a:gd name="T45" fmla="*/ 672 h 1225"/>
              <a:gd name="T46" fmla="*/ 380 w 1051"/>
              <a:gd name="T47" fmla="*/ 661 h 1225"/>
              <a:gd name="T48" fmla="*/ 298 w 1051"/>
              <a:gd name="T49" fmla="*/ 686 h 1225"/>
              <a:gd name="T50" fmla="*/ 150 w 1051"/>
              <a:gd name="T51" fmla="*/ 541 h 1225"/>
              <a:gd name="T52" fmla="*/ 525 w 1051"/>
              <a:gd name="T53" fmla="*/ 1224 h 1225"/>
              <a:gd name="T54" fmla="*/ 0 w 1051"/>
              <a:gd name="T55" fmla="*/ 700 h 1225"/>
              <a:gd name="T56" fmla="*/ 525 w 1051"/>
              <a:gd name="T57" fmla="*/ 1224 h 1225"/>
              <a:gd name="T58" fmla="*/ 525 w 1051"/>
              <a:gd name="T59" fmla="*/ 1224 h 1225"/>
              <a:gd name="T60" fmla="*/ 1050 w 1051"/>
              <a:gd name="T61" fmla="*/ 700 h 1225"/>
              <a:gd name="T62" fmla="*/ 525 w 1051"/>
              <a:gd name="T63" fmla="*/ 1224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51" h="1225">
                <a:moveTo>
                  <a:pt x="525" y="262"/>
                </a:moveTo>
                <a:cubicBezTo>
                  <a:pt x="446" y="262"/>
                  <a:pt x="380" y="330"/>
                  <a:pt x="380" y="410"/>
                </a:cubicBezTo>
                <a:cubicBezTo>
                  <a:pt x="380" y="489"/>
                  <a:pt x="446" y="555"/>
                  <a:pt x="525" y="555"/>
                </a:cubicBezTo>
                <a:cubicBezTo>
                  <a:pt x="604" y="555"/>
                  <a:pt x="670" y="489"/>
                  <a:pt x="670" y="410"/>
                </a:cubicBezTo>
                <a:cubicBezTo>
                  <a:pt x="670" y="330"/>
                  <a:pt x="604" y="262"/>
                  <a:pt x="525" y="262"/>
                </a:cubicBezTo>
                <a:close/>
                <a:moveTo>
                  <a:pt x="150" y="541"/>
                </a:moveTo>
                <a:cubicBezTo>
                  <a:pt x="150" y="484"/>
                  <a:pt x="186" y="434"/>
                  <a:pt x="235" y="410"/>
                </a:cubicBezTo>
                <a:cubicBezTo>
                  <a:pt x="186" y="385"/>
                  <a:pt x="150" y="336"/>
                  <a:pt x="150" y="278"/>
                </a:cubicBezTo>
                <a:cubicBezTo>
                  <a:pt x="150" y="199"/>
                  <a:pt x="219" y="131"/>
                  <a:pt x="298" y="131"/>
                </a:cubicBezTo>
                <a:cubicBezTo>
                  <a:pt x="328" y="131"/>
                  <a:pt x="355" y="142"/>
                  <a:pt x="380" y="158"/>
                </a:cubicBezTo>
                <a:lnTo>
                  <a:pt x="380" y="147"/>
                </a:lnTo>
                <a:cubicBezTo>
                  <a:pt x="380" y="68"/>
                  <a:pt x="446" y="0"/>
                  <a:pt x="525" y="0"/>
                </a:cubicBezTo>
                <a:cubicBezTo>
                  <a:pt x="604" y="0"/>
                  <a:pt x="670" y="68"/>
                  <a:pt x="670" y="147"/>
                </a:cubicBezTo>
                <a:lnTo>
                  <a:pt x="670" y="158"/>
                </a:lnTo>
                <a:cubicBezTo>
                  <a:pt x="695" y="142"/>
                  <a:pt x="722" y="131"/>
                  <a:pt x="752" y="131"/>
                </a:cubicBezTo>
                <a:cubicBezTo>
                  <a:pt x="831" y="131"/>
                  <a:pt x="900" y="199"/>
                  <a:pt x="900" y="278"/>
                </a:cubicBezTo>
                <a:cubicBezTo>
                  <a:pt x="900" y="336"/>
                  <a:pt x="864" y="385"/>
                  <a:pt x="815" y="410"/>
                </a:cubicBezTo>
                <a:cubicBezTo>
                  <a:pt x="864" y="434"/>
                  <a:pt x="900" y="484"/>
                  <a:pt x="900" y="541"/>
                </a:cubicBezTo>
                <a:cubicBezTo>
                  <a:pt x="900" y="620"/>
                  <a:pt x="831" y="686"/>
                  <a:pt x="752" y="686"/>
                </a:cubicBezTo>
                <a:cubicBezTo>
                  <a:pt x="722" y="686"/>
                  <a:pt x="695" y="678"/>
                  <a:pt x="670" y="661"/>
                </a:cubicBezTo>
                <a:lnTo>
                  <a:pt x="670" y="672"/>
                </a:lnTo>
                <a:cubicBezTo>
                  <a:pt x="670" y="751"/>
                  <a:pt x="604" y="817"/>
                  <a:pt x="525" y="817"/>
                </a:cubicBezTo>
                <a:cubicBezTo>
                  <a:pt x="446" y="817"/>
                  <a:pt x="380" y="751"/>
                  <a:pt x="380" y="672"/>
                </a:cubicBezTo>
                <a:lnTo>
                  <a:pt x="380" y="661"/>
                </a:lnTo>
                <a:cubicBezTo>
                  <a:pt x="355" y="678"/>
                  <a:pt x="328" y="686"/>
                  <a:pt x="298" y="686"/>
                </a:cubicBezTo>
                <a:cubicBezTo>
                  <a:pt x="219" y="686"/>
                  <a:pt x="150" y="620"/>
                  <a:pt x="150" y="541"/>
                </a:cubicBezTo>
                <a:close/>
                <a:moveTo>
                  <a:pt x="525" y="1224"/>
                </a:moveTo>
                <a:cubicBezTo>
                  <a:pt x="235" y="1224"/>
                  <a:pt x="0" y="989"/>
                  <a:pt x="0" y="700"/>
                </a:cubicBezTo>
                <a:cubicBezTo>
                  <a:pt x="290" y="700"/>
                  <a:pt x="525" y="935"/>
                  <a:pt x="525" y="1224"/>
                </a:cubicBezTo>
                <a:close/>
                <a:moveTo>
                  <a:pt x="525" y="1224"/>
                </a:moveTo>
                <a:cubicBezTo>
                  <a:pt x="525" y="935"/>
                  <a:pt x="760" y="700"/>
                  <a:pt x="1050" y="700"/>
                </a:cubicBezTo>
                <a:cubicBezTo>
                  <a:pt x="1050" y="989"/>
                  <a:pt x="815" y="1224"/>
                  <a:pt x="525" y="1224"/>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63" name="Freeform 62">
            <a:extLst>
              <a:ext uri="{FF2B5EF4-FFF2-40B4-BE49-F238E27FC236}">
                <a16:creationId xmlns:a16="http://schemas.microsoft.com/office/drawing/2014/main" id="{3583C15E-F4A2-FA41-93D8-CEB463E551B2}"/>
              </a:ext>
            </a:extLst>
          </p:cNvPr>
          <p:cNvSpPr>
            <a:spLocks noChangeArrowheads="1"/>
          </p:cNvSpPr>
          <p:nvPr/>
        </p:nvSpPr>
        <p:spPr bwMode="auto">
          <a:xfrm>
            <a:off x="9943437" y="2754854"/>
            <a:ext cx="608818" cy="330337"/>
          </a:xfrm>
          <a:custGeom>
            <a:avLst/>
            <a:gdLst>
              <a:gd name="T0" fmla="*/ 757 w 1400"/>
              <a:gd name="T1" fmla="*/ 464 h 758"/>
              <a:gd name="T2" fmla="*/ 1107 w 1400"/>
              <a:gd name="T3" fmla="*/ 639 h 758"/>
              <a:gd name="T4" fmla="*/ 1107 w 1400"/>
              <a:gd name="T5" fmla="*/ 757 h 758"/>
              <a:gd name="T6" fmla="*/ 407 w 1400"/>
              <a:gd name="T7" fmla="*/ 757 h 758"/>
              <a:gd name="T8" fmla="*/ 407 w 1400"/>
              <a:gd name="T9" fmla="*/ 639 h 758"/>
              <a:gd name="T10" fmla="*/ 757 w 1400"/>
              <a:gd name="T11" fmla="*/ 464 h 758"/>
              <a:gd name="T12" fmla="*/ 1145 w 1400"/>
              <a:gd name="T13" fmla="*/ 475 h 758"/>
              <a:gd name="T14" fmla="*/ 1399 w 1400"/>
              <a:gd name="T15" fmla="*/ 639 h 758"/>
              <a:gd name="T16" fmla="*/ 1399 w 1400"/>
              <a:gd name="T17" fmla="*/ 757 h 758"/>
              <a:gd name="T18" fmla="*/ 1224 w 1400"/>
              <a:gd name="T19" fmla="*/ 757 h 758"/>
              <a:gd name="T20" fmla="*/ 1224 w 1400"/>
              <a:gd name="T21" fmla="*/ 639 h 758"/>
              <a:gd name="T22" fmla="*/ 1145 w 1400"/>
              <a:gd name="T23" fmla="*/ 475 h 758"/>
              <a:gd name="T24" fmla="*/ 757 w 1400"/>
              <a:gd name="T25" fmla="*/ 349 h 758"/>
              <a:gd name="T26" fmla="*/ 582 w 1400"/>
              <a:gd name="T27" fmla="*/ 175 h 758"/>
              <a:gd name="T28" fmla="*/ 757 w 1400"/>
              <a:gd name="T29" fmla="*/ 0 h 758"/>
              <a:gd name="T30" fmla="*/ 932 w 1400"/>
              <a:gd name="T31" fmla="*/ 175 h 758"/>
              <a:gd name="T32" fmla="*/ 757 w 1400"/>
              <a:gd name="T33" fmla="*/ 349 h 758"/>
              <a:gd name="T34" fmla="*/ 1049 w 1400"/>
              <a:gd name="T35" fmla="*/ 349 h 758"/>
              <a:gd name="T36" fmla="*/ 997 w 1400"/>
              <a:gd name="T37" fmla="*/ 341 h 758"/>
              <a:gd name="T38" fmla="*/ 1049 w 1400"/>
              <a:gd name="T39" fmla="*/ 175 h 758"/>
              <a:gd name="T40" fmla="*/ 997 w 1400"/>
              <a:gd name="T41" fmla="*/ 8 h 758"/>
              <a:gd name="T42" fmla="*/ 1049 w 1400"/>
              <a:gd name="T43" fmla="*/ 0 h 758"/>
              <a:gd name="T44" fmla="*/ 1224 w 1400"/>
              <a:gd name="T45" fmla="*/ 175 h 758"/>
              <a:gd name="T46" fmla="*/ 1049 w 1400"/>
              <a:gd name="T47" fmla="*/ 349 h 758"/>
              <a:gd name="T48" fmla="*/ 467 w 1400"/>
              <a:gd name="T49" fmla="*/ 289 h 758"/>
              <a:gd name="T50" fmla="*/ 467 w 1400"/>
              <a:gd name="T51" fmla="*/ 407 h 758"/>
              <a:gd name="T52" fmla="*/ 292 w 1400"/>
              <a:gd name="T53" fmla="*/ 407 h 758"/>
              <a:gd name="T54" fmla="*/ 292 w 1400"/>
              <a:gd name="T55" fmla="*/ 582 h 758"/>
              <a:gd name="T56" fmla="*/ 175 w 1400"/>
              <a:gd name="T57" fmla="*/ 582 h 758"/>
              <a:gd name="T58" fmla="*/ 175 w 1400"/>
              <a:gd name="T59" fmla="*/ 407 h 758"/>
              <a:gd name="T60" fmla="*/ 0 w 1400"/>
              <a:gd name="T61" fmla="*/ 407 h 758"/>
              <a:gd name="T62" fmla="*/ 0 w 1400"/>
              <a:gd name="T63" fmla="*/ 289 h 758"/>
              <a:gd name="T64" fmla="*/ 175 w 1400"/>
              <a:gd name="T65" fmla="*/ 289 h 758"/>
              <a:gd name="T66" fmla="*/ 175 w 1400"/>
              <a:gd name="T67" fmla="*/ 114 h 758"/>
              <a:gd name="T68" fmla="*/ 292 w 1400"/>
              <a:gd name="T69" fmla="*/ 114 h 758"/>
              <a:gd name="T70" fmla="*/ 292 w 1400"/>
              <a:gd name="T71" fmla="*/ 289 h 758"/>
              <a:gd name="T72" fmla="*/ 467 w 1400"/>
              <a:gd name="T73" fmla="*/ 289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0" h="758">
                <a:moveTo>
                  <a:pt x="757" y="464"/>
                </a:moveTo>
                <a:cubicBezTo>
                  <a:pt x="874" y="464"/>
                  <a:pt x="1107" y="522"/>
                  <a:pt x="1107" y="639"/>
                </a:cubicBezTo>
                <a:lnTo>
                  <a:pt x="1107" y="757"/>
                </a:lnTo>
                <a:lnTo>
                  <a:pt x="407" y="757"/>
                </a:lnTo>
                <a:lnTo>
                  <a:pt x="407" y="639"/>
                </a:lnTo>
                <a:cubicBezTo>
                  <a:pt x="407" y="522"/>
                  <a:pt x="639" y="464"/>
                  <a:pt x="757" y="464"/>
                </a:cubicBezTo>
                <a:close/>
                <a:moveTo>
                  <a:pt x="1145" y="475"/>
                </a:moveTo>
                <a:cubicBezTo>
                  <a:pt x="1262" y="494"/>
                  <a:pt x="1399" y="549"/>
                  <a:pt x="1399" y="639"/>
                </a:cubicBezTo>
                <a:lnTo>
                  <a:pt x="1399" y="757"/>
                </a:lnTo>
                <a:lnTo>
                  <a:pt x="1224" y="757"/>
                </a:lnTo>
                <a:lnTo>
                  <a:pt x="1224" y="639"/>
                </a:lnTo>
                <a:cubicBezTo>
                  <a:pt x="1224" y="571"/>
                  <a:pt x="1194" y="519"/>
                  <a:pt x="1145" y="475"/>
                </a:cubicBezTo>
                <a:close/>
                <a:moveTo>
                  <a:pt x="757" y="349"/>
                </a:moveTo>
                <a:cubicBezTo>
                  <a:pt x="661" y="349"/>
                  <a:pt x="582" y="270"/>
                  <a:pt x="582" y="175"/>
                </a:cubicBezTo>
                <a:cubicBezTo>
                  <a:pt x="582" y="79"/>
                  <a:pt x="661" y="0"/>
                  <a:pt x="757" y="0"/>
                </a:cubicBezTo>
                <a:cubicBezTo>
                  <a:pt x="852" y="0"/>
                  <a:pt x="932" y="79"/>
                  <a:pt x="932" y="175"/>
                </a:cubicBezTo>
                <a:cubicBezTo>
                  <a:pt x="932" y="270"/>
                  <a:pt x="852" y="349"/>
                  <a:pt x="757" y="349"/>
                </a:cubicBezTo>
                <a:close/>
                <a:moveTo>
                  <a:pt x="1049" y="349"/>
                </a:moveTo>
                <a:cubicBezTo>
                  <a:pt x="1030" y="349"/>
                  <a:pt x="1014" y="347"/>
                  <a:pt x="997" y="341"/>
                </a:cubicBezTo>
                <a:cubicBezTo>
                  <a:pt x="1030" y="295"/>
                  <a:pt x="1049" y="238"/>
                  <a:pt x="1049" y="175"/>
                </a:cubicBezTo>
                <a:cubicBezTo>
                  <a:pt x="1049" y="113"/>
                  <a:pt x="1030" y="54"/>
                  <a:pt x="997" y="8"/>
                </a:cubicBezTo>
                <a:cubicBezTo>
                  <a:pt x="1014" y="2"/>
                  <a:pt x="1030" y="0"/>
                  <a:pt x="1049" y="0"/>
                </a:cubicBezTo>
                <a:cubicBezTo>
                  <a:pt x="1145" y="0"/>
                  <a:pt x="1224" y="79"/>
                  <a:pt x="1224" y="175"/>
                </a:cubicBezTo>
                <a:cubicBezTo>
                  <a:pt x="1224" y="270"/>
                  <a:pt x="1145" y="349"/>
                  <a:pt x="1049" y="349"/>
                </a:cubicBezTo>
                <a:close/>
                <a:moveTo>
                  <a:pt x="467" y="289"/>
                </a:moveTo>
                <a:lnTo>
                  <a:pt x="467" y="407"/>
                </a:lnTo>
                <a:lnTo>
                  <a:pt x="292" y="407"/>
                </a:lnTo>
                <a:lnTo>
                  <a:pt x="292" y="582"/>
                </a:lnTo>
                <a:lnTo>
                  <a:pt x="175" y="582"/>
                </a:lnTo>
                <a:lnTo>
                  <a:pt x="175" y="407"/>
                </a:lnTo>
                <a:lnTo>
                  <a:pt x="0" y="407"/>
                </a:lnTo>
                <a:lnTo>
                  <a:pt x="0" y="289"/>
                </a:lnTo>
                <a:lnTo>
                  <a:pt x="175" y="289"/>
                </a:lnTo>
                <a:lnTo>
                  <a:pt x="175" y="114"/>
                </a:lnTo>
                <a:lnTo>
                  <a:pt x="292" y="114"/>
                </a:lnTo>
                <a:lnTo>
                  <a:pt x="292" y="289"/>
                </a:lnTo>
                <a:lnTo>
                  <a:pt x="467" y="289"/>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64" name="Freeform 63">
            <a:extLst>
              <a:ext uri="{FF2B5EF4-FFF2-40B4-BE49-F238E27FC236}">
                <a16:creationId xmlns:a16="http://schemas.microsoft.com/office/drawing/2014/main" id="{539DF735-73FB-2849-96EF-0E86C157BD15}"/>
              </a:ext>
            </a:extLst>
          </p:cNvPr>
          <p:cNvSpPr>
            <a:spLocks noChangeArrowheads="1"/>
          </p:cNvSpPr>
          <p:nvPr/>
        </p:nvSpPr>
        <p:spPr bwMode="auto">
          <a:xfrm>
            <a:off x="3925113" y="2693778"/>
            <a:ext cx="336550" cy="336550"/>
          </a:xfrm>
          <a:custGeom>
            <a:avLst/>
            <a:gdLst>
              <a:gd name="T0" fmla="*/ 700 w 936"/>
              <a:gd name="T1" fmla="*/ 292 h 936"/>
              <a:gd name="T2" fmla="*/ 935 w 936"/>
              <a:gd name="T3" fmla="*/ 292 h 936"/>
              <a:gd name="T4" fmla="*/ 935 w 936"/>
              <a:gd name="T5" fmla="*/ 935 h 936"/>
              <a:gd name="T6" fmla="*/ 700 w 936"/>
              <a:gd name="T7" fmla="*/ 935 h 936"/>
              <a:gd name="T8" fmla="*/ 700 w 936"/>
              <a:gd name="T9" fmla="*/ 292 h 936"/>
              <a:gd name="T10" fmla="*/ 0 w 936"/>
              <a:gd name="T11" fmla="*/ 935 h 936"/>
              <a:gd name="T12" fmla="*/ 0 w 936"/>
              <a:gd name="T13" fmla="*/ 467 h 936"/>
              <a:gd name="T14" fmla="*/ 235 w 936"/>
              <a:gd name="T15" fmla="*/ 467 h 936"/>
              <a:gd name="T16" fmla="*/ 235 w 936"/>
              <a:gd name="T17" fmla="*/ 935 h 936"/>
              <a:gd name="T18" fmla="*/ 0 w 936"/>
              <a:gd name="T19" fmla="*/ 935 h 936"/>
              <a:gd name="T20" fmla="*/ 350 w 936"/>
              <a:gd name="T21" fmla="*/ 935 h 936"/>
              <a:gd name="T22" fmla="*/ 350 w 936"/>
              <a:gd name="T23" fmla="*/ 0 h 936"/>
              <a:gd name="T24" fmla="*/ 585 w 936"/>
              <a:gd name="T25" fmla="*/ 0 h 936"/>
              <a:gd name="T26" fmla="*/ 585 w 936"/>
              <a:gd name="T27" fmla="*/ 935 h 936"/>
              <a:gd name="T28" fmla="*/ 350 w 936"/>
              <a:gd name="T29" fmla="*/ 935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700" y="292"/>
                </a:moveTo>
                <a:lnTo>
                  <a:pt x="935" y="292"/>
                </a:lnTo>
                <a:lnTo>
                  <a:pt x="935" y="935"/>
                </a:lnTo>
                <a:lnTo>
                  <a:pt x="700" y="935"/>
                </a:lnTo>
                <a:lnTo>
                  <a:pt x="700" y="292"/>
                </a:lnTo>
                <a:close/>
                <a:moveTo>
                  <a:pt x="0" y="935"/>
                </a:moveTo>
                <a:lnTo>
                  <a:pt x="0" y="467"/>
                </a:lnTo>
                <a:lnTo>
                  <a:pt x="235" y="467"/>
                </a:lnTo>
                <a:lnTo>
                  <a:pt x="235" y="935"/>
                </a:lnTo>
                <a:lnTo>
                  <a:pt x="0" y="935"/>
                </a:lnTo>
                <a:close/>
                <a:moveTo>
                  <a:pt x="350" y="935"/>
                </a:moveTo>
                <a:lnTo>
                  <a:pt x="350" y="0"/>
                </a:lnTo>
                <a:lnTo>
                  <a:pt x="585" y="0"/>
                </a:lnTo>
                <a:lnTo>
                  <a:pt x="585" y="935"/>
                </a:lnTo>
                <a:lnTo>
                  <a:pt x="350" y="935"/>
                </a:ln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Tree>
    <p:extLst>
      <p:ext uri="{BB962C8B-B14F-4D97-AF65-F5344CB8AC3E}">
        <p14:creationId xmlns:p14="http://schemas.microsoft.com/office/powerpoint/2010/main" val="12423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25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inVertical)">
                                      <p:cBhvr>
                                        <p:cTn id="10" dur="250"/>
                                        <p:tgtEl>
                                          <p:spTgt spid="3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barn(inVertical)">
                                      <p:cBhvr>
                                        <p:cTn id="18" dur="250"/>
                                        <p:tgtEl>
                                          <p:spTgt spid="6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barn(inVertical)">
                                      <p:cBhvr>
                                        <p:cTn id="21" dur="250"/>
                                        <p:tgtEl>
                                          <p:spTgt spid="4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barn(inVertical)">
                                      <p:cBhvr>
                                        <p:cTn id="24" dur="250"/>
                                        <p:tgtEl>
                                          <p:spTgt spid="5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barn(inVertical)">
                                      <p:cBhvr>
                                        <p:cTn id="29" dur="250"/>
                                        <p:tgtEl>
                                          <p:spTgt spid="6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250"/>
                                        <p:tgtEl>
                                          <p:spTgt spid="5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barn(inVertical)">
                                      <p:cBhvr>
                                        <p:cTn id="35" dur="25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barn(inVertical)">
                                      <p:cBhvr>
                                        <p:cTn id="40" dur="250"/>
                                        <p:tgtEl>
                                          <p:spTgt spid="61"/>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barn(inVertical)">
                                      <p:cBhvr>
                                        <p:cTn id="43" dur="250"/>
                                        <p:tgtEl>
                                          <p:spTgt spid="55"/>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barn(inVertical)">
                                      <p:cBhvr>
                                        <p:cTn id="46" dur="25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barn(inVertical)">
                                      <p:cBhvr>
                                        <p:cTn id="51" dur="250"/>
                                        <p:tgtEl>
                                          <p:spTgt spid="6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barn(inVertical)">
                                      <p:cBhvr>
                                        <p:cTn id="54" dur="250"/>
                                        <p:tgtEl>
                                          <p:spTgt spid="58"/>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arn(inVertical)">
                                      <p:cBhvr>
                                        <p:cTn id="57" dur="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animBg="1"/>
      <p:bldP spid="49" grpId="0"/>
      <p:bldP spid="50" grpId="0"/>
      <p:bldP spid="52" grpId="0"/>
      <p:bldP spid="53" grpId="0"/>
      <p:bldP spid="55" grpId="0"/>
      <p:bldP spid="56" grpId="0"/>
      <p:bldP spid="58" grpId="0"/>
      <p:bldP spid="59" grpId="0"/>
      <p:bldP spid="61" grpId="0" animBg="1"/>
      <p:bldP spid="62" grpId="0" animBg="1"/>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3121573" y="827537"/>
            <a:ext cx="6125222" cy="584775"/>
          </a:xfrm>
          <a:prstGeom prst="rect">
            <a:avLst/>
          </a:prstGeom>
          <a:noFill/>
        </p:spPr>
        <p:txBody>
          <a:bodyPr wrap="square" rtlCol="0">
            <a:spAutoFit/>
          </a:bodyPr>
          <a:lstStyle/>
          <a:p>
            <a:pPr algn="ctr"/>
            <a:r>
              <a:rPr lang="en-US" sz="3200" b="1" dirty="0">
                <a:solidFill>
                  <a:schemeClr val="bg1"/>
                </a:solidFill>
                <a:latin typeface="Lato" charset="0"/>
                <a:ea typeface="Lato" charset="0"/>
                <a:cs typeface="Lato" charset="0"/>
              </a:rPr>
              <a:t>What Foundations Don’t Fund</a:t>
            </a:r>
          </a:p>
        </p:txBody>
      </p:sp>
      <p:sp>
        <p:nvSpPr>
          <p:cNvPr id="4" name="Rectangle 3"/>
          <p:cNvSpPr/>
          <p:nvPr/>
        </p:nvSpPr>
        <p:spPr>
          <a:xfrm>
            <a:off x="1301530" y="2443531"/>
            <a:ext cx="1662395" cy="2202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7ADABA8-9EB5-8D4B-89CD-01B285BF754E}"/>
              </a:ext>
            </a:extLst>
          </p:cNvPr>
          <p:cNvSpPr/>
          <p:nvPr/>
        </p:nvSpPr>
        <p:spPr>
          <a:xfrm>
            <a:off x="3262191" y="2431039"/>
            <a:ext cx="1662395" cy="2202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38C2AFC-C8DD-4943-9021-086E278E9B29}"/>
              </a:ext>
            </a:extLst>
          </p:cNvPr>
          <p:cNvSpPr/>
          <p:nvPr/>
        </p:nvSpPr>
        <p:spPr>
          <a:xfrm>
            <a:off x="9416649" y="2431039"/>
            <a:ext cx="1662395" cy="2202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76AE277-8933-0042-86D3-DF98CA764E46}"/>
              </a:ext>
            </a:extLst>
          </p:cNvPr>
          <p:cNvSpPr/>
          <p:nvPr/>
        </p:nvSpPr>
        <p:spPr>
          <a:xfrm>
            <a:off x="7342634" y="2431039"/>
            <a:ext cx="1662395" cy="2202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6E643E99-5C4F-B543-9696-26B41C267325}"/>
              </a:ext>
            </a:extLst>
          </p:cNvPr>
          <p:cNvSpPr/>
          <p:nvPr/>
        </p:nvSpPr>
        <p:spPr>
          <a:xfrm>
            <a:off x="5341667" y="2431039"/>
            <a:ext cx="1662395" cy="22021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CD37354-FFDC-8348-B35C-F63445670730}"/>
              </a:ext>
            </a:extLst>
          </p:cNvPr>
          <p:cNvSpPr txBox="1"/>
          <p:nvPr/>
        </p:nvSpPr>
        <p:spPr>
          <a:xfrm>
            <a:off x="1267552" y="3184069"/>
            <a:ext cx="180456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Lato" charset="0"/>
                <a:ea typeface="Lato" charset="0"/>
                <a:cs typeface="Lato" charset="0"/>
              </a:rPr>
              <a:t>Operations</a:t>
            </a:r>
          </a:p>
        </p:txBody>
      </p:sp>
      <p:sp>
        <p:nvSpPr>
          <p:cNvPr id="38" name="7 CuadroTexto">
            <a:extLst>
              <a:ext uri="{FF2B5EF4-FFF2-40B4-BE49-F238E27FC236}">
                <a16:creationId xmlns:a16="http://schemas.microsoft.com/office/drawing/2014/main" id="{DFFEF2A1-49C1-BD49-A293-C74B9A0FAECD}"/>
              </a:ext>
            </a:extLst>
          </p:cNvPr>
          <p:cNvSpPr txBox="1"/>
          <p:nvPr/>
        </p:nvSpPr>
        <p:spPr>
          <a:xfrm>
            <a:off x="1433656" y="3590069"/>
            <a:ext cx="1472352" cy="742063"/>
          </a:xfrm>
          <a:prstGeom prst="rect">
            <a:avLst/>
          </a:prstGeom>
          <a:noFill/>
        </p:spPr>
        <p:txBody>
          <a:bodyPr wrap="square">
            <a:spAutoFit/>
          </a:bodyPr>
          <a:lstStyle/>
          <a:p>
            <a:pPr algn="ctr">
              <a:lnSpc>
                <a:spcPts val="1280"/>
              </a:lnSpc>
              <a:defRPr/>
            </a:pPr>
            <a:r>
              <a:rPr lang="en-US" sz="900" dirty="0">
                <a:solidFill>
                  <a:schemeClr val="bg1">
                    <a:lumMod val="50000"/>
                  </a:schemeClr>
                </a:solidFill>
                <a:latin typeface="Lato" charset="0"/>
                <a:ea typeface="Lato" charset="0"/>
                <a:cs typeface="Lato" charset="0"/>
              </a:rPr>
              <a:t>Operating costs and ongoing projects, including established centers</a:t>
            </a:r>
          </a:p>
        </p:txBody>
      </p:sp>
      <p:sp>
        <p:nvSpPr>
          <p:cNvPr id="49" name="TextBox 48">
            <a:extLst>
              <a:ext uri="{FF2B5EF4-FFF2-40B4-BE49-F238E27FC236}">
                <a16:creationId xmlns:a16="http://schemas.microsoft.com/office/drawing/2014/main" id="{F31BA509-E203-F043-8319-B1A2DE9516DE}"/>
              </a:ext>
            </a:extLst>
          </p:cNvPr>
          <p:cNvSpPr txBox="1"/>
          <p:nvPr/>
        </p:nvSpPr>
        <p:spPr>
          <a:xfrm>
            <a:off x="3222720" y="3184069"/>
            <a:ext cx="180456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Lato" charset="0"/>
                <a:ea typeface="Lato" charset="0"/>
                <a:cs typeface="Lato" charset="0"/>
              </a:rPr>
              <a:t>Scholarships</a:t>
            </a:r>
          </a:p>
        </p:txBody>
      </p:sp>
      <p:sp>
        <p:nvSpPr>
          <p:cNvPr id="50" name="7 CuadroTexto">
            <a:extLst>
              <a:ext uri="{FF2B5EF4-FFF2-40B4-BE49-F238E27FC236}">
                <a16:creationId xmlns:a16="http://schemas.microsoft.com/office/drawing/2014/main" id="{C7881885-FA0A-9A41-B176-51FAFBF852EE}"/>
              </a:ext>
            </a:extLst>
          </p:cNvPr>
          <p:cNvSpPr txBox="1"/>
          <p:nvPr/>
        </p:nvSpPr>
        <p:spPr>
          <a:xfrm>
            <a:off x="3388824" y="3590069"/>
            <a:ext cx="1472352" cy="575350"/>
          </a:xfrm>
          <a:prstGeom prst="rect">
            <a:avLst/>
          </a:prstGeom>
          <a:noFill/>
        </p:spPr>
        <p:txBody>
          <a:bodyPr wrap="square">
            <a:spAutoFit/>
          </a:bodyPr>
          <a:lstStyle/>
          <a:p>
            <a:pPr algn="ctr">
              <a:lnSpc>
                <a:spcPts val="1280"/>
              </a:lnSpc>
              <a:defRPr/>
            </a:pPr>
            <a:r>
              <a:rPr lang="en-US" sz="900" dirty="0">
                <a:solidFill>
                  <a:schemeClr val="bg1">
                    <a:lumMod val="50000"/>
                  </a:schemeClr>
                </a:solidFill>
                <a:latin typeface="Lato" charset="0"/>
                <a:ea typeface="Lato" charset="0"/>
                <a:cs typeface="Lato" charset="0"/>
              </a:rPr>
              <a:t>Standalone scholarships and assistantships are generally not funded.</a:t>
            </a:r>
          </a:p>
        </p:txBody>
      </p:sp>
      <p:sp>
        <p:nvSpPr>
          <p:cNvPr id="52" name="TextBox 51">
            <a:extLst>
              <a:ext uri="{FF2B5EF4-FFF2-40B4-BE49-F238E27FC236}">
                <a16:creationId xmlns:a16="http://schemas.microsoft.com/office/drawing/2014/main" id="{723A6BCD-4736-284A-A5CC-936F18234494}"/>
              </a:ext>
            </a:extLst>
          </p:cNvPr>
          <p:cNvSpPr txBox="1"/>
          <p:nvPr/>
        </p:nvSpPr>
        <p:spPr>
          <a:xfrm>
            <a:off x="5243443" y="3184069"/>
            <a:ext cx="1804560" cy="369332"/>
          </a:xfrm>
          <a:prstGeom prst="rect">
            <a:avLst/>
          </a:prstGeom>
          <a:noFill/>
        </p:spPr>
        <p:txBody>
          <a:bodyPr wrap="square" rtlCol="0">
            <a:spAutoFit/>
          </a:bodyPr>
          <a:lstStyle/>
          <a:p>
            <a:pPr algn="ctr"/>
            <a:r>
              <a:rPr lang="en-US" dirty="0"/>
              <a:t>Individuals</a:t>
            </a:r>
            <a:endParaRPr lang="en-US" sz="1600" b="1" dirty="0">
              <a:solidFill>
                <a:schemeClr val="tx1">
                  <a:lumMod val="75000"/>
                  <a:lumOff val="25000"/>
                </a:schemeClr>
              </a:solidFill>
              <a:latin typeface="Lato" charset="0"/>
              <a:ea typeface="Lato" charset="0"/>
              <a:cs typeface="Lato" charset="0"/>
            </a:endParaRPr>
          </a:p>
        </p:txBody>
      </p:sp>
      <p:sp>
        <p:nvSpPr>
          <p:cNvPr id="55" name="TextBox 54">
            <a:extLst>
              <a:ext uri="{FF2B5EF4-FFF2-40B4-BE49-F238E27FC236}">
                <a16:creationId xmlns:a16="http://schemas.microsoft.com/office/drawing/2014/main" id="{120204FE-E08D-2040-AE70-52796F6937D8}"/>
              </a:ext>
            </a:extLst>
          </p:cNvPr>
          <p:cNvSpPr txBox="1"/>
          <p:nvPr/>
        </p:nvSpPr>
        <p:spPr>
          <a:xfrm>
            <a:off x="7317458" y="3184069"/>
            <a:ext cx="180456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Lato" charset="0"/>
                <a:ea typeface="Lato" charset="0"/>
                <a:cs typeface="Lato" charset="0"/>
              </a:rPr>
              <a:t>Unclear Impact</a:t>
            </a:r>
          </a:p>
        </p:txBody>
      </p:sp>
      <p:sp>
        <p:nvSpPr>
          <p:cNvPr id="56" name="7 CuadroTexto">
            <a:extLst>
              <a:ext uri="{FF2B5EF4-FFF2-40B4-BE49-F238E27FC236}">
                <a16:creationId xmlns:a16="http://schemas.microsoft.com/office/drawing/2014/main" id="{C72A6FC5-4257-6940-A720-E9346070BC4A}"/>
              </a:ext>
            </a:extLst>
          </p:cNvPr>
          <p:cNvSpPr txBox="1"/>
          <p:nvPr/>
        </p:nvSpPr>
        <p:spPr>
          <a:xfrm>
            <a:off x="7476086" y="3548620"/>
            <a:ext cx="1472352" cy="742063"/>
          </a:xfrm>
          <a:prstGeom prst="rect">
            <a:avLst/>
          </a:prstGeom>
          <a:noFill/>
        </p:spPr>
        <p:txBody>
          <a:bodyPr wrap="square">
            <a:spAutoFit/>
          </a:bodyPr>
          <a:lstStyle/>
          <a:p>
            <a:pPr algn="ctr">
              <a:lnSpc>
                <a:spcPts val="1280"/>
              </a:lnSpc>
              <a:defRPr/>
            </a:pPr>
            <a:r>
              <a:rPr lang="en-US" sz="900" dirty="0">
                <a:solidFill>
                  <a:schemeClr val="bg1">
                    <a:lumMod val="50000"/>
                  </a:schemeClr>
                </a:solidFill>
                <a:latin typeface="Lato" charset="0"/>
                <a:ea typeface="Lato" charset="0"/>
                <a:cs typeface="Lato" charset="0"/>
              </a:rPr>
              <a:t>Programs/projects that can’t articulate a clear impact or specific outcomes.</a:t>
            </a:r>
          </a:p>
        </p:txBody>
      </p:sp>
      <p:sp>
        <p:nvSpPr>
          <p:cNvPr id="58" name="TextBox 57">
            <a:extLst>
              <a:ext uri="{FF2B5EF4-FFF2-40B4-BE49-F238E27FC236}">
                <a16:creationId xmlns:a16="http://schemas.microsoft.com/office/drawing/2014/main" id="{AA342D49-E569-A443-892C-295CDBC7D72A}"/>
              </a:ext>
            </a:extLst>
          </p:cNvPr>
          <p:cNvSpPr txBox="1"/>
          <p:nvPr/>
        </p:nvSpPr>
        <p:spPr>
          <a:xfrm>
            <a:off x="9416649" y="3184069"/>
            <a:ext cx="1804560"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Lato" charset="0"/>
                <a:ea typeface="Lato" charset="0"/>
                <a:cs typeface="Lato" charset="0"/>
              </a:rPr>
              <a:t>Outside Scope</a:t>
            </a:r>
          </a:p>
        </p:txBody>
      </p:sp>
      <p:sp>
        <p:nvSpPr>
          <p:cNvPr id="59" name="7 CuadroTexto">
            <a:extLst>
              <a:ext uri="{FF2B5EF4-FFF2-40B4-BE49-F238E27FC236}">
                <a16:creationId xmlns:a16="http://schemas.microsoft.com/office/drawing/2014/main" id="{7CF69B87-BD63-F94D-A533-D12001C5F46F}"/>
              </a:ext>
            </a:extLst>
          </p:cNvPr>
          <p:cNvSpPr txBox="1"/>
          <p:nvPr/>
        </p:nvSpPr>
        <p:spPr>
          <a:xfrm>
            <a:off x="9511670" y="3534524"/>
            <a:ext cx="1472352" cy="575350"/>
          </a:xfrm>
          <a:prstGeom prst="rect">
            <a:avLst/>
          </a:prstGeom>
          <a:noFill/>
        </p:spPr>
        <p:txBody>
          <a:bodyPr wrap="square">
            <a:spAutoFit/>
          </a:bodyPr>
          <a:lstStyle/>
          <a:p>
            <a:pPr algn="ctr">
              <a:lnSpc>
                <a:spcPts val="1280"/>
              </a:lnSpc>
              <a:defRPr/>
            </a:pPr>
            <a:r>
              <a:rPr lang="en-US" sz="900" dirty="0">
                <a:solidFill>
                  <a:schemeClr val="bg1">
                    <a:lumMod val="50000"/>
                  </a:schemeClr>
                </a:solidFill>
                <a:latin typeface="Lato" charset="0"/>
                <a:ea typeface="Lato" charset="0"/>
                <a:cs typeface="Lato" charset="0"/>
              </a:rPr>
              <a:t>Projects that fall outside of the scope of the foundation’s mission.</a:t>
            </a:r>
          </a:p>
        </p:txBody>
      </p:sp>
      <p:sp>
        <p:nvSpPr>
          <p:cNvPr id="24" name="Rectangle 23">
            <a:extLst>
              <a:ext uri="{FF2B5EF4-FFF2-40B4-BE49-F238E27FC236}">
                <a16:creationId xmlns:a16="http://schemas.microsoft.com/office/drawing/2014/main" id="{B8277573-AB7D-8B49-8C64-CE0869F64C1C}"/>
              </a:ext>
            </a:extLst>
          </p:cNvPr>
          <p:cNvSpPr/>
          <p:nvPr/>
        </p:nvSpPr>
        <p:spPr>
          <a:xfrm>
            <a:off x="2994041" y="5325158"/>
            <a:ext cx="7205259" cy="7225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DB249DA-4DF8-BF46-9330-F53047E2F2DE}"/>
              </a:ext>
            </a:extLst>
          </p:cNvPr>
          <p:cNvSpPr txBox="1"/>
          <p:nvPr/>
        </p:nvSpPr>
        <p:spPr>
          <a:xfrm>
            <a:off x="3843606" y="5501747"/>
            <a:ext cx="1804560" cy="369332"/>
          </a:xfrm>
          <a:prstGeom prst="rect">
            <a:avLst/>
          </a:prstGeom>
          <a:noFill/>
        </p:spPr>
        <p:txBody>
          <a:bodyPr wrap="square" rtlCol="0">
            <a:spAutoFit/>
          </a:bodyPr>
          <a:lstStyle/>
          <a:p>
            <a:pPr algn="ctr"/>
            <a:r>
              <a:rPr lang="en-US" dirty="0"/>
              <a:t>F&amp;A</a:t>
            </a:r>
            <a:endParaRPr lang="en-US" sz="1600" b="1" dirty="0">
              <a:solidFill>
                <a:schemeClr val="tx1">
                  <a:lumMod val="75000"/>
                  <a:lumOff val="25000"/>
                </a:schemeClr>
              </a:solidFill>
              <a:latin typeface="Lato" charset="0"/>
              <a:ea typeface="Lato" charset="0"/>
              <a:cs typeface="Lato" charset="0"/>
            </a:endParaRPr>
          </a:p>
        </p:txBody>
      </p:sp>
      <p:sp>
        <p:nvSpPr>
          <p:cNvPr id="30" name="7 CuadroTexto">
            <a:extLst>
              <a:ext uri="{FF2B5EF4-FFF2-40B4-BE49-F238E27FC236}">
                <a16:creationId xmlns:a16="http://schemas.microsoft.com/office/drawing/2014/main" id="{E31F8946-6EB7-F741-864A-8DEEF3BBDCF9}"/>
              </a:ext>
            </a:extLst>
          </p:cNvPr>
          <p:cNvSpPr txBox="1"/>
          <p:nvPr/>
        </p:nvSpPr>
        <p:spPr>
          <a:xfrm>
            <a:off x="5341667" y="5565450"/>
            <a:ext cx="5258453" cy="241926"/>
          </a:xfrm>
          <a:prstGeom prst="rect">
            <a:avLst/>
          </a:prstGeom>
          <a:noFill/>
        </p:spPr>
        <p:txBody>
          <a:bodyPr wrap="square">
            <a:spAutoFit/>
          </a:bodyPr>
          <a:lstStyle/>
          <a:p>
            <a:pPr>
              <a:lnSpc>
                <a:spcPts val="1280"/>
              </a:lnSpc>
              <a:defRPr/>
            </a:pPr>
            <a:r>
              <a:rPr lang="en-US" sz="900" dirty="0">
                <a:solidFill>
                  <a:schemeClr val="bg1">
                    <a:lumMod val="50000"/>
                  </a:schemeClr>
                </a:solidFill>
                <a:latin typeface="Lato" charset="0"/>
                <a:ea typeface="Lato" charset="0"/>
                <a:cs typeface="Lato" charset="0"/>
              </a:rPr>
              <a:t>Many foundations will not pay F&amp;A costs or will limit the amount (10-15%). </a:t>
            </a:r>
          </a:p>
        </p:txBody>
      </p:sp>
      <p:sp>
        <p:nvSpPr>
          <p:cNvPr id="25" name="Freeform 24">
            <a:extLst>
              <a:ext uri="{FF2B5EF4-FFF2-40B4-BE49-F238E27FC236}">
                <a16:creationId xmlns:a16="http://schemas.microsoft.com/office/drawing/2014/main" id="{0B21BD20-181D-6345-B274-037D3ACDD9E1}"/>
              </a:ext>
            </a:extLst>
          </p:cNvPr>
          <p:cNvSpPr>
            <a:spLocks noChangeArrowheads="1"/>
          </p:cNvSpPr>
          <p:nvPr/>
        </p:nvSpPr>
        <p:spPr bwMode="auto">
          <a:xfrm>
            <a:off x="1960282" y="2590154"/>
            <a:ext cx="419100" cy="419100"/>
          </a:xfrm>
          <a:custGeom>
            <a:avLst/>
            <a:gdLst>
              <a:gd name="T0" fmla="*/ 875 w 1166"/>
              <a:gd name="T1" fmla="*/ 793 h 1165"/>
              <a:gd name="T2" fmla="*/ 664 w 1166"/>
              <a:gd name="T3" fmla="*/ 582 h 1165"/>
              <a:gd name="T4" fmla="*/ 875 w 1166"/>
              <a:gd name="T5" fmla="*/ 372 h 1165"/>
              <a:gd name="T6" fmla="*/ 793 w 1166"/>
              <a:gd name="T7" fmla="*/ 290 h 1165"/>
              <a:gd name="T8" fmla="*/ 582 w 1166"/>
              <a:gd name="T9" fmla="*/ 500 h 1165"/>
              <a:gd name="T10" fmla="*/ 372 w 1166"/>
              <a:gd name="T11" fmla="*/ 290 h 1165"/>
              <a:gd name="T12" fmla="*/ 290 w 1166"/>
              <a:gd name="T13" fmla="*/ 372 h 1165"/>
              <a:gd name="T14" fmla="*/ 500 w 1166"/>
              <a:gd name="T15" fmla="*/ 582 h 1165"/>
              <a:gd name="T16" fmla="*/ 290 w 1166"/>
              <a:gd name="T17" fmla="*/ 793 h 1165"/>
              <a:gd name="T18" fmla="*/ 372 w 1166"/>
              <a:gd name="T19" fmla="*/ 875 h 1165"/>
              <a:gd name="T20" fmla="*/ 582 w 1166"/>
              <a:gd name="T21" fmla="*/ 664 h 1165"/>
              <a:gd name="T22" fmla="*/ 793 w 1166"/>
              <a:gd name="T23" fmla="*/ 875 h 1165"/>
              <a:gd name="T24" fmla="*/ 875 w 1166"/>
              <a:gd name="T25" fmla="*/ 793 h 1165"/>
              <a:gd name="T26" fmla="*/ 582 w 1166"/>
              <a:gd name="T27" fmla="*/ 0 h 1165"/>
              <a:gd name="T28" fmla="*/ 1165 w 1166"/>
              <a:gd name="T29" fmla="*/ 582 h 1165"/>
              <a:gd name="T30" fmla="*/ 582 w 1166"/>
              <a:gd name="T31" fmla="*/ 1164 h 1165"/>
              <a:gd name="T32" fmla="*/ 0 w 1166"/>
              <a:gd name="T33" fmla="*/ 582 h 1165"/>
              <a:gd name="T34" fmla="*/ 582 w 1166"/>
              <a:gd name="T35"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6" h="1165">
                <a:moveTo>
                  <a:pt x="875" y="793"/>
                </a:moveTo>
                <a:lnTo>
                  <a:pt x="664" y="582"/>
                </a:lnTo>
                <a:lnTo>
                  <a:pt x="875" y="372"/>
                </a:lnTo>
                <a:lnTo>
                  <a:pt x="793" y="290"/>
                </a:lnTo>
                <a:lnTo>
                  <a:pt x="582" y="500"/>
                </a:lnTo>
                <a:lnTo>
                  <a:pt x="372" y="290"/>
                </a:lnTo>
                <a:lnTo>
                  <a:pt x="290" y="372"/>
                </a:lnTo>
                <a:lnTo>
                  <a:pt x="500" y="582"/>
                </a:lnTo>
                <a:lnTo>
                  <a:pt x="290" y="793"/>
                </a:lnTo>
                <a:lnTo>
                  <a:pt x="372" y="875"/>
                </a:lnTo>
                <a:lnTo>
                  <a:pt x="582" y="664"/>
                </a:lnTo>
                <a:lnTo>
                  <a:pt x="793" y="875"/>
                </a:lnTo>
                <a:lnTo>
                  <a:pt x="875" y="793"/>
                </a:lnTo>
                <a:close/>
                <a:moveTo>
                  <a:pt x="582" y="0"/>
                </a:moveTo>
                <a:cubicBezTo>
                  <a:pt x="905" y="0"/>
                  <a:pt x="1165" y="259"/>
                  <a:pt x="1165" y="582"/>
                </a:cubicBezTo>
                <a:cubicBezTo>
                  <a:pt x="1165" y="905"/>
                  <a:pt x="904" y="1164"/>
                  <a:pt x="582" y="1164"/>
                </a:cubicBezTo>
                <a:cubicBezTo>
                  <a:pt x="259" y="1164"/>
                  <a:pt x="0" y="905"/>
                  <a:pt x="0" y="582"/>
                </a:cubicBezTo>
                <a:cubicBezTo>
                  <a:pt x="0" y="259"/>
                  <a:pt x="260" y="0"/>
                  <a:pt x="582" y="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dirty="0"/>
          </a:p>
        </p:txBody>
      </p:sp>
      <p:sp>
        <p:nvSpPr>
          <p:cNvPr id="26" name="Freeform 25">
            <a:extLst>
              <a:ext uri="{FF2B5EF4-FFF2-40B4-BE49-F238E27FC236}">
                <a16:creationId xmlns:a16="http://schemas.microsoft.com/office/drawing/2014/main" id="{7FA3BC80-CD18-1D48-A8ED-03D117F36F6F}"/>
              </a:ext>
            </a:extLst>
          </p:cNvPr>
          <p:cNvSpPr>
            <a:spLocks noChangeArrowheads="1"/>
          </p:cNvSpPr>
          <p:nvPr/>
        </p:nvSpPr>
        <p:spPr bwMode="auto">
          <a:xfrm>
            <a:off x="3883838" y="2588380"/>
            <a:ext cx="419100" cy="419100"/>
          </a:xfrm>
          <a:custGeom>
            <a:avLst/>
            <a:gdLst>
              <a:gd name="T0" fmla="*/ 875 w 1166"/>
              <a:gd name="T1" fmla="*/ 793 h 1165"/>
              <a:gd name="T2" fmla="*/ 664 w 1166"/>
              <a:gd name="T3" fmla="*/ 582 h 1165"/>
              <a:gd name="T4" fmla="*/ 875 w 1166"/>
              <a:gd name="T5" fmla="*/ 372 h 1165"/>
              <a:gd name="T6" fmla="*/ 793 w 1166"/>
              <a:gd name="T7" fmla="*/ 290 h 1165"/>
              <a:gd name="T8" fmla="*/ 582 w 1166"/>
              <a:gd name="T9" fmla="*/ 500 h 1165"/>
              <a:gd name="T10" fmla="*/ 372 w 1166"/>
              <a:gd name="T11" fmla="*/ 290 h 1165"/>
              <a:gd name="T12" fmla="*/ 290 w 1166"/>
              <a:gd name="T13" fmla="*/ 372 h 1165"/>
              <a:gd name="T14" fmla="*/ 500 w 1166"/>
              <a:gd name="T15" fmla="*/ 582 h 1165"/>
              <a:gd name="T16" fmla="*/ 290 w 1166"/>
              <a:gd name="T17" fmla="*/ 793 h 1165"/>
              <a:gd name="T18" fmla="*/ 372 w 1166"/>
              <a:gd name="T19" fmla="*/ 875 h 1165"/>
              <a:gd name="T20" fmla="*/ 582 w 1166"/>
              <a:gd name="T21" fmla="*/ 664 h 1165"/>
              <a:gd name="T22" fmla="*/ 793 w 1166"/>
              <a:gd name="T23" fmla="*/ 875 h 1165"/>
              <a:gd name="T24" fmla="*/ 875 w 1166"/>
              <a:gd name="T25" fmla="*/ 793 h 1165"/>
              <a:gd name="T26" fmla="*/ 582 w 1166"/>
              <a:gd name="T27" fmla="*/ 0 h 1165"/>
              <a:gd name="T28" fmla="*/ 1165 w 1166"/>
              <a:gd name="T29" fmla="*/ 582 h 1165"/>
              <a:gd name="T30" fmla="*/ 582 w 1166"/>
              <a:gd name="T31" fmla="*/ 1164 h 1165"/>
              <a:gd name="T32" fmla="*/ 0 w 1166"/>
              <a:gd name="T33" fmla="*/ 582 h 1165"/>
              <a:gd name="T34" fmla="*/ 582 w 1166"/>
              <a:gd name="T35"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6" h="1165">
                <a:moveTo>
                  <a:pt x="875" y="793"/>
                </a:moveTo>
                <a:lnTo>
                  <a:pt x="664" y="582"/>
                </a:lnTo>
                <a:lnTo>
                  <a:pt x="875" y="372"/>
                </a:lnTo>
                <a:lnTo>
                  <a:pt x="793" y="290"/>
                </a:lnTo>
                <a:lnTo>
                  <a:pt x="582" y="500"/>
                </a:lnTo>
                <a:lnTo>
                  <a:pt x="372" y="290"/>
                </a:lnTo>
                <a:lnTo>
                  <a:pt x="290" y="372"/>
                </a:lnTo>
                <a:lnTo>
                  <a:pt x="500" y="582"/>
                </a:lnTo>
                <a:lnTo>
                  <a:pt x="290" y="793"/>
                </a:lnTo>
                <a:lnTo>
                  <a:pt x="372" y="875"/>
                </a:lnTo>
                <a:lnTo>
                  <a:pt x="582" y="664"/>
                </a:lnTo>
                <a:lnTo>
                  <a:pt x="793" y="875"/>
                </a:lnTo>
                <a:lnTo>
                  <a:pt x="875" y="793"/>
                </a:lnTo>
                <a:close/>
                <a:moveTo>
                  <a:pt x="582" y="0"/>
                </a:moveTo>
                <a:cubicBezTo>
                  <a:pt x="905" y="0"/>
                  <a:pt x="1165" y="259"/>
                  <a:pt x="1165" y="582"/>
                </a:cubicBezTo>
                <a:cubicBezTo>
                  <a:pt x="1165" y="905"/>
                  <a:pt x="904" y="1164"/>
                  <a:pt x="582" y="1164"/>
                </a:cubicBezTo>
                <a:cubicBezTo>
                  <a:pt x="259" y="1164"/>
                  <a:pt x="0" y="905"/>
                  <a:pt x="0" y="582"/>
                </a:cubicBezTo>
                <a:cubicBezTo>
                  <a:pt x="0" y="259"/>
                  <a:pt x="260" y="0"/>
                  <a:pt x="582" y="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27" name="Freeform 26">
            <a:extLst>
              <a:ext uri="{FF2B5EF4-FFF2-40B4-BE49-F238E27FC236}">
                <a16:creationId xmlns:a16="http://schemas.microsoft.com/office/drawing/2014/main" id="{B1A5402D-9C5C-724B-AC72-01C263FBA49D}"/>
              </a:ext>
            </a:extLst>
          </p:cNvPr>
          <p:cNvSpPr>
            <a:spLocks noChangeArrowheads="1"/>
          </p:cNvSpPr>
          <p:nvPr/>
        </p:nvSpPr>
        <p:spPr bwMode="auto">
          <a:xfrm>
            <a:off x="5886450" y="2588380"/>
            <a:ext cx="419100" cy="419100"/>
          </a:xfrm>
          <a:custGeom>
            <a:avLst/>
            <a:gdLst>
              <a:gd name="T0" fmla="*/ 875 w 1166"/>
              <a:gd name="T1" fmla="*/ 793 h 1165"/>
              <a:gd name="T2" fmla="*/ 664 w 1166"/>
              <a:gd name="T3" fmla="*/ 582 h 1165"/>
              <a:gd name="T4" fmla="*/ 875 w 1166"/>
              <a:gd name="T5" fmla="*/ 372 h 1165"/>
              <a:gd name="T6" fmla="*/ 793 w 1166"/>
              <a:gd name="T7" fmla="*/ 290 h 1165"/>
              <a:gd name="T8" fmla="*/ 582 w 1166"/>
              <a:gd name="T9" fmla="*/ 500 h 1165"/>
              <a:gd name="T10" fmla="*/ 372 w 1166"/>
              <a:gd name="T11" fmla="*/ 290 h 1165"/>
              <a:gd name="T12" fmla="*/ 290 w 1166"/>
              <a:gd name="T13" fmla="*/ 372 h 1165"/>
              <a:gd name="T14" fmla="*/ 500 w 1166"/>
              <a:gd name="T15" fmla="*/ 582 h 1165"/>
              <a:gd name="T16" fmla="*/ 290 w 1166"/>
              <a:gd name="T17" fmla="*/ 793 h 1165"/>
              <a:gd name="T18" fmla="*/ 372 w 1166"/>
              <a:gd name="T19" fmla="*/ 875 h 1165"/>
              <a:gd name="T20" fmla="*/ 582 w 1166"/>
              <a:gd name="T21" fmla="*/ 664 h 1165"/>
              <a:gd name="T22" fmla="*/ 793 w 1166"/>
              <a:gd name="T23" fmla="*/ 875 h 1165"/>
              <a:gd name="T24" fmla="*/ 875 w 1166"/>
              <a:gd name="T25" fmla="*/ 793 h 1165"/>
              <a:gd name="T26" fmla="*/ 582 w 1166"/>
              <a:gd name="T27" fmla="*/ 0 h 1165"/>
              <a:gd name="T28" fmla="*/ 1165 w 1166"/>
              <a:gd name="T29" fmla="*/ 582 h 1165"/>
              <a:gd name="T30" fmla="*/ 582 w 1166"/>
              <a:gd name="T31" fmla="*/ 1164 h 1165"/>
              <a:gd name="T32" fmla="*/ 0 w 1166"/>
              <a:gd name="T33" fmla="*/ 582 h 1165"/>
              <a:gd name="T34" fmla="*/ 582 w 1166"/>
              <a:gd name="T35"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6" h="1165">
                <a:moveTo>
                  <a:pt x="875" y="793"/>
                </a:moveTo>
                <a:lnTo>
                  <a:pt x="664" y="582"/>
                </a:lnTo>
                <a:lnTo>
                  <a:pt x="875" y="372"/>
                </a:lnTo>
                <a:lnTo>
                  <a:pt x="793" y="290"/>
                </a:lnTo>
                <a:lnTo>
                  <a:pt x="582" y="500"/>
                </a:lnTo>
                <a:lnTo>
                  <a:pt x="372" y="290"/>
                </a:lnTo>
                <a:lnTo>
                  <a:pt x="290" y="372"/>
                </a:lnTo>
                <a:lnTo>
                  <a:pt x="500" y="582"/>
                </a:lnTo>
                <a:lnTo>
                  <a:pt x="290" y="793"/>
                </a:lnTo>
                <a:lnTo>
                  <a:pt x="372" y="875"/>
                </a:lnTo>
                <a:lnTo>
                  <a:pt x="582" y="664"/>
                </a:lnTo>
                <a:lnTo>
                  <a:pt x="793" y="875"/>
                </a:lnTo>
                <a:lnTo>
                  <a:pt x="875" y="793"/>
                </a:lnTo>
                <a:close/>
                <a:moveTo>
                  <a:pt x="582" y="0"/>
                </a:moveTo>
                <a:cubicBezTo>
                  <a:pt x="905" y="0"/>
                  <a:pt x="1165" y="259"/>
                  <a:pt x="1165" y="582"/>
                </a:cubicBezTo>
                <a:cubicBezTo>
                  <a:pt x="1165" y="905"/>
                  <a:pt x="904" y="1164"/>
                  <a:pt x="582" y="1164"/>
                </a:cubicBezTo>
                <a:cubicBezTo>
                  <a:pt x="259" y="1164"/>
                  <a:pt x="0" y="905"/>
                  <a:pt x="0" y="582"/>
                </a:cubicBezTo>
                <a:cubicBezTo>
                  <a:pt x="0" y="259"/>
                  <a:pt x="260" y="0"/>
                  <a:pt x="582" y="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29" name="Freeform 28">
            <a:extLst>
              <a:ext uri="{FF2B5EF4-FFF2-40B4-BE49-F238E27FC236}">
                <a16:creationId xmlns:a16="http://schemas.microsoft.com/office/drawing/2014/main" id="{5CDB35DE-814E-2A44-9CC0-9AD28F8FEF73}"/>
              </a:ext>
            </a:extLst>
          </p:cNvPr>
          <p:cNvSpPr>
            <a:spLocks noChangeArrowheads="1"/>
          </p:cNvSpPr>
          <p:nvPr/>
        </p:nvSpPr>
        <p:spPr bwMode="auto">
          <a:xfrm>
            <a:off x="3963987" y="5476863"/>
            <a:ext cx="419100" cy="419100"/>
          </a:xfrm>
          <a:custGeom>
            <a:avLst/>
            <a:gdLst>
              <a:gd name="T0" fmla="*/ 875 w 1166"/>
              <a:gd name="T1" fmla="*/ 793 h 1165"/>
              <a:gd name="T2" fmla="*/ 664 w 1166"/>
              <a:gd name="T3" fmla="*/ 582 h 1165"/>
              <a:gd name="T4" fmla="*/ 875 w 1166"/>
              <a:gd name="T5" fmla="*/ 372 h 1165"/>
              <a:gd name="T6" fmla="*/ 793 w 1166"/>
              <a:gd name="T7" fmla="*/ 290 h 1165"/>
              <a:gd name="T8" fmla="*/ 582 w 1166"/>
              <a:gd name="T9" fmla="*/ 500 h 1165"/>
              <a:gd name="T10" fmla="*/ 372 w 1166"/>
              <a:gd name="T11" fmla="*/ 290 h 1165"/>
              <a:gd name="T12" fmla="*/ 290 w 1166"/>
              <a:gd name="T13" fmla="*/ 372 h 1165"/>
              <a:gd name="T14" fmla="*/ 500 w 1166"/>
              <a:gd name="T15" fmla="*/ 582 h 1165"/>
              <a:gd name="T16" fmla="*/ 290 w 1166"/>
              <a:gd name="T17" fmla="*/ 793 h 1165"/>
              <a:gd name="T18" fmla="*/ 372 w 1166"/>
              <a:gd name="T19" fmla="*/ 875 h 1165"/>
              <a:gd name="T20" fmla="*/ 582 w 1166"/>
              <a:gd name="T21" fmla="*/ 664 h 1165"/>
              <a:gd name="T22" fmla="*/ 793 w 1166"/>
              <a:gd name="T23" fmla="*/ 875 h 1165"/>
              <a:gd name="T24" fmla="*/ 875 w 1166"/>
              <a:gd name="T25" fmla="*/ 793 h 1165"/>
              <a:gd name="T26" fmla="*/ 582 w 1166"/>
              <a:gd name="T27" fmla="*/ 0 h 1165"/>
              <a:gd name="T28" fmla="*/ 1165 w 1166"/>
              <a:gd name="T29" fmla="*/ 582 h 1165"/>
              <a:gd name="T30" fmla="*/ 582 w 1166"/>
              <a:gd name="T31" fmla="*/ 1164 h 1165"/>
              <a:gd name="T32" fmla="*/ 0 w 1166"/>
              <a:gd name="T33" fmla="*/ 582 h 1165"/>
              <a:gd name="T34" fmla="*/ 582 w 1166"/>
              <a:gd name="T35"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6" h="1165">
                <a:moveTo>
                  <a:pt x="875" y="793"/>
                </a:moveTo>
                <a:lnTo>
                  <a:pt x="664" y="582"/>
                </a:lnTo>
                <a:lnTo>
                  <a:pt x="875" y="372"/>
                </a:lnTo>
                <a:lnTo>
                  <a:pt x="793" y="290"/>
                </a:lnTo>
                <a:lnTo>
                  <a:pt x="582" y="500"/>
                </a:lnTo>
                <a:lnTo>
                  <a:pt x="372" y="290"/>
                </a:lnTo>
                <a:lnTo>
                  <a:pt x="290" y="372"/>
                </a:lnTo>
                <a:lnTo>
                  <a:pt x="500" y="582"/>
                </a:lnTo>
                <a:lnTo>
                  <a:pt x="290" y="793"/>
                </a:lnTo>
                <a:lnTo>
                  <a:pt x="372" y="875"/>
                </a:lnTo>
                <a:lnTo>
                  <a:pt x="582" y="664"/>
                </a:lnTo>
                <a:lnTo>
                  <a:pt x="793" y="875"/>
                </a:lnTo>
                <a:lnTo>
                  <a:pt x="875" y="793"/>
                </a:lnTo>
                <a:close/>
                <a:moveTo>
                  <a:pt x="582" y="0"/>
                </a:moveTo>
                <a:cubicBezTo>
                  <a:pt x="905" y="0"/>
                  <a:pt x="1165" y="259"/>
                  <a:pt x="1165" y="582"/>
                </a:cubicBezTo>
                <a:cubicBezTo>
                  <a:pt x="1165" y="905"/>
                  <a:pt x="904" y="1164"/>
                  <a:pt x="582" y="1164"/>
                </a:cubicBezTo>
                <a:cubicBezTo>
                  <a:pt x="259" y="1164"/>
                  <a:pt x="0" y="905"/>
                  <a:pt x="0" y="582"/>
                </a:cubicBezTo>
                <a:cubicBezTo>
                  <a:pt x="0" y="259"/>
                  <a:pt x="260" y="0"/>
                  <a:pt x="582" y="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4" name="Freeform 33">
            <a:extLst>
              <a:ext uri="{FF2B5EF4-FFF2-40B4-BE49-F238E27FC236}">
                <a16:creationId xmlns:a16="http://schemas.microsoft.com/office/drawing/2014/main" id="{9F336087-DE02-9842-866B-F5E839E7C615}"/>
              </a:ext>
            </a:extLst>
          </p:cNvPr>
          <p:cNvSpPr>
            <a:spLocks noChangeArrowheads="1"/>
          </p:cNvSpPr>
          <p:nvPr/>
        </p:nvSpPr>
        <p:spPr bwMode="auto">
          <a:xfrm>
            <a:off x="7945068" y="2590630"/>
            <a:ext cx="419100" cy="419100"/>
          </a:xfrm>
          <a:custGeom>
            <a:avLst/>
            <a:gdLst>
              <a:gd name="T0" fmla="*/ 875 w 1166"/>
              <a:gd name="T1" fmla="*/ 793 h 1165"/>
              <a:gd name="T2" fmla="*/ 664 w 1166"/>
              <a:gd name="T3" fmla="*/ 582 h 1165"/>
              <a:gd name="T4" fmla="*/ 875 w 1166"/>
              <a:gd name="T5" fmla="*/ 372 h 1165"/>
              <a:gd name="T6" fmla="*/ 793 w 1166"/>
              <a:gd name="T7" fmla="*/ 290 h 1165"/>
              <a:gd name="T8" fmla="*/ 582 w 1166"/>
              <a:gd name="T9" fmla="*/ 500 h 1165"/>
              <a:gd name="T10" fmla="*/ 372 w 1166"/>
              <a:gd name="T11" fmla="*/ 290 h 1165"/>
              <a:gd name="T12" fmla="*/ 290 w 1166"/>
              <a:gd name="T13" fmla="*/ 372 h 1165"/>
              <a:gd name="T14" fmla="*/ 500 w 1166"/>
              <a:gd name="T15" fmla="*/ 582 h 1165"/>
              <a:gd name="T16" fmla="*/ 290 w 1166"/>
              <a:gd name="T17" fmla="*/ 793 h 1165"/>
              <a:gd name="T18" fmla="*/ 372 w 1166"/>
              <a:gd name="T19" fmla="*/ 875 h 1165"/>
              <a:gd name="T20" fmla="*/ 582 w 1166"/>
              <a:gd name="T21" fmla="*/ 664 h 1165"/>
              <a:gd name="T22" fmla="*/ 793 w 1166"/>
              <a:gd name="T23" fmla="*/ 875 h 1165"/>
              <a:gd name="T24" fmla="*/ 875 w 1166"/>
              <a:gd name="T25" fmla="*/ 793 h 1165"/>
              <a:gd name="T26" fmla="*/ 582 w 1166"/>
              <a:gd name="T27" fmla="*/ 0 h 1165"/>
              <a:gd name="T28" fmla="*/ 1165 w 1166"/>
              <a:gd name="T29" fmla="*/ 582 h 1165"/>
              <a:gd name="T30" fmla="*/ 582 w 1166"/>
              <a:gd name="T31" fmla="*/ 1164 h 1165"/>
              <a:gd name="T32" fmla="*/ 0 w 1166"/>
              <a:gd name="T33" fmla="*/ 582 h 1165"/>
              <a:gd name="T34" fmla="*/ 582 w 1166"/>
              <a:gd name="T35"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6" h="1165">
                <a:moveTo>
                  <a:pt x="875" y="793"/>
                </a:moveTo>
                <a:lnTo>
                  <a:pt x="664" y="582"/>
                </a:lnTo>
                <a:lnTo>
                  <a:pt x="875" y="372"/>
                </a:lnTo>
                <a:lnTo>
                  <a:pt x="793" y="290"/>
                </a:lnTo>
                <a:lnTo>
                  <a:pt x="582" y="500"/>
                </a:lnTo>
                <a:lnTo>
                  <a:pt x="372" y="290"/>
                </a:lnTo>
                <a:lnTo>
                  <a:pt x="290" y="372"/>
                </a:lnTo>
                <a:lnTo>
                  <a:pt x="500" y="582"/>
                </a:lnTo>
                <a:lnTo>
                  <a:pt x="290" y="793"/>
                </a:lnTo>
                <a:lnTo>
                  <a:pt x="372" y="875"/>
                </a:lnTo>
                <a:lnTo>
                  <a:pt x="582" y="664"/>
                </a:lnTo>
                <a:lnTo>
                  <a:pt x="793" y="875"/>
                </a:lnTo>
                <a:lnTo>
                  <a:pt x="875" y="793"/>
                </a:lnTo>
                <a:close/>
                <a:moveTo>
                  <a:pt x="582" y="0"/>
                </a:moveTo>
                <a:cubicBezTo>
                  <a:pt x="905" y="0"/>
                  <a:pt x="1165" y="259"/>
                  <a:pt x="1165" y="582"/>
                </a:cubicBezTo>
                <a:cubicBezTo>
                  <a:pt x="1165" y="905"/>
                  <a:pt x="904" y="1164"/>
                  <a:pt x="582" y="1164"/>
                </a:cubicBezTo>
                <a:cubicBezTo>
                  <a:pt x="259" y="1164"/>
                  <a:pt x="0" y="905"/>
                  <a:pt x="0" y="582"/>
                </a:cubicBezTo>
                <a:cubicBezTo>
                  <a:pt x="0" y="259"/>
                  <a:pt x="260" y="0"/>
                  <a:pt x="582" y="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5" name="Freeform 34">
            <a:extLst>
              <a:ext uri="{FF2B5EF4-FFF2-40B4-BE49-F238E27FC236}">
                <a16:creationId xmlns:a16="http://schemas.microsoft.com/office/drawing/2014/main" id="{B685BBFD-3671-F144-B492-31B23D07AE12}"/>
              </a:ext>
            </a:extLst>
          </p:cNvPr>
          <p:cNvSpPr>
            <a:spLocks noChangeArrowheads="1"/>
          </p:cNvSpPr>
          <p:nvPr/>
        </p:nvSpPr>
        <p:spPr bwMode="auto">
          <a:xfrm>
            <a:off x="10038296" y="2590630"/>
            <a:ext cx="419100" cy="419100"/>
          </a:xfrm>
          <a:custGeom>
            <a:avLst/>
            <a:gdLst>
              <a:gd name="T0" fmla="*/ 875 w 1166"/>
              <a:gd name="T1" fmla="*/ 793 h 1165"/>
              <a:gd name="T2" fmla="*/ 664 w 1166"/>
              <a:gd name="T3" fmla="*/ 582 h 1165"/>
              <a:gd name="T4" fmla="*/ 875 w 1166"/>
              <a:gd name="T5" fmla="*/ 372 h 1165"/>
              <a:gd name="T6" fmla="*/ 793 w 1166"/>
              <a:gd name="T7" fmla="*/ 290 h 1165"/>
              <a:gd name="T8" fmla="*/ 582 w 1166"/>
              <a:gd name="T9" fmla="*/ 500 h 1165"/>
              <a:gd name="T10" fmla="*/ 372 w 1166"/>
              <a:gd name="T11" fmla="*/ 290 h 1165"/>
              <a:gd name="T12" fmla="*/ 290 w 1166"/>
              <a:gd name="T13" fmla="*/ 372 h 1165"/>
              <a:gd name="T14" fmla="*/ 500 w 1166"/>
              <a:gd name="T15" fmla="*/ 582 h 1165"/>
              <a:gd name="T16" fmla="*/ 290 w 1166"/>
              <a:gd name="T17" fmla="*/ 793 h 1165"/>
              <a:gd name="T18" fmla="*/ 372 w 1166"/>
              <a:gd name="T19" fmla="*/ 875 h 1165"/>
              <a:gd name="T20" fmla="*/ 582 w 1166"/>
              <a:gd name="T21" fmla="*/ 664 h 1165"/>
              <a:gd name="T22" fmla="*/ 793 w 1166"/>
              <a:gd name="T23" fmla="*/ 875 h 1165"/>
              <a:gd name="T24" fmla="*/ 875 w 1166"/>
              <a:gd name="T25" fmla="*/ 793 h 1165"/>
              <a:gd name="T26" fmla="*/ 582 w 1166"/>
              <a:gd name="T27" fmla="*/ 0 h 1165"/>
              <a:gd name="T28" fmla="*/ 1165 w 1166"/>
              <a:gd name="T29" fmla="*/ 582 h 1165"/>
              <a:gd name="T30" fmla="*/ 582 w 1166"/>
              <a:gd name="T31" fmla="*/ 1164 h 1165"/>
              <a:gd name="T32" fmla="*/ 0 w 1166"/>
              <a:gd name="T33" fmla="*/ 582 h 1165"/>
              <a:gd name="T34" fmla="*/ 582 w 1166"/>
              <a:gd name="T35" fmla="*/ 0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6" h="1165">
                <a:moveTo>
                  <a:pt x="875" y="793"/>
                </a:moveTo>
                <a:lnTo>
                  <a:pt x="664" y="582"/>
                </a:lnTo>
                <a:lnTo>
                  <a:pt x="875" y="372"/>
                </a:lnTo>
                <a:lnTo>
                  <a:pt x="793" y="290"/>
                </a:lnTo>
                <a:lnTo>
                  <a:pt x="582" y="500"/>
                </a:lnTo>
                <a:lnTo>
                  <a:pt x="372" y="290"/>
                </a:lnTo>
                <a:lnTo>
                  <a:pt x="290" y="372"/>
                </a:lnTo>
                <a:lnTo>
                  <a:pt x="500" y="582"/>
                </a:lnTo>
                <a:lnTo>
                  <a:pt x="290" y="793"/>
                </a:lnTo>
                <a:lnTo>
                  <a:pt x="372" y="875"/>
                </a:lnTo>
                <a:lnTo>
                  <a:pt x="582" y="664"/>
                </a:lnTo>
                <a:lnTo>
                  <a:pt x="793" y="875"/>
                </a:lnTo>
                <a:lnTo>
                  <a:pt x="875" y="793"/>
                </a:lnTo>
                <a:close/>
                <a:moveTo>
                  <a:pt x="582" y="0"/>
                </a:moveTo>
                <a:cubicBezTo>
                  <a:pt x="905" y="0"/>
                  <a:pt x="1165" y="259"/>
                  <a:pt x="1165" y="582"/>
                </a:cubicBezTo>
                <a:cubicBezTo>
                  <a:pt x="1165" y="905"/>
                  <a:pt x="904" y="1164"/>
                  <a:pt x="582" y="1164"/>
                </a:cubicBezTo>
                <a:cubicBezTo>
                  <a:pt x="259" y="1164"/>
                  <a:pt x="0" y="905"/>
                  <a:pt x="0" y="582"/>
                </a:cubicBezTo>
                <a:cubicBezTo>
                  <a:pt x="0" y="259"/>
                  <a:pt x="260" y="0"/>
                  <a:pt x="582" y="0"/>
                </a:cubicBezTo>
                <a:close/>
              </a:path>
            </a:pathLst>
          </a:custGeom>
          <a:solidFill>
            <a:schemeClr val="accent6"/>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
        <p:nvSpPr>
          <p:cNvPr id="36" name="7 CuadroTexto">
            <a:extLst>
              <a:ext uri="{FF2B5EF4-FFF2-40B4-BE49-F238E27FC236}">
                <a16:creationId xmlns:a16="http://schemas.microsoft.com/office/drawing/2014/main" id="{3633F989-3599-C642-914D-F43643B9CA7C}"/>
              </a:ext>
            </a:extLst>
          </p:cNvPr>
          <p:cNvSpPr txBox="1"/>
          <p:nvPr/>
        </p:nvSpPr>
        <p:spPr>
          <a:xfrm>
            <a:off x="5409547" y="3530504"/>
            <a:ext cx="1472352" cy="408638"/>
          </a:xfrm>
          <a:prstGeom prst="rect">
            <a:avLst/>
          </a:prstGeom>
          <a:noFill/>
        </p:spPr>
        <p:txBody>
          <a:bodyPr wrap="square">
            <a:spAutoFit/>
          </a:bodyPr>
          <a:lstStyle/>
          <a:p>
            <a:pPr algn="ctr">
              <a:lnSpc>
                <a:spcPts val="1280"/>
              </a:lnSpc>
              <a:defRPr/>
            </a:pPr>
            <a:r>
              <a:rPr lang="en-US" sz="900" dirty="0">
                <a:solidFill>
                  <a:schemeClr val="bg1">
                    <a:lumMod val="50000"/>
                  </a:schemeClr>
                </a:solidFill>
                <a:latin typeface="Lato" charset="0"/>
                <a:ea typeface="Lato" charset="0"/>
                <a:cs typeface="Lato" charset="0"/>
              </a:rPr>
              <a:t>Funding must go through a non-profit entity.</a:t>
            </a:r>
          </a:p>
        </p:txBody>
      </p:sp>
    </p:spTree>
    <p:extLst>
      <p:ext uri="{BB962C8B-B14F-4D97-AF65-F5344CB8AC3E}">
        <p14:creationId xmlns:p14="http://schemas.microsoft.com/office/powerpoint/2010/main" val="421911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250"/>
                                        <p:tgtEl>
                                          <p:spTgt spid="2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250"/>
                                        <p:tgtEl>
                                          <p:spTgt spid="3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25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250"/>
                                        <p:tgtEl>
                                          <p:spTgt spid="2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25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barn(inVertical)">
                                      <p:cBhvr>
                                        <p:cTn id="29" dur="25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250"/>
                                        <p:tgtEl>
                                          <p:spTgt spid="2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250"/>
                                        <p:tgtEl>
                                          <p:spTgt spid="5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barn(inVertical)">
                                      <p:cBhvr>
                                        <p:cTn id="40" dur="25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250"/>
                                        <p:tgtEl>
                                          <p:spTgt spid="3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barn(inVertical)">
                                      <p:cBhvr>
                                        <p:cTn id="48" dur="250"/>
                                        <p:tgtEl>
                                          <p:spTgt spid="5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25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barn(inVertical)">
                                      <p:cBhvr>
                                        <p:cTn id="56" dur="250"/>
                                        <p:tgtEl>
                                          <p:spTgt spid="3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barn(inVertical)">
                                      <p:cBhvr>
                                        <p:cTn id="59" dur="250"/>
                                        <p:tgtEl>
                                          <p:spTgt spid="58"/>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barn(inVertical)">
                                      <p:cBhvr>
                                        <p:cTn id="62" dur="25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arn(inVertical)">
                                      <p:cBhvr>
                                        <p:cTn id="67" dur="250"/>
                                        <p:tgtEl>
                                          <p:spTgt spid="2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250"/>
                                        <p:tgtEl>
                                          <p:spTgt spid="2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arn(inVertical)">
                                      <p:cBhvr>
                                        <p:cTn id="73"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 grpId="0"/>
      <p:bldP spid="38" grpId="0"/>
      <p:bldP spid="49" grpId="0"/>
      <p:bldP spid="50" grpId="0"/>
      <p:bldP spid="52" grpId="0"/>
      <p:bldP spid="55" grpId="0"/>
      <p:bldP spid="56" grpId="0"/>
      <p:bldP spid="58" grpId="0"/>
      <p:bldP spid="59" grpId="0"/>
      <p:bldP spid="28" grpId="0"/>
      <p:bldP spid="30" grpId="0"/>
      <p:bldP spid="25" grpId="0" animBg="1"/>
      <p:bldP spid="26" grpId="0" animBg="1"/>
      <p:bldP spid="27" grpId="0" animBg="1"/>
      <p:bldP spid="29" grpId="0" animBg="1"/>
      <p:bldP spid="34" grpId="0" animBg="1"/>
      <p:bldP spid="35" grpId="0" animBg="1"/>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904325" y="2973532"/>
            <a:ext cx="914400" cy="914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Light"/>
            </a:endParaRPr>
          </a:p>
        </p:txBody>
      </p:sp>
      <p:cxnSp>
        <p:nvCxnSpPr>
          <p:cNvPr id="6" name="Straight Connector 5"/>
          <p:cNvCxnSpPr/>
          <p:nvPr/>
        </p:nvCxnSpPr>
        <p:spPr>
          <a:xfrm>
            <a:off x="7931727" y="3430732"/>
            <a:ext cx="4260273" cy="0"/>
          </a:xfrm>
          <a:prstGeom prst="line">
            <a:avLst/>
          </a:prstGeom>
          <a:ln w="25400">
            <a:solidFill>
              <a:schemeClr val="bg1">
                <a:lumMod val="85000"/>
              </a:schemeClr>
            </a:solidFill>
            <a:prstDash val="sysDash"/>
            <a:headEnd type="oval" w="med" len="med"/>
          </a:ln>
        </p:spPr>
        <p:style>
          <a:lnRef idx="1">
            <a:schemeClr val="accent1"/>
          </a:lnRef>
          <a:fillRef idx="0">
            <a:schemeClr val="accent1"/>
          </a:fillRef>
          <a:effectRef idx="0">
            <a:schemeClr val="accent1"/>
          </a:effectRef>
          <a:fontRef idx="minor">
            <a:schemeClr val="tx1"/>
          </a:fontRef>
        </p:style>
      </p:cxnSp>
      <p:sp>
        <p:nvSpPr>
          <p:cNvPr id="12" name="7 CuadroTexto"/>
          <p:cNvSpPr txBox="1"/>
          <p:nvPr/>
        </p:nvSpPr>
        <p:spPr>
          <a:xfrm>
            <a:off x="2273702" y="3246076"/>
            <a:ext cx="3610205" cy="1806457"/>
          </a:xfrm>
          <a:prstGeom prst="rect">
            <a:avLst/>
          </a:prstGeom>
          <a:noFill/>
        </p:spPr>
        <p:txBody>
          <a:bodyPr wrap="square">
            <a:spAutoFit/>
          </a:bodyPr>
          <a:lstStyle/>
          <a:p>
            <a:pPr>
              <a:lnSpc>
                <a:spcPts val="1733"/>
              </a:lnSpc>
              <a:defRPr/>
            </a:pPr>
            <a:endParaRPr lang="en-US" sz="900" dirty="0">
              <a:solidFill>
                <a:schemeClr val="bg1">
                  <a:lumMod val="50000"/>
                </a:schemeClr>
              </a:solidFill>
              <a:latin typeface="Lato" charset="0"/>
              <a:ea typeface="Lato" charset="0"/>
              <a:cs typeface="Lato" charset="0"/>
            </a:endParaRPr>
          </a:p>
          <a:p>
            <a:pPr>
              <a:lnSpc>
                <a:spcPts val="1733"/>
              </a:lnSpc>
              <a:defRPr/>
            </a:pPr>
            <a:r>
              <a:rPr lang="en-US" sz="900" dirty="0">
                <a:solidFill>
                  <a:schemeClr val="bg1">
                    <a:lumMod val="50000"/>
                  </a:schemeClr>
                </a:solidFill>
                <a:latin typeface="Lato" charset="0"/>
                <a:ea typeface="Lato" charset="0"/>
                <a:cs typeface="Lato" charset="0"/>
              </a:rPr>
              <a:t>When applying for foundation grants, here are a few tips to help you determine if your project is a good fit for foundation funding.  They can also help direct your thinking as you begin preparing letters of inquiry and proposals.    </a:t>
            </a:r>
          </a:p>
          <a:p>
            <a:pPr>
              <a:lnSpc>
                <a:spcPts val="1733"/>
              </a:lnSpc>
              <a:defRPr/>
            </a:pPr>
            <a:endParaRPr lang="en-US" sz="900" dirty="0">
              <a:solidFill>
                <a:schemeClr val="bg1">
                  <a:lumMod val="50000"/>
                </a:schemeClr>
              </a:solidFill>
              <a:latin typeface="Lato" charset="0"/>
              <a:ea typeface="Lato" charset="0"/>
              <a:cs typeface="Lato" charset="0"/>
            </a:endParaRPr>
          </a:p>
          <a:p>
            <a:pPr>
              <a:lnSpc>
                <a:spcPts val="1733"/>
              </a:lnSpc>
              <a:defRPr/>
            </a:pPr>
            <a:endParaRPr lang="en-US" sz="900" dirty="0">
              <a:solidFill>
                <a:schemeClr val="bg1">
                  <a:lumMod val="50000"/>
                </a:schemeClr>
              </a:solidFill>
              <a:latin typeface="Lato" charset="0"/>
              <a:ea typeface="Lato" charset="0"/>
              <a:cs typeface="Lato" charset="0"/>
            </a:endParaRPr>
          </a:p>
          <a:p>
            <a:pPr>
              <a:lnSpc>
                <a:spcPts val="1733"/>
              </a:lnSpc>
              <a:defRPr/>
            </a:pPr>
            <a:endParaRPr lang="en-US" sz="900" dirty="0">
              <a:solidFill>
                <a:schemeClr val="bg1">
                  <a:lumMod val="50000"/>
                </a:schemeClr>
              </a:solidFill>
              <a:latin typeface="Lato" charset="0"/>
              <a:ea typeface="Lato" charset="0"/>
              <a:cs typeface="Lato" charset="0"/>
            </a:endParaRPr>
          </a:p>
        </p:txBody>
      </p:sp>
      <p:sp>
        <p:nvSpPr>
          <p:cNvPr id="13" name="TextBox 12"/>
          <p:cNvSpPr txBox="1"/>
          <p:nvPr/>
        </p:nvSpPr>
        <p:spPr>
          <a:xfrm>
            <a:off x="2271071" y="2376921"/>
            <a:ext cx="4085331" cy="954107"/>
          </a:xfrm>
          <a:prstGeom prst="rect">
            <a:avLst/>
          </a:prstGeom>
          <a:noFill/>
        </p:spPr>
        <p:txBody>
          <a:bodyPr wrap="square" rtlCol="0">
            <a:spAutoFit/>
          </a:bodyPr>
          <a:lstStyle/>
          <a:p>
            <a:r>
              <a:rPr lang="en-US" sz="2800" b="1" dirty="0">
                <a:solidFill>
                  <a:schemeClr val="tx1">
                    <a:lumMod val="75000"/>
                    <a:lumOff val="25000"/>
                  </a:schemeClr>
                </a:solidFill>
                <a:latin typeface="Lato" charset="0"/>
                <a:ea typeface="Lato" charset="0"/>
                <a:cs typeface="Lato" charset="0"/>
              </a:rPr>
              <a:t>Positioning Your Work for a Foundation RFP</a:t>
            </a:r>
          </a:p>
        </p:txBody>
      </p:sp>
      <p:sp>
        <p:nvSpPr>
          <p:cNvPr id="14" name="Text Placeholder 7"/>
          <p:cNvSpPr txBox="1">
            <a:spLocks/>
          </p:cNvSpPr>
          <p:nvPr/>
        </p:nvSpPr>
        <p:spPr>
          <a:xfrm>
            <a:off x="2273703" y="2145330"/>
            <a:ext cx="2667000" cy="228600"/>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lumMod val="75000"/>
                  </a:schemeClr>
                </a:solidFill>
                <a:latin typeface="Lato" charset="0"/>
                <a:ea typeface="Lato" charset="0"/>
                <a:cs typeface="Lato" charset="0"/>
              </a:rPr>
              <a:t>Proposal Writing</a:t>
            </a:r>
          </a:p>
        </p:txBody>
      </p:sp>
      <p:sp>
        <p:nvSpPr>
          <p:cNvPr id="15" name="Oval 14"/>
          <p:cNvSpPr/>
          <p:nvPr/>
        </p:nvSpPr>
        <p:spPr>
          <a:xfrm>
            <a:off x="9798627" y="3246076"/>
            <a:ext cx="369311" cy="369311"/>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dirty="0">
              <a:latin typeface="Roboto Light"/>
            </a:endParaRPr>
          </a:p>
        </p:txBody>
      </p:sp>
      <p:sp>
        <p:nvSpPr>
          <p:cNvPr id="17" name="TextBox 16"/>
          <p:cNvSpPr txBox="1"/>
          <p:nvPr/>
        </p:nvSpPr>
        <p:spPr>
          <a:xfrm>
            <a:off x="9265658" y="3800043"/>
            <a:ext cx="2469142" cy="338554"/>
          </a:xfrm>
          <a:prstGeom prst="rect">
            <a:avLst/>
          </a:prstGeom>
          <a:noFill/>
        </p:spPr>
        <p:txBody>
          <a:bodyPr wrap="square" rtlCol="0">
            <a:spAutoFit/>
          </a:bodyPr>
          <a:lstStyle/>
          <a:p>
            <a:r>
              <a:rPr lang="en-US" sz="1600" b="1" dirty="0">
                <a:solidFill>
                  <a:schemeClr val="tx1">
                    <a:lumMod val="75000"/>
                    <a:lumOff val="25000"/>
                  </a:schemeClr>
                </a:solidFill>
                <a:latin typeface="Lato" charset="0"/>
                <a:ea typeface="Lato" charset="0"/>
                <a:cs typeface="Lato" charset="0"/>
              </a:rPr>
              <a:t>What’s the Problem?</a:t>
            </a:r>
          </a:p>
        </p:txBody>
      </p:sp>
      <p:sp>
        <p:nvSpPr>
          <p:cNvPr id="18" name="7 CuadroTexto"/>
          <p:cNvSpPr txBox="1"/>
          <p:nvPr/>
        </p:nvSpPr>
        <p:spPr>
          <a:xfrm>
            <a:off x="9265658" y="3969320"/>
            <a:ext cx="2089077" cy="1909049"/>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What problems are you trying to solve?  Think beyond the problems as they are defined by your field, and consider the broad societal problems and implications that your research will address.  </a:t>
            </a:r>
          </a:p>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Make sure that the problems you identify align with the foundation’s stated priorities/goals. </a:t>
            </a:r>
          </a:p>
        </p:txBody>
      </p:sp>
      <p:sp>
        <p:nvSpPr>
          <p:cNvPr id="11" name="Freeform 10">
            <a:extLst>
              <a:ext uri="{FF2B5EF4-FFF2-40B4-BE49-F238E27FC236}">
                <a16:creationId xmlns:a16="http://schemas.microsoft.com/office/drawing/2014/main" id="{9B29BAFD-D625-3B4C-8DFC-441A98129542}"/>
              </a:ext>
            </a:extLst>
          </p:cNvPr>
          <p:cNvSpPr>
            <a:spLocks noChangeArrowheads="1"/>
          </p:cNvSpPr>
          <p:nvPr/>
        </p:nvSpPr>
        <p:spPr bwMode="auto">
          <a:xfrm>
            <a:off x="7135361" y="3210936"/>
            <a:ext cx="488182" cy="404451"/>
          </a:xfrm>
          <a:custGeom>
            <a:avLst/>
            <a:gdLst>
              <a:gd name="T0" fmla="*/ 325 w 1026"/>
              <a:gd name="T1" fmla="*/ 621 h 783"/>
              <a:gd name="T2" fmla="*/ 943 w 1026"/>
              <a:gd name="T3" fmla="*/ 0 h 783"/>
              <a:gd name="T4" fmla="*/ 1025 w 1026"/>
              <a:gd name="T5" fmla="*/ 82 h 783"/>
              <a:gd name="T6" fmla="*/ 325 w 1026"/>
              <a:gd name="T7" fmla="*/ 782 h 783"/>
              <a:gd name="T8" fmla="*/ 0 w 1026"/>
              <a:gd name="T9" fmla="*/ 457 h 783"/>
              <a:gd name="T10" fmla="*/ 79 w 1026"/>
              <a:gd name="T11" fmla="*/ 375 h 783"/>
              <a:gd name="T12" fmla="*/ 325 w 1026"/>
              <a:gd name="T13" fmla="*/ 621 h 783"/>
            </a:gdLst>
            <a:ahLst/>
            <a:cxnLst>
              <a:cxn ang="0">
                <a:pos x="T0" y="T1"/>
              </a:cxn>
              <a:cxn ang="0">
                <a:pos x="T2" y="T3"/>
              </a:cxn>
              <a:cxn ang="0">
                <a:pos x="T4" y="T5"/>
              </a:cxn>
              <a:cxn ang="0">
                <a:pos x="T6" y="T7"/>
              </a:cxn>
              <a:cxn ang="0">
                <a:pos x="T8" y="T9"/>
              </a:cxn>
              <a:cxn ang="0">
                <a:pos x="T10" y="T11"/>
              </a:cxn>
              <a:cxn ang="0">
                <a:pos x="T12" y="T13"/>
              </a:cxn>
            </a:cxnLst>
            <a:rect l="0" t="0" r="r" b="b"/>
            <a:pathLst>
              <a:path w="1026" h="783">
                <a:moveTo>
                  <a:pt x="325" y="621"/>
                </a:moveTo>
                <a:lnTo>
                  <a:pt x="943" y="0"/>
                </a:lnTo>
                <a:lnTo>
                  <a:pt x="1025" y="82"/>
                </a:lnTo>
                <a:lnTo>
                  <a:pt x="325" y="782"/>
                </a:lnTo>
                <a:lnTo>
                  <a:pt x="0" y="457"/>
                </a:lnTo>
                <a:lnTo>
                  <a:pt x="79" y="375"/>
                </a:lnTo>
                <a:lnTo>
                  <a:pt x="325" y="621"/>
                </a:ln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Tree>
    <p:extLst>
      <p:ext uri="{BB962C8B-B14F-4D97-AF65-F5344CB8AC3E}">
        <p14:creationId xmlns:p14="http://schemas.microsoft.com/office/powerpoint/2010/main" val="4031658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3" grpId="0"/>
      <p:bldP spid="14" grpId="0"/>
      <p:bldP spid="15"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3" y="3430732"/>
            <a:ext cx="12191997" cy="0"/>
          </a:xfrm>
          <a:prstGeom prst="line">
            <a:avLst/>
          </a:prstGeom>
          <a:ln w="25400">
            <a:solidFill>
              <a:schemeClr val="bg1">
                <a:lumMod val="85000"/>
              </a:schemeClr>
            </a:solidFill>
            <a:prstDash val="sysDash"/>
            <a:headEnd type="non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795961" y="2973532"/>
            <a:ext cx="914400" cy="9144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Light"/>
            </a:endParaRPr>
          </a:p>
        </p:txBody>
      </p:sp>
      <p:sp>
        <p:nvSpPr>
          <p:cNvPr id="13" name="Oval 12"/>
          <p:cNvSpPr/>
          <p:nvPr/>
        </p:nvSpPr>
        <p:spPr>
          <a:xfrm>
            <a:off x="2815936" y="3246076"/>
            <a:ext cx="369311" cy="369311"/>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dirty="0">
              <a:latin typeface="Roboto Light"/>
            </a:endParaRPr>
          </a:p>
        </p:txBody>
      </p:sp>
      <p:sp>
        <p:nvSpPr>
          <p:cNvPr id="16" name="Oval 15"/>
          <p:cNvSpPr/>
          <p:nvPr/>
        </p:nvSpPr>
        <p:spPr>
          <a:xfrm>
            <a:off x="9321075" y="3259281"/>
            <a:ext cx="369311" cy="369311"/>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dirty="0">
              <a:latin typeface="Roboto Light"/>
            </a:endParaRPr>
          </a:p>
        </p:txBody>
      </p:sp>
      <p:sp>
        <p:nvSpPr>
          <p:cNvPr id="17" name="TextBox 16"/>
          <p:cNvSpPr txBox="1"/>
          <p:nvPr/>
        </p:nvSpPr>
        <p:spPr>
          <a:xfrm>
            <a:off x="1956053" y="3845817"/>
            <a:ext cx="2089076" cy="338554"/>
          </a:xfrm>
          <a:prstGeom prst="rect">
            <a:avLst/>
          </a:prstGeom>
          <a:noFill/>
        </p:spPr>
        <p:txBody>
          <a:bodyPr wrap="square" rtlCol="0">
            <a:spAutoFit/>
          </a:bodyPr>
          <a:lstStyle/>
          <a:p>
            <a:r>
              <a:rPr lang="en-US" sz="1600" b="1" dirty="0">
                <a:solidFill>
                  <a:schemeClr val="tx1">
                    <a:lumMod val="75000"/>
                    <a:lumOff val="25000"/>
                  </a:schemeClr>
                </a:solidFill>
                <a:latin typeface="Lato" charset="0"/>
                <a:ea typeface="Lato" charset="0"/>
                <a:cs typeface="Lato" charset="0"/>
              </a:rPr>
              <a:t>Here’s My Solution </a:t>
            </a:r>
          </a:p>
        </p:txBody>
      </p:sp>
      <p:sp>
        <p:nvSpPr>
          <p:cNvPr id="18" name="7 CuadroTexto"/>
          <p:cNvSpPr txBox="1"/>
          <p:nvPr/>
        </p:nvSpPr>
        <p:spPr>
          <a:xfrm>
            <a:off x="1956052" y="4171272"/>
            <a:ext cx="2089077" cy="2242473"/>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Articulate why your project is the best solution and why you are best situated to solve the problems you address. What makes your project or program unique in solving the problem you identified?</a:t>
            </a:r>
          </a:p>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Foundation funding is competitive, and program officers want to know that they are funding the best projects in the best places.  </a:t>
            </a:r>
          </a:p>
          <a:p>
            <a:pPr>
              <a:lnSpc>
                <a:spcPts val="1280"/>
              </a:lnSpc>
              <a:defRPr/>
            </a:pPr>
            <a:endParaRPr lang="en-US" sz="900" dirty="0">
              <a:solidFill>
                <a:schemeClr val="bg1">
                  <a:lumMod val="50000"/>
                </a:schemeClr>
              </a:solidFill>
              <a:latin typeface="Lato" charset="0"/>
              <a:ea typeface="Lato" charset="0"/>
              <a:cs typeface="Lato" charset="0"/>
            </a:endParaRPr>
          </a:p>
        </p:txBody>
      </p:sp>
      <p:sp>
        <p:nvSpPr>
          <p:cNvPr id="19" name="TextBox 18"/>
          <p:cNvSpPr txBox="1"/>
          <p:nvPr/>
        </p:nvSpPr>
        <p:spPr>
          <a:xfrm>
            <a:off x="9039868" y="3850973"/>
            <a:ext cx="1804560" cy="338554"/>
          </a:xfrm>
          <a:prstGeom prst="rect">
            <a:avLst/>
          </a:prstGeom>
          <a:noFill/>
        </p:spPr>
        <p:txBody>
          <a:bodyPr wrap="square" rtlCol="0">
            <a:spAutoFit/>
          </a:bodyPr>
          <a:lstStyle/>
          <a:p>
            <a:r>
              <a:rPr lang="en-US" sz="1600" b="1" dirty="0">
                <a:solidFill>
                  <a:schemeClr val="tx1">
                    <a:lumMod val="75000"/>
                    <a:lumOff val="25000"/>
                  </a:schemeClr>
                </a:solidFill>
                <a:latin typeface="Lato" charset="0"/>
                <a:ea typeface="Lato" charset="0"/>
                <a:cs typeface="Lato" charset="0"/>
              </a:rPr>
              <a:t>Why It Matters</a:t>
            </a:r>
          </a:p>
        </p:txBody>
      </p:sp>
      <p:sp>
        <p:nvSpPr>
          <p:cNvPr id="20" name="7 CuadroTexto"/>
          <p:cNvSpPr txBox="1"/>
          <p:nvPr/>
        </p:nvSpPr>
        <p:spPr>
          <a:xfrm>
            <a:off x="9039868" y="4255229"/>
            <a:ext cx="2089077" cy="1909049"/>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What are the expected impacts/outcomes if implemented?</a:t>
            </a:r>
          </a:p>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Make sure that the outcomes you detail match up with the larger societal problems you wish to address.  How does your research/project solve this problem?  How are your outcomes tied to the target population. </a:t>
            </a:r>
          </a:p>
        </p:txBody>
      </p:sp>
      <p:sp>
        <p:nvSpPr>
          <p:cNvPr id="26" name="TextBox 25"/>
          <p:cNvSpPr txBox="1"/>
          <p:nvPr/>
        </p:nvSpPr>
        <p:spPr>
          <a:xfrm>
            <a:off x="5234371" y="561600"/>
            <a:ext cx="2505087" cy="338554"/>
          </a:xfrm>
          <a:prstGeom prst="rect">
            <a:avLst/>
          </a:prstGeom>
          <a:noFill/>
        </p:spPr>
        <p:txBody>
          <a:bodyPr wrap="square" rtlCol="0">
            <a:spAutoFit/>
          </a:bodyPr>
          <a:lstStyle/>
          <a:p>
            <a:r>
              <a:rPr lang="en-US" sz="1600" b="1" dirty="0">
                <a:solidFill>
                  <a:schemeClr val="tx1">
                    <a:lumMod val="75000"/>
                    <a:lumOff val="25000"/>
                  </a:schemeClr>
                </a:solidFill>
                <a:latin typeface="Lato" charset="0"/>
                <a:ea typeface="Lato" charset="0"/>
                <a:cs typeface="Lato" charset="0"/>
              </a:rPr>
              <a:t>Who Benefits the Most</a:t>
            </a:r>
          </a:p>
        </p:txBody>
      </p:sp>
      <p:sp>
        <p:nvSpPr>
          <p:cNvPr id="27" name="7 CuadroTexto"/>
          <p:cNvSpPr txBox="1"/>
          <p:nvPr/>
        </p:nvSpPr>
        <p:spPr>
          <a:xfrm>
            <a:off x="5234371" y="774702"/>
            <a:ext cx="2089077" cy="1909049"/>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Who are you trying to help? Demographics of your target population are important to articulate, especially intersectional identities (e.g.,  BIPOC, LGBTQ+, Rural, LI, etc.).</a:t>
            </a:r>
          </a:p>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Also, you may want to consider the geographic location of this group.  Many foundations limit their giving to support people in specific regions.</a:t>
            </a:r>
          </a:p>
        </p:txBody>
      </p:sp>
      <p:sp>
        <p:nvSpPr>
          <p:cNvPr id="14" name="Freeform 13">
            <a:extLst>
              <a:ext uri="{FF2B5EF4-FFF2-40B4-BE49-F238E27FC236}">
                <a16:creationId xmlns:a16="http://schemas.microsoft.com/office/drawing/2014/main" id="{BA03E8F2-AB2D-5640-BCE6-626BF3F35F89}"/>
              </a:ext>
            </a:extLst>
          </p:cNvPr>
          <p:cNvSpPr>
            <a:spLocks noChangeArrowheads="1"/>
          </p:cNvSpPr>
          <p:nvPr/>
        </p:nvSpPr>
        <p:spPr bwMode="auto">
          <a:xfrm>
            <a:off x="6023365" y="3259281"/>
            <a:ext cx="463550" cy="293688"/>
          </a:xfrm>
          <a:custGeom>
            <a:avLst/>
            <a:gdLst>
              <a:gd name="T0" fmla="*/ 875 w 1286"/>
              <a:gd name="T1" fmla="*/ 464 h 815"/>
              <a:gd name="T2" fmla="*/ 1285 w 1286"/>
              <a:gd name="T3" fmla="*/ 669 h 815"/>
              <a:gd name="T4" fmla="*/ 1285 w 1286"/>
              <a:gd name="T5" fmla="*/ 814 h 815"/>
              <a:gd name="T6" fmla="*/ 935 w 1286"/>
              <a:gd name="T7" fmla="*/ 814 h 815"/>
              <a:gd name="T8" fmla="*/ 935 w 1286"/>
              <a:gd name="T9" fmla="*/ 669 h 815"/>
              <a:gd name="T10" fmla="*/ 820 w 1286"/>
              <a:gd name="T11" fmla="*/ 467 h 815"/>
              <a:gd name="T12" fmla="*/ 875 w 1286"/>
              <a:gd name="T13" fmla="*/ 464 h 815"/>
              <a:gd name="T14" fmla="*/ 410 w 1286"/>
              <a:gd name="T15" fmla="*/ 464 h 815"/>
              <a:gd name="T16" fmla="*/ 817 w 1286"/>
              <a:gd name="T17" fmla="*/ 669 h 815"/>
              <a:gd name="T18" fmla="*/ 817 w 1286"/>
              <a:gd name="T19" fmla="*/ 814 h 815"/>
              <a:gd name="T20" fmla="*/ 0 w 1286"/>
              <a:gd name="T21" fmla="*/ 814 h 815"/>
              <a:gd name="T22" fmla="*/ 0 w 1286"/>
              <a:gd name="T23" fmla="*/ 669 h 815"/>
              <a:gd name="T24" fmla="*/ 410 w 1286"/>
              <a:gd name="T25" fmla="*/ 464 h 815"/>
              <a:gd name="T26" fmla="*/ 410 w 1286"/>
              <a:gd name="T27" fmla="*/ 350 h 815"/>
              <a:gd name="T28" fmla="*/ 235 w 1286"/>
              <a:gd name="T29" fmla="*/ 175 h 815"/>
              <a:gd name="T30" fmla="*/ 410 w 1286"/>
              <a:gd name="T31" fmla="*/ 0 h 815"/>
              <a:gd name="T32" fmla="*/ 582 w 1286"/>
              <a:gd name="T33" fmla="*/ 175 h 815"/>
              <a:gd name="T34" fmla="*/ 410 w 1286"/>
              <a:gd name="T35" fmla="*/ 350 h 815"/>
              <a:gd name="T36" fmla="*/ 875 w 1286"/>
              <a:gd name="T37" fmla="*/ 350 h 815"/>
              <a:gd name="T38" fmla="*/ 700 w 1286"/>
              <a:gd name="T39" fmla="*/ 175 h 815"/>
              <a:gd name="T40" fmla="*/ 875 w 1286"/>
              <a:gd name="T41" fmla="*/ 0 h 815"/>
              <a:gd name="T42" fmla="*/ 1050 w 1286"/>
              <a:gd name="T43" fmla="*/ 175 h 815"/>
              <a:gd name="T44" fmla="*/ 875 w 1286"/>
              <a:gd name="T45" fmla="*/ 35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6" h="815">
                <a:moveTo>
                  <a:pt x="875" y="464"/>
                </a:moveTo>
                <a:cubicBezTo>
                  <a:pt x="1011" y="464"/>
                  <a:pt x="1285" y="532"/>
                  <a:pt x="1285" y="669"/>
                </a:cubicBezTo>
                <a:lnTo>
                  <a:pt x="1285" y="814"/>
                </a:lnTo>
                <a:lnTo>
                  <a:pt x="935" y="814"/>
                </a:lnTo>
                <a:lnTo>
                  <a:pt x="935" y="669"/>
                </a:lnTo>
                <a:cubicBezTo>
                  <a:pt x="935" y="581"/>
                  <a:pt x="888" y="516"/>
                  <a:pt x="820" y="467"/>
                </a:cubicBezTo>
                <a:cubicBezTo>
                  <a:pt x="839" y="464"/>
                  <a:pt x="858" y="464"/>
                  <a:pt x="875" y="464"/>
                </a:cubicBezTo>
                <a:close/>
                <a:moveTo>
                  <a:pt x="410" y="464"/>
                </a:moveTo>
                <a:cubicBezTo>
                  <a:pt x="547" y="464"/>
                  <a:pt x="817" y="532"/>
                  <a:pt x="817" y="669"/>
                </a:cubicBezTo>
                <a:lnTo>
                  <a:pt x="817" y="814"/>
                </a:lnTo>
                <a:lnTo>
                  <a:pt x="0" y="814"/>
                </a:lnTo>
                <a:lnTo>
                  <a:pt x="0" y="669"/>
                </a:lnTo>
                <a:cubicBezTo>
                  <a:pt x="0" y="532"/>
                  <a:pt x="274" y="464"/>
                  <a:pt x="410" y="464"/>
                </a:cubicBezTo>
                <a:close/>
                <a:moveTo>
                  <a:pt x="410" y="350"/>
                </a:moveTo>
                <a:cubicBezTo>
                  <a:pt x="315" y="350"/>
                  <a:pt x="235" y="270"/>
                  <a:pt x="235" y="175"/>
                </a:cubicBezTo>
                <a:cubicBezTo>
                  <a:pt x="235" y="79"/>
                  <a:pt x="314" y="0"/>
                  <a:pt x="410" y="0"/>
                </a:cubicBezTo>
                <a:cubicBezTo>
                  <a:pt x="505" y="0"/>
                  <a:pt x="582" y="80"/>
                  <a:pt x="582" y="175"/>
                </a:cubicBezTo>
                <a:cubicBezTo>
                  <a:pt x="582" y="271"/>
                  <a:pt x="506" y="350"/>
                  <a:pt x="410" y="350"/>
                </a:cubicBezTo>
                <a:close/>
                <a:moveTo>
                  <a:pt x="875" y="350"/>
                </a:moveTo>
                <a:cubicBezTo>
                  <a:pt x="779" y="350"/>
                  <a:pt x="700" y="270"/>
                  <a:pt x="700" y="175"/>
                </a:cubicBezTo>
                <a:cubicBezTo>
                  <a:pt x="700" y="79"/>
                  <a:pt x="779" y="0"/>
                  <a:pt x="875" y="0"/>
                </a:cubicBezTo>
                <a:cubicBezTo>
                  <a:pt x="970" y="0"/>
                  <a:pt x="1050" y="80"/>
                  <a:pt x="1050" y="175"/>
                </a:cubicBezTo>
                <a:cubicBezTo>
                  <a:pt x="1050" y="271"/>
                  <a:pt x="970" y="350"/>
                  <a:pt x="875" y="35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Tree>
    <p:extLst>
      <p:ext uri="{BB962C8B-B14F-4D97-AF65-F5344CB8AC3E}">
        <p14:creationId xmlns:p14="http://schemas.microsoft.com/office/powerpoint/2010/main" val="18227327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P spid="19" grpId="0"/>
      <p:bldP spid="20"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7 CuadroTexto"/>
          <p:cNvSpPr txBox="1"/>
          <p:nvPr/>
        </p:nvSpPr>
        <p:spPr>
          <a:xfrm>
            <a:off x="5906886" y="2849110"/>
            <a:ext cx="3610205" cy="1588448"/>
          </a:xfrm>
          <a:prstGeom prst="rect">
            <a:avLst/>
          </a:prstGeom>
          <a:noFill/>
        </p:spPr>
        <p:txBody>
          <a:bodyPr wrap="square">
            <a:spAutoFit/>
          </a:bodyPr>
          <a:lstStyle/>
          <a:p>
            <a:pPr algn="r">
              <a:lnSpc>
                <a:spcPts val="1733"/>
              </a:lnSpc>
              <a:defRPr/>
            </a:pPr>
            <a:endParaRPr lang="en-US" sz="900" dirty="0">
              <a:solidFill>
                <a:schemeClr val="bg1">
                  <a:lumMod val="50000"/>
                </a:schemeClr>
              </a:solidFill>
              <a:latin typeface="Lato" charset="0"/>
              <a:ea typeface="Lato" charset="0"/>
              <a:cs typeface="Lato" charset="0"/>
            </a:endParaRPr>
          </a:p>
          <a:p>
            <a:pPr algn="r">
              <a:lnSpc>
                <a:spcPts val="1733"/>
              </a:lnSpc>
              <a:defRPr/>
            </a:pPr>
            <a:r>
              <a:rPr lang="en-US" sz="900" dirty="0">
                <a:solidFill>
                  <a:schemeClr val="bg1">
                    <a:lumMod val="50000"/>
                  </a:schemeClr>
                </a:solidFill>
                <a:latin typeface="Lato" charset="0"/>
                <a:ea typeface="Lato" charset="0"/>
                <a:cs typeface="Lato" charset="0"/>
              </a:rPr>
              <a:t>The Office of Foundations Relations has resources to help you craft your proposal, and our staff is available to help you navigate the proposal process on any foundations that we manage.</a:t>
            </a:r>
          </a:p>
          <a:p>
            <a:pPr algn="r">
              <a:lnSpc>
                <a:spcPts val="1733"/>
              </a:lnSpc>
              <a:defRPr/>
            </a:pPr>
            <a:endParaRPr lang="en-US" sz="900" dirty="0">
              <a:solidFill>
                <a:schemeClr val="bg1">
                  <a:lumMod val="50000"/>
                </a:schemeClr>
              </a:solidFill>
              <a:latin typeface="Lato" charset="0"/>
              <a:ea typeface="Lato" charset="0"/>
              <a:cs typeface="Lato" charset="0"/>
            </a:endParaRPr>
          </a:p>
          <a:p>
            <a:pPr algn="r">
              <a:lnSpc>
                <a:spcPts val="1733"/>
              </a:lnSpc>
              <a:defRPr/>
            </a:pPr>
            <a:endParaRPr lang="en-US" sz="900" dirty="0">
              <a:solidFill>
                <a:schemeClr val="bg1">
                  <a:lumMod val="50000"/>
                </a:schemeClr>
              </a:solidFill>
              <a:latin typeface="Lato" charset="0"/>
              <a:ea typeface="Lato" charset="0"/>
              <a:cs typeface="Lato" charset="0"/>
            </a:endParaRPr>
          </a:p>
          <a:p>
            <a:pPr algn="r">
              <a:lnSpc>
                <a:spcPts val="1733"/>
              </a:lnSpc>
              <a:defRPr/>
            </a:pPr>
            <a:endParaRPr lang="en-US" sz="900" dirty="0">
              <a:solidFill>
                <a:schemeClr val="bg1">
                  <a:lumMod val="50000"/>
                </a:schemeClr>
              </a:solidFill>
              <a:latin typeface="Lato" charset="0"/>
              <a:ea typeface="Lato" charset="0"/>
              <a:cs typeface="Lato" charset="0"/>
            </a:endParaRPr>
          </a:p>
        </p:txBody>
      </p:sp>
      <p:sp>
        <p:nvSpPr>
          <p:cNvPr id="8" name="TextBox 7"/>
          <p:cNvSpPr txBox="1"/>
          <p:nvPr/>
        </p:nvSpPr>
        <p:spPr>
          <a:xfrm>
            <a:off x="5431760" y="2325890"/>
            <a:ext cx="4085331" cy="523220"/>
          </a:xfrm>
          <a:prstGeom prst="rect">
            <a:avLst/>
          </a:prstGeom>
          <a:noFill/>
        </p:spPr>
        <p:txBody>
          <a:bodyPr wrap="square" rtlCol="0">
            <a:spAutoFit/>
          </a:bodyPr>
          <a:lstStyle/>
          <a:p>
            <a:pPr algn="r"/>
            <a:r>
              <a:rPr lang="en-US" sz="2800" b="1" dirty="0">
                <a:solidFill>
                  <a:schemeClr val="tx1">
                    <a:lumMod val="75000"/>
                    <a:lumOff val="25000"/>
                  </a:schemeClr>
                </a:solidFill>
                <a:latin typeface="Lato" charset="0"/>
                <a:ea typeface="Lato" charset="0"/>
                <a:cs typeface="Lato" charset="0"/>
              </a:rPr>
              <a:t>Your Proposal</a:t>
            </a:r>
          </a:p>
        </p:txBody>
      </p:sp>
      <p:sp>
        <p:nvSpPr>
          <p:cNvPr id="12" name="Oval 11"/>
          <p:cNvSpPr/>
          <p:nvPr/>
        </p:nvSpPr>
        <p:spPr>
          <a:xfrm>
            <a:off x="4517360" y="2992189"/>
            <a:ext cx="914400" cy="9144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Roboto Light"/>
            </a:endParaRPr>
          </a:p>
        </p:txBody>
      </p:sp>
      <p:cxnSp>
        <p:nvCxnSpPr>
          <p:cNvPr id="13" name="Straight Connector 12"/>
          <p:cNvCxnSpPr/>
          <p:nvPr/>
        </p:nvCxnSpPr>
        <p:spPr>
          <a:xfrm flipH="1">
            <a:off x="0" y="3449389"/>
            <a:ext cx="4211783" cy="0"/>
          </a:xfrm>
          <a:prstGeom prst="line">
            <a:avLst/>
          </a:prstGeom>
          <a:ln w="25400">
            <a:solidFill>
              <a:schemeClr val="bg1">
                <a:lumMod val="85000"/>
              </a:schemeClr>
            </a:solidFill>
            <a:prstDash val="sysDash"/>
            <a:headEnd type="oval" w="med" len="med"/>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985231" y="3264733"/>
            <a:ext cx="369311" cy="369311"/>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 dirty="0">
              <a:latin typeface="Roboto Light"/>
            </a:endParaRPr>
          </a:p>
        </p:txBody>
      </p:sp>
      <p:sp>
        <p:nvSpPr>
          <p:cNvPr id="16" name="TextBox 15"/>
          <p:cNvSpPr txBox="1"/>
          <p:nvPr/>
        </p:nvSpPr>
        <p:spPr>
          <a:xfrm>
            <a:off x="1515473" y="3818700"/>
            <a:ext cx="1804560" cy="338554"/>
          </a:xfrm>
          <a:prstGeom prst="rect">
            <a:avLst/>
          </a:prstGeom>
          <a:noFill/>
        </p:spPr>
        <p:txBody>
          <a:bodyPr wrap="square" rtlCol="0">
            <a:spAutoFit/>
          </a:bodyPr>
          <a:lstStyle/>
          <a:p>
            <a:r>
              <a:rPr lang="en-US" sz="1600" b="1" dirty="0">
                <a:solidFill>
                  <a:schemeClr val="tx1">
                    <a:lumMod val="75000"/>
                    <a:lumOff val="25000"/>
                  </a:schemeClr>
                </a:solidFill>
                <a:latin typeface="Lato" charset="0"/>
                <a:ea typeface="Lato" charset="0"/>
                <a:cs typeface="Lato" charset="0"/>
              </a:rPr>
              <a:t>Sustainability</a:t>
            </a:r>
          </a:p>
        </p:txBody>
      </p:sp>
      <p:sp>
        <p:nvSpPr>
          <p:cNvPr id="17" name="7 CuadroTexto"/>
          <p:cNvSpPr txBox="1"/>
          <p:nvPr/>
        </p:nvSpPr>
        <p:spPr>
          <a:xfrm>
            <a:off x="1515472" y="4000439"/>
            <a:ext cx="2089077" cy="1909049"/>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Sustainability beyond initial funding?</a:t>
            </a:r>
          </a:p>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Generally, foundations will not provide ongoing support for a long-term project.  How will you support the project after a grant expires?  Also, think about the long-term impacts of your work.  Will others be able to replicate your outcomes in other settings to scale up your ideas?</a:t>
            </a:r>
          </a:p>
        </p:txBody>
      </p:sp>
      <p:sp>
        <p:nvSpPr>
          <p:cNvPr id="11" name="Freeform 10">
            <a:extLst>
              <a:ext uri="{FF2B5EF4-FFF2-40B4-BE49-F238E27FC236}">
                <a16:creationId xmlns:a16="http://schemas.microsoft.com/office/drawing/2014/main" id="{96C3E832-17E4-F148-85A9-FDE11D583AEF}"/>
              </a:ext>
            </a:extLst>
          </p:cNvPr>
          <p:cNvSpPr>
            <a:spLocks noChangeArrowheads="1"/>
          </p:cNvSpPr>
          <p:nvPr/>
        </p:nvSpPr>
        <p:spPr bwMode="auto">
          <a:xfrm>
            <a:off x="4722147" y="3136921"/>
            <a:ext cx="504825" cy="506413"/>
          </a:xfrm>
          <a:custGeom>
            <a:avLst/>
            <a:gdLst>
              <a:gd name="T0" fmla="*/ 0 w 1401"/>
              <a:gd name="T1" fmla="*/ 1172 h 1406"/>
              <a:gd name="T2" fmla="*/ 1400 w 1401"/>
              <a:gd name="T3" fmla="*/ 1172 h 1406"/>
              <a:gd name="T4" fmla="*/ 1400 w 1401"/>
              <a:gd name="T5" fmla="*/ 1405 h 1406"/>
              <a:gd name="T6" fmla="*/ 0 w 1401"/>
              <a:gd name="T7" fmla="*/ 1405 h 1406"/>
              <a:gd name="T8" fmla="*/ 0 w 1401"/>
              <a:gd name="T9" fmla="*/ 1172 h 1406"/>
              <a:gd name="T10" fmla="*/ 1209 w 1401"/>
              <a:gd name="T11" fmla="*/ 240 h 1406"/>
              <a:gd name="T12" fmla="*/ 1094 w 1401"/>
              <a:gd name="T13" fmla="*/ 355 h 1406"/>
              <a:gd name="T14" fmla="*/ 875 w 1401"/>
              <a:gd name="T15" fmla="*/ 136 h 1406"/>
              <a:gd name="T16" fmla="*/ 990 w 1401"/>
              <a:gd name="T17" fmla="*/ 21 h 1406"/>
              <a:gd name="T18" fmla="*/ 1072 w 1401"/>
              <a:gd name="T19" fmla="*/ 21 h 1406"/>
              <a:gd name="T20" fmla="*/ 1209 w 1401"/>
              <a:gd name="T21" fmla="*/ 158 h 1406"/>
              <a:gd name="T22" fmla="*/ 1209 w 1401"/>
              <a:gd name="T23" fmla="*/ 240 h 1406"/>
              <a:gd name="T24" fmla="*/ 1036 w 1401"/>
              <a:gd name="T25" fmla="*/ 412 h 1406"/>
              <a:gd name="T26" fmla="*/ 451 w 1401"/>
              <a:gd name="T27" fmla="*/ 997 h 1406"/>
              <a:gd name="T28" fmla="*/ 232 w 1401"/>
              <a:gd name="T29" fmla="*/ 997 h 1406"/>
              <a:gd name="T30" fmla="*/ 232 w 1401"/>
              <a:gd name="T31" fmla="*/ 779 h 1406"/>
              <a:gd name="T32" fmla="*/ 818 w 1401"/>
              <a:gd name="T33" fmla="*/ 194 h 1406"/>
              <a:gd name="T34" fmla="*/ 1036 w 1401"/>
              <a:gd name="T35" fmla="*/ 412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1" h="1406">
                <a:moveTo>
                  <a:pt x="0" y="1172"/>
                </a:moveTo>
                <a:lnTo>
                  <a:pt x="1400" y="1172"/>
                </a:lnTo>
                <a:lnTo>
                  <a:pt x="1400" y="1405"/>
                </a:lnTo>
                <a:lnTo>
                  <a:pt x="0" y="1405"/>
                </a:lnTo>
                <a:lnTo>
                  <a:pt x="0" y="1172"/>
                </a:lnTo>
                <a:close/>
                <a:moveTo>
                  <a:pt x="1209" y="240"/>
                </a:moveTo>
                <a:lnTo>
                  <a:pt x="1094" y="355"/>
                </a:lnTo>
                <a:lnTo>
                  <a:pt x="875" y="136"/>
                </a:lnTo>
                <a:lnTo>
                  <a:pt x="990" y="21"/>
                </a:lnTo>
                <a:cubicBezTo>
                  <a:pt x="1012" y="0"/>
                  <a:pt x="1050" y="0"/>
                  <a:pt x="1072" y="21"/>
                </a:cubicBezTo>
                <a:lnTo>
                  <a:pt x="1209" y="158"/>
                </a:lnTo>
                <a:cubicBezTo>
                  <a:pt x="1230" y="180"/>
                  <a:pt x="1230" y="218"/>
                  <a:pt x="1209" y="240"/>
                </a:cubicBezTo>
                <a:close/>
                <a:moveTo>
                  <a:pt x="1036" y="412"/>
                </a:moveTo>
                <a:lnTo>
                  <a:pt x="451" y="997"/>
                </a:lnTo>
                <a:lnTo>
                  <a:pt x="232" y="997"/>
                </a:lnTo>
                <a:lnTo>
                  <a:pt x="232" y="779"/>
                </a:lnTo>
                <a:lnTo>
                  <a:pt x="818" y="194"/>
                </a:lnTo>
                <a:lnTo>
                  <a:pt x="1036" y="412"/>
                </a:ln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tx1"/>
                </a:solidFill>
                <a:latin typeface="Arial" charset="0"/>
                <a:ea typeface="SimSun" charset="0"/>
                <a:cs typeface="SimSun" charset="0"/>
              </a:defRPr>
            </a:lvl5pPr>
            <a:lvl6pPr marL="2286000" algn="l" defTabSz="457200" rtl="0" eaLnBrk="1" latinLnBrk="0" hangingPunct="1">
              <a:defRPr kern="1200">
                <a:solidFill>
                  <a:schemeClr val="tx1"/>
                </a:solidFill>
                <a:latin typeface="Arial" charset="0"/>
                <a:ea typeface="SimSun" charset="0"/>
                <a:cs typeface="SimSun" charset="0"/>
              </a:defRPr>
            </a:lvl6pPr>
            <a:lvl7pPr marL="2743200" algn="l" defTabSz="457200" rtl="0" eaLnBrk="1" latinLnBrk="0" hangingPunct="1">
              <a:defRPr kern="1200">
                <a:solidFill>
                  <a:schemeClr val="tx1"/>
                </a:solidFill>
                <a:latin typeface="Arial" charset="0"/>
                <a:ea typeface="SimSun" charset="0"/>
                <a:cs typeface="SimSun" charset="0"/>
              </a:defRPr>
            </a:lvl7pPr>
            <a:lvl8pPr marL="3200400" algn="l" defTabSz="457200" rtl="0" eaLnBrk="1" latinLnBrk="0" hangingPunct="1">
              <a:defRPr kern="1200">
                <a:solidFill>
                  <a:schemeClr val="tx1"/>
                </a:solidFill>
                <a:latin typeface="Arial" charset="0"/>
                <a:ea typeface="SimSun" charset="0"/>
                <a:cs typeface="SimSun" charset="0"/>
              </a:defRPr>
            </a:lvl8pPr>
            <a:lvl9pPr marL="3657600" algn="l" defTabSz="457200" rtl="0" eaLnBrk="1" latinLnBrk="0" hangingPunct="1">
              <a:defRPr kern="1200">
                <a:solidFill>
                  <a:schemeClr val="tx1"/>
                </a:solidFill>
                <a:latin typeface="Arial" charset="0"/>
                <a:ea typeface="SimSun" charset="0"/>
                <a:cs typeface="SimSun" charset="0"/>
              </a:defRPr>
            </a:lvl9pPr>
          </a:lstStyle>
          <a:p>
            <a:endParaRPr lang="en-US"/>
          </a:p>
        </p:txBody>
      </p:sp>
    </p:spTree>
    <p:extLst>
      <p:ext uri="{BB962C8B-B14F-4D97-AF65-F5344CB8AC3E}">
        <p14:creationId xmlns:p14="http://schemas.microsoft.com/office/powerpoint/2010/main" val="31975128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P spid="15" grpId="0" animBg="1"/>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11" name="TextBox 10"/>
          <p:cNvSpPr txBox="1"/>
          <p:nvPr/>
        </p:nvSpPr>
        <p:spPr>
          <a:xfrm>
            <a:off x="1437408" y="2188881"/>
            <a:ext cx="4658592" cy="954107"/>
          </a:xfrm>
          <a:prstGeom prst="rect">
            <a:avLst/>
          </a:prstGeom>
          <a:noFill/>
        </p:spPr>
        <p:txBody>
          <a:bodyPr wrap="square" rtlCol="0">
            <a:spAutoFit/>
          </a:bodyPr>
          <a:lstStyle/>
          <a:p>
            <a:r>
              <a:rPr lang="en-US" sz="2800" b="1" dirty="0">
                <a:solidFill>
                  <a:schemeClr val="bg1"/>
                </a:solidFill>
                <a:latin typeface="Lato" charset="0"/>
                <a:ea typeface="Lato" charset="0"/>
                <a:cs typeface="Lato" charset="0"/>
              </a:rPr>
              <a:t>ARNOLD &amp; MABEL BECKMAN FOUNDATION</a:t>
            </a:r>
          </a:p>
        </p:txBody>
      </p:sp>
      <p:sp>
        <p:nvSpPr>
          <p:cNvPr id="12" name="Text Placeholder 7"/>
          <p:cNvSpPr txBox="1">
            <a:spLocks/>
          </p:cNvSpPr>
          <p:nvPr/>
        </p:nvSpPr>
        <p:spPr>
          <a:xfrm>
            <a:off x="1437408" y="2008321"/>
            <a:ext cx="2667000" cy="228600"/>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Lato" charset="0"/>
                <a:ea typeface="Lato" charset="0"/>
                <a:cs typeface="Lato" charset="0"/>
              </a:rPr>
              <a:t>Foundation Case Study</a:t>
            </a:r>
          </a:p>
        </p:txBody>
      </p:sp>
      <p:pic>
        <p:nvPicPr>
          <p:cNvPr id="27" name="Picture 26" descr="A person smiling at camera&#10;&#10;Description automatically generated">
            <a:extLst>
              <a:ext uri="{FF2B5EF4-FFF2-40B4-BE49-F238E27FC236}">
                <a16:creationId xmlns:a16="http://schemas.microsoft.com/office/drawing/2014/main" id="{E9D9C010-6839-0B7D-B10F-693DB42B4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6" y="473075"/>
            <a:ext cx="12192000" cy="5911850"/>
          </a:xfrm>
          <a:prstGeom prst="rect">
            <a:avLst/>
          </a:prstGeom>
        </p:spPr>
      </p:pic>
      <p:pic>
        <p:nvPicPr>
          <p:cNvPr id="29" name="Picture 28" descr="A white text on a black background&#10;&#10;Description automatically generated">
            <a:extLst>
              <a:ext uri="{FF2B5EF4-FFF2-40B4-BE49-F238E27FC236}">
                <a16:creationId xmlns:a16="http://schemas.microsoft.com/office/drawing/2014/main" id="{A6B6A738-1844-DCFC-9A62-B965E88068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66800"/>
            <a:ext cx="6006231" cy="5034420"/>
          </a:xfrm>
          <a:prstGeom prst="rect">
            <a:avLst/>
          </a:prstGeom>
        </p:spPr>
      </p:pic>
      <p:sp>
        <p:nvSpPr>
          <p:cNvPr id="30" name="TextBox 29">
            <a:extLst>
              <a:ext uri="{FF2B5EF4-FFF2-40B4-BE49-F238E27FC236}">
                <a16:creationId xmlns:a16="http://schemas.microsoft.com/office/drawing/2014/main" id="{C1036E46-0983-0AC3-052C-B9F0AD9307D2}"/>
              </a:ext>
            </a:extLst>
          </p:cNvPr>
          <p:cNvSpPr txBox="1"/>
          <p:nvPr/>
        </p:nvSpPr>
        <p:spPr>
          <a:xfrm>
            <a:off x="228600" y="205842"/>
            <a:ext cx="30480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Foundation Case Study</a:t>
            </a:r>
          </a:p>
        </p:txBody>
      </p:sp>
      <p:sp>
        <p:nvSpPr>
          <p:cNvPr id="31" name="TextBox 30">
            <a:extLst>
              <a:ext uri="{FF2B5EF4-FFF2-40B4-BE49-F238E27FC236}">
                <a16:creationId xmlns:a16="http://schemas.microsoft.com/office/drawing/2014/main" id="{F46C58D7-A062-879B-1C64-D694B150AD5F}"/>
              </a:ext>
            </a:extLst>
          </p:cNvPr>
          <p:cNvSpPr txBox="1">
            <a:spLocks/>
          </p:cNvSpPr>
          <p:nvPr/>
        </p:nvSpPr>
        <p:spPr>
          <a:xfrm>
            <a:off x="239086" y="3824013"/>
            <a:ext cx="4332914" cy="1200329"/>
          </a:xfrm>
          <a:prstGeom prst="rect">
            <a:avLst/>
          </a:prstGeom>
          <a:solidFill>
            <a:schemeClr val="accent2">
              <a:lumMod val="75000"/>
            </a:schemeClr>
          </a:solidFill>
        </p:spPr>
        <p:txBody>
          <a:bodyPr wrap="square" rtlCol="0">
            <a:spAutoFit/>
          </a:bodyPr>
          <a:lstStyle/>
          <a:p>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ABOUT THE ARNOLD &amp; MABEL BECKMAN FOUNDATION</a:t>
            </a:r>
          </a:p>
          <a:p>
            <a:endParaRPr lang="en-US" sz="10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1000" dirty="0">
                <a:solidFill>
                  <a:schemeClr val="bg1"/>
                </a:solidFill>
                <a:latin typeface="Lato" panose="020F0502020204030203" pitchFamily="34" charset="0"/>
                <a:ea typeface="Lato" panose="020F0502020204030203" pitchFamily="34" charset="0"/>
                <a:cs typeface="Lato" panose="020F0502020204030203" pitchFamily="34" charset="0"/>
              </a:rPr>
              <a:t>The mission of the Foundation is to support leading edge research in the fields of chemistry and life sciences, broadly interpreted, and particularly to foster the invention of methods, instruments, and materials that open up new avenues of research and application in these sciences and related disciplines. </a:t>
            </a:r>
          </a:p>
        </p:txBody>
      </p:sp>
      <p:sp>
        <p:nvSpPr>
          <p:cNvPr id="32" name="TextBox 31">
            <a:extLst>
              <a:ext uri="{FF2B5EF4-FFF2-40B4-BE49-F238E27FC236}">
                <a16:creationId xmlns:a16="http://schemas.microsoft.com/office/drawing/2014/main" id="{D08E17F6-8FC9-30AA-A0E2-018ED3667B24}"/>
              </a:ext>
            </a:extLst>
          </p:cNvPr>
          <p:cNvSpPr txBox="1"/>
          <p:nvPr/>
        </p:nvSpPr>
        <p:spPr>
          <a:xfrm>
            <a:off x="8610600" y="1066800"/>
            <a:ext cx="2743200" cy="276999"/>
          </a:xfrm>
          <a:prstGeom prst="rect">
            <a:avLst/>
          </a:prstGeom>
          <a:noFill/>
        </p:spPr>
        <p:txBody>
          <a:bodyPr wrap="square" rtlCol="0">
            <a:spAutoFit/>
          </a:bodyPr>
          <a:lstStyle/>
          <a:p>
            <a:r>
              <a:rPr lang="en-US" sz="1200" dirty="0">
                <a:latin typeface="Lato" panose="020F0502020204030203" pitchFamily="34" charset="0"/>
                <a:ea typeface="Lato" panose="020F0502020204030203" pitchFamily="34" charset="0"/>
                <a:cs typeface="Lato" panose="020F0502020204030203" pitchFamily="34" charset="0"/>
              </a:rPr>
              <a:t>Beckman Young Investigators</a:t>
            </a:r>
          </a:p>
        </p:txBody>
      </p:sp>
    </p:spTree>
    <p:extLst>
      <p:ext uri="{BB962C8B-B14F-4D97-AF65-F5344CB8AC3E}">
        <p14:creationId xmlns:p14="http://schemas.microsoft.com/office/powerpoint/2010/main" val="409773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639181-EC02-51F4-44F3-2B62D6494467}"/>
              </a:ext>
            </a:extLst>
          </p:cNvPr>
          <p:cNvSpPr txBox="1"/>
          <p:nvPr/>
        </p:nvSpPr>
        <p:spPr>
          <a:xfrm>
            <a:off x="228600" y="205842"/>
            <a:ext cx="3048000" cy="369332"/>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Foundation Case Study</a:t>
            </a:r>
          </a:p>
        </p:txBody>
      </p:sp>
      <p:pic>
        <p:nvPicPr>
          <p:cNvPr id="11" name="Picture 10" descr="A person in a white coat and blue gloves&#10;&#10;Description automatically generated">
            <a:extLst>
              <a:ext uri="{FF2B5EF4-FFF2-40B4-BE49-F238E27FC236}">
                <a16:creationId xmlns:a16="http://schemas.microsoft.com/office/drawing/2014/main" id="{E6759996-D8E3-5515-5FEB-0FE1662CC2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2" y="685800"/>
            <a:ext cx="12129796" cy="4953000"/>
          </a:xfrm>
          <a:prstGeom prst="rect">
            <a:avLst/>
          </a:prstGeom>
        </p:spPr>
      </p:pic>
      <p:sp>
        <p:nvSpPr>
          <p:cNvPr id="12" name="TextBox 11">
            <a:extLst>
              <a:ext uri="{FF2B5EF4-FFF2-40B4-BE49-F238E27FC236}">
                <a16:creationId xmlns:a16="http://schemas.microsoft.com/office/drawing/2014/main" id="{FCD783A5-F4A9-0C17-99BF-9E62A3DFB8D8}"/>
              </a:ext>
            </a:extLst>
          </p:cNvPr>
          <p:cNvSpPr txBox="1"/>
          <p:nvPr/>
        </p:nvSpPr>
        <p:spPr>
          <a:xfrm>
            <a:off x="152400" y="4114800"/>
            <a:ext cx="4267200" cy="1046440"/>
          </a:xfrm>
          <a:prstGeom prst="rect">
            <a:avLst/>
          </a:prstGeom>
          <a:solidFill>
            <a:schemeClr val="accent1">
              <a:lumMod val="40000"/>
              <a:lumOff val="60000"/>
            </a:schemeClr>
          </a:solidFill>
        </p:spPr>
        <p:txBody>
          <a:bodyPr wrap="square" rtlCol="0">
            <a:spAutoFit/>
          </a:bodyPr>
          <a:lstStyle/>
          <a:p>
            <a:r>
              <a:rPr lang="en-US" sz="1200" dirty="0">
                <a:latin typeface="Lato" panose="020F0502020204030203" pitchFamily="34" charset="0"/>
                <a:ea typeface="Lato" panose="020F0502020204030203" pitchFamily="34" charset="0"/>
                <a:cs typeface="Lato" panose="020F0502020204030203" pitchFamily="34" charset="0"/>
              </a:rPr>
              <a:t>ABOUT THE CHARLES E. KAUFMAN FOUNDATION</a:t>
            </a:r>
          </a:p>
          <a:p>
            <a:endParaRPr lang="en-US" sz="1000" dirty="0">
              <a:latin typeface="Lato" panose="020F0502020204030203" pitchFamily="34" charset="0"/>
              <a:ea typeface="Lato" panose="020F0502020204030203" pitchFamily="34" charset="0"/>
              <a:cs typeface="Lato" panose="020F0502020204030203" pitchFamily="34" charset="0"/>
            </a:endParaRPr>
          </a:p>
          <a:p>
            <a:r>
              <a:rPr lang="en-US" sz="1000" dirty="0">
                <a:latin typeface="Lato" panose="020F0502020204030203" pitchFamily="34" charset="0"/>
                <a:ea typeface="Lato" panose="020F0502020204030203" pitchFamily="34" charset="0"/>
                <a:cs typeface="Lato" panose="020F0502020204030203" pitchFamily="34" charset="0"/>
              </a:rPr>
              <a:t>The foundation supports fundamental research in biology, chemistry, and physics at Pennsylvania institutions of higher education. Kaufman believed in the potential impact of innovative, curiosity-driven science and the strength of working across interdisciplinary boundaries. </a:t>
            </a:r>
          </a:p>
        </p:txBody>
      </p:sp>
      <p:pic>
        <p:nvPicPr>
          <p:cNvPr id="14" name="Picture 13" descr="A close-up of a research paper&#10;&#10;Description automatically generated">
            <a:extLst>
              <a:ext uri="{FF2B5EF4-FFF2-40B4-BE49-F238E27FC236}">
                <a16:creationId xmlns:a16="http://schemas.microsoft.com/office/drawing/2014/main" id="{C6AD3446-AFF0-7C14-78CD-6939C6BA1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524000"/>
            <a:ext cx="7486302" cy="4953000"/>
          </a:xfrm>
          <a:prstGeom prst="rect">
            <a:avLst/>
          </a:prstGeom>
        </p:spPr>
      </p:pic>
    </p:spTree>
    <p:extLst>
      <p:ext uri="{BB962C8B-B14F-4D97-AF65-F5344CB8AC3E}">
        <p14:creationId xmlns:p14="http://schemas.microsoft.com/office/powerpoint/2010/main" val="18885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401" y="827537"/>
            <a:ext cx="6427394" cy="584775"/>
          </a:xfrm>
          <a:prstGeom prst="rect">
            <a:avLst/>
          </a:prstGeom>
          <a:noFill/>
        </p:spPr>
        <p:txBody>
          <a:bodyPr wrap="square" rtlCol="0">
            <a:spAutoFit/>
          </a:bodyPr>
          <a:lstStyle/>
          <a:p>
            <a:pPr algn="ctr"/>
            <a:r>
              <a:rPr lang="en-US" sz="3200" b="1" dirty="0">
                <a:solidFill>
                  <a:schemeClr val="tx1">
                    <a:lumMod val="75000"/>
                    <a:lumOff val="25000"/>
                  </a:schemeClr>
                </a:solidFill>
                <a:latin typeface="Lato" charset="0"/>
                <a:ea typeface="Lato" charset="0"/>
                <a:cs typeface="Lato" charset="0"/>
              </a:rPr>
              <a:t>Foundations for Ag Scientists</a:t>
            </a:r>
          </a:p>
        </p:txBody>
      </p:sp>
      <p:sp>
        <p:nvSpPr>
          <p:cNvPr id="4" name="7 CuadroTexto"/>
          <p:cNvSpPr txBox="1"/>
          <p:nvPr/>
        </p:nvSpPr>
        <p:spPr>
          <a:xfrm>
            <a:off x="2945205" y="1257689"/>
            <a:ext cx="6301590" cy="478721"/>
          </a:xfrm>
          <a:prstGeom prst="rect">
            <a:avLst/>
          </a:prstGeom>
          <a:noFill/>
        </p:spPr>
        <p:txBody>
          <a:bodyPr wrap="square">
            <a:spAutoFit/>
          </a:bodyPr>
          <a:lstStyle/>
          <a:p>
            <a:pPr algn="ctr">
              <a:lnSpc>
                <a:spcPts val="1600"/>
              </a:lnSpc>
              <a:defRPr/>
            </a:pPr>
            <a:endParaRPr lang="en-US" sz="1000" dirty="0">
              <a:solidFill>
                <a:schemeClr val="bg1">
                  <a:lumMod val="50000"/>
                </a:schemeClr>
              </a:solidFill>
              <a:latin typeface="Lato" charset="0"/>
              <a:ea typeface="Lato" charset="0"/>
              <a:cs typeface="Lato" charset="0"/>
            </a:endParaRPr>
          </a:p>
          <a:p>
            <a:pPr algn="ctr">
              <a:lnSpc>
                <a:spcPts val="1600"/>
              </a:lnSpc>
              <a:defRPr/>
            </a:pPr>
            <a:r>
              <a:rPr lang="en-US" sz="1000" dirty="0">
                <a:solidFill>
                  <a:schemeClr val="bg1">
                    <a:lumMod val="50000"/>
                  </a:schemeClr>
                </a:solidFill>
                <a:latin typeface="Lato" charset="0"/>
                <a:ea typeface="Lato" charset="0"/>
                <a:cs typeface="Lato" charset="0"/>
              </a:rPr>
              <a:t>A few foundations that fund research and projects relevant to agriculture and rural sociology.  </a:t>
            </a:r>
          </a:p>
        </p:txBody>
      </p:sp>
      <p:sp>
        <p:nvSpPr>
          <p:cNvPr id="5" name="Shape 580"/>
          <p:cNvSpPr/>
          <p:nvPr/>
        </p:nvSpPr>
        <p:spPr>
          <a:xfrm>
            <a:off x="1537436" y="2419908"/>
            <a:ext cx="815505" cy="8503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a:solidFill>
              <a:schemeClr val="tx1"/>
            </a:solidFill>
            <a:miter lim="400000"/>
          </a:ln>
        </p:spPr>
        <p:txBody>
          <a:bodyPr lIns="45719" rIns="45719" anchor="ctr"/>
          <a:lstStyle/>
          <a:p>
            <a:pPr lvl="0" defTabSz="914400">
              <a:defRPr sz="1800">
                <a:solidFill>
                  <a:srgbClr val="000000"/>
                </a:solidFill>
                <a:latin typeface="Arial"/>
                <a:ea typeface="Arial"/>
                <a:cs typeface="Arial"/>
                <a:sym typeface="Arial"/>
              </a:defRPr>
            </a:pPr>
            <a:endParaRPr sz="1050"/>
          </a:p>
        </p:txBody>
      </p:sp>
      <p:sp>
        <p:nvSpPr>
          <p:cNvPr id="6" name="Shape 582"/>
          <p:cNvSpPr/>
          <p:nvPr/>
        </p:nvSpPr>
        <p:spPr>
          <a:xfrm>
            <a:off x="1525740" y="3526036"/>
            <a:ext cx="869622" cy="8553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a:solidFill>
              <a:schemeClr val="tx1"/>
            </a:solidFill>
            <a:miter lim="400000"/>
          </a:ln>
        </p:spPr>
        <p:txBody>
          <a:bodyPr lIns="0" tIns="0" rIns="0" bIns="0"/>
          <a:lstStyle/>
          <a:p>
            <a:pPr lvl="0" defTabSz="814387">
              <a:lnSpc>
                <a:spcPct val="90000"/>
              </a:lnSpc>
              <a:defRPr sz="2400">
                <a:solidFill>
                  <a:srgbClr val="000000"/>
                </a:solidFill>
                <a:latin typeface="Arial"/>
                <a:ea typeface="Arial"/>
                <a:cs typeface="Arial"/>
                <a:sym typeface="Arial"/>
              </a:defRPr>
            </a:pPr>
            <a:endParaRPr sz="2000" dirty="0"/>
          </a:p>
        </p:txBody>
      </p:sp>
      <p:sp>
        <p:nvSpPr>
          <p:cNvPr id="7" name="Shape 584"/>
          <p:cNvSpPr/>
          <p:nvPr/>
        </p:nvSpPr>
        <p:spPr>
          <a:xfrm>
            <a:off x="1512688" y="4624228"/>
            <a:ext cx="882674" cy="8814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a:solidFill>
              <a:schemeClr val="tx1"/>
            </a:solidFill>
            <a:miter lim="400000"/>
          </a:ln>
        </p:spPr>
        <p:txBody>
          <a:bodyPr lIns="0" tIns="0" rIns="0" bIns="0"/>
          <a:lstStyle/>
          <a:p>
            <a:pPr lvl="0" defTabSz="814387">
              <a:lnSpc>
                <a:spcPct val="90000"/>
              </a:lnSpc>
              <a:defRPr sz="2400">
                <a:solidFill>
                  <a:srgbClr val="000000"/>
                </a:solidFill>
                <a:latin typeface="Arial"/>
                <a:ea typeface="Arial"/>
                <a:cs typeface="Arial"/>
                <a:sym typeface="Arial"/>
              </a:defRPr>
            </a:pPr>
            <a:endParaRPr sz="2000"/>
          </a:p>
        </p:txBody>
      </p:sp>
      <p:sp>
        <p:nvSpPr>
          <p:cNvPr id="12" name="TextBox 11"/>
          <p:cNvSpPr txBox="1"/>
          <p:nvPr/>
        </p:nvSpPr>
        <p:spPr>
          <a:xfrm>
            <a:off x="2561578" y="2395727"/>
            <a:ext cx="2735808" cy="369332"/>
          </a:xfrm>
          <a:prstGeom prst="rect">
            <a:avLst/>
          </a:prstGeom>
          <a:noFill/>
        </p:spPr>
        <p:txBody>
          <a:bodyPr wrap="square" rtlCol="0">
            <a:spAutoFit/>
          </a:bodyPr>
          <a:lstStyle/>
          <a:p>
            <a:pPr fontAlgn="base"/>
            <a:r>
              <a:rPr lang="en-US" b="1" dirty="0">
                <a:hlinkClick r:id="rId2"/>
              </a:rPr>
              <a:t>Good Food Institute</a:t>
            </a:r>
            <a:endParaRPr lang="en-US" b="1" dirty="0"/>
          </a:p>
        </p:txBody>
      </p:sp>
      <p:sp>
        <p:nvSpPr>
          <p:cNvPr id="13" name="7 CuadroTexto"/>
          <p:cNvSpPr txBox="1"/>
          <p:nvPr/>
        </p:nvSpPr>
        <p:spPr>
          <a:xfrm>
            <a:off x="2556323" y="2503715"/>
            <a:ext cx="2572857" cy="908775"/>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Alongside scientists, businesses, and policymakers, GFI’s teams focus on making plant-based and cultivated meat delicious, affordable, and accessible.</a:t>
            </a:r>
          </a:p>
        </p:txBody>
      </p:sp>
      <p:sp>
        <p:nvSpPr>
          <p:cNvPr id="14" name="TextBox 13"/>
          <p:cNvSpPr txBox="1"/>
          <p:nvPr/>
        </p:nvSpPr>
        <p:spPr>
          <a:xfrm>
            <a:off x="2561577" y="3503360"/>
            <a:ext cx="3293969" cy="369332"/>
          </a:xfrm>
          <a:prstGeom prst="rect">
            <a:avLst/>
          </a:prstGeom>
          <a:noFill/>
        </p:spPr>
        <p:txBody>
          <a:bodyPr wrap="square" rtlCol="0">
            <a:spAutoFit/>
          </a:bodyPr>
          <a:lstStyle/>
          <a:p>
            <a:pPr fontAlgn="base"/>
            <a:r>
              <a:rPr lang="en-US" b="1" dirty="0">
                <a:hlinkClick r:id="rId3"/>
              </a:rPr>
              <a:t>Russell Sage Foundation</a:t>
            </a:r>
            <a:endParaRPr lang="en-US" b="1" dirty="0"/>
          </a:p>
        </p:txBody>
      </p:sp>
      <p:sp>
        <p:nvSpPr>
          <p:cNvPr id="15" name="7 CuadroTexto"/>
          <p:cNvSpPr txBox="1"/>
          <p:nvPr/>
        </p:nvSpPr>
        <p:spPr>
          <a:xfrm>
            <a:off x="2567017" y="3751729"/>
            <a:ext cx="2572857" cy="908775"/>
          </a:xfrm>
          <a:prstGeom prst="rect">
            <a:avLst/>
          </a:prstGeom>
          <a:noFill/>
        </p:spPr>
        <p:txBody>
          <a:bodyPr wrap="square">
            <a:spAutoFit/>
          </a:bodyPr>
          <a:lstStyle/>
          <a:p>
            <a:pPr>
              <a:lnSpc>
                <a:spcPts val="1280"/>
              </a:lnSpc>
              <a:defRPr/>
            </a:pPr>
            <a:r>
              <a:rPr lang="en-US" sz="900" dirty="0">
                <a:solidFill>
                  <a:schemeClr val="bg1">
                    <a:lumMod val="50000"/>
                  </a:schemeClr>
                </a:solidFill>
                <a:latin typeface="Lato" charset="0"/>
                <a:ea typeface="Lato" charset="0"/>
                <a:cs typeface="Lato" charset="0"/>
              </a:rPr>
              <a:t>The foundation funds innovative social science research in four principal programs: Behavioral Economics, the Future of Work, Ethnicity and Immigration, and Social, Political, and Economic Inequality. </a:t>
            </a:r>
          </a:p>
        </p:txBody>
      </p:sp>
      <p:sp>
        <p:nvSpPr>
          <p:cNvPr id="16" name="TextBox 15"/>
          <p:cNvSpPr txBox="1"/>
          <p:nvPr/>
        </p:nvSpPr>
        <p:spPr>
          <a:xfrm>
            <a:off x="2567018" y="4610993"/>
            <a:ext cx="3014192" cy="369332"/>
          </a:xfrm>
          <a:prstGeom prst="rect">
            <a:avLst/>
          </a:prstGeom>
          <a:noFill/>
        </p:spPr>
        <p:txBody>
          <a:bodyPr wrap="square" rtlCol="0">
            <a:spAutoFit/>
          </a:bodyPr>
          <a:lstStyle/>
          <a:p>
            <a:pPr fontAlgn="base"/>
            <a:r>
              <a:rPr lang="en-US" b="1" dirty="0">
                <a:hlinkClick r:id="rId4"/>
              </a:rPr>
              <a:t>Alfred P. Sloan Foundation</a:t>
            </a:r>
            <a:endParaRPr lang="en-US" b="1" dirty="0"/>
          </a:p>
        </p:txBody>
      </p:sp>
      <p:sp>
        <p:nvSpPr>
          <p:cNvPr id="17" name="7 CuadroTexto"/>
          <p:cNvSpPr txBox="1"/>
          <p:nvPr/>
        </p:nvSpPr>
        <p:spPr>
          <a:xfrm>
            <a:off x="2567017" y="4792732"/>
            <a:ext cx="2572857" cy="742063"/>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We fund research and education in science, technology, engineering, mathematics and economics.</a:t>
            </a:r>
          </a:p>
        </p:txBody>
      </p:sp>
      <p:sp>
        <p:nvSpPr>
          <p:cNvPr id="21" name="Shape 580">
            <a:extLst>
              <a:ext uri="{FF2B5EF4-FFF2-40B4-BE49-F238E27FC236}">
                <a16:creationId xmlns:a16="http://schemas.microsoft.com/office/drawing/2014/main" id="{9C4BEF78-ED4F-8E46-A5F6-93A74FC1F80A}"/>
              </a:ext>
            </a:extLst>
          </p:cNvPr>
          <p:cNvSpPr/>
          <p:nvPr/>
        </p:nvSpPr>
        <p:spPr>
          <a:xfrm>
            <a:off x="6607528" y="2398518"/>
            <a:ext cx="889200" cy="8879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a:solidFill>
              <a:schemeClr val="tx1"/>
            </a:solidFill>
            <a:miter lim="400000"/>
          </a:ln>
        </p:spPr>
        <p:txBody>
          <a:bodyPr lIns="45719" rIns="45719" anchor="ctr"/>
          <a:lstStyle/>
          <a:p>
            <a:pPr lvl="0" defTabSz="914400">
              <a:defRPr sz="1800">
                <a:solidFill>
                  <a:srgbClr val="000000"/>
                </a:solidFill>
                <a:latin typeface="Arial"/>
                <a:ea typeface="Arial"/>
                <a:cs typeface="Arial"/>
                <a:sym typeface="Arial"/>
              </a:defRPr>
            </a:pPr>
            <a:endParaRPr sz="1050"/>
          </a:p>
        </p:txBody>
      </p:sp>
      <p:sp>
        <p:nvSpPr>
          <p:cNvPr id="23" name="Shape 584">
            <a:extLst>
              <a:ext uri="{FF2B5EF4-FFF2-40B4-BE49-F238E27FC236}">
                <a16:creationId xmlns:a16="http://schemas.microsoft.com/office/drawing/2014/main" id="{2BFCC580-8209-0747-B25C-DA9FCD171F42}"/>
              </a:ext>
            </a:extLst>
          </p:cNvPr>
          <p:cNvSpPr/>
          <p:nvPr/>
        </p:nvSpPr>
        <p:spPr>
          <a:xfrm>
            <a:off x="6607528" y="4773126"/>
            <a:ext cx="953732" cy="95361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a:solidFill>
              <a:schemeClr val="tx1"/>
            </a:solidFill>
            <a:miter lim="400000"/>
          </a:ln>
        </p:spPr>
        <p:txBody>
          <a:bodyPr lIns="0" tIns="0" rIns="0" bIns="0"/>
          <a:lstStyle/>
          <a:p>
            <a:pPr lvl="0" defTabSz="814387">
              <a:lnSpc>
                <a:spcPct val="90000"/>
              </a:lnSpc>
              <a:defRPr sz="2400">
                <a:solidFill>
                  <a:srgbClr val="000000"/>
                </a:solidFill>
                <a:latin typeface="Arial"/>
                <a:ea typeface="Arial"/>
                <a:cs typeface="Arial"/>
                <a:sym typeface="Arial"/>
              </a:defRPr>
            </a:pPr>
            <a:endParaRPr sz="2000"/>
          </a:p>
        </p:txBody>
      </p:sp>
      <p:sp>
        <p:nvSpPr>
          <p:cNvPr id="24" name="TextBox 23">
            <a:extLst>
              <a:ext uri="{FF2B5EF4-FFF2-40B4-BE49-F238E27FC236}">
                <a16:creationId xmlns:a16="http://schemas.microsoft.com/office/drawing/2014/main" id="{A00980B5-E0B3-C341-B362-E515D21D44A2}"/>
              </a:ext>
            </a:extLst>
          </p:cNvPr>
          <p:cNvSpPr txBox="1"/>
          <p:nvPr/>
        </p:nvSpPr>
        <p:spPr>
          <a:xfrm>
            <a:off x="7659680" y="4773507"/>
            <a:ext cx="3892096" cy="369332"/>
          </a:xfrm>
          <a:prstGeom prst="rect">
            <a:avLst/>
          </a:prstGeom>
          <a:noFill/>
        </p:spPr>
        <p:txBody>
          <a:bodyPr wrap="square" rtlCol="0">
            <a:spAutoFit/>
          </a:bodyPr>
          <a:lstStyle/>
          <a:p>
            <a:pPr fontAlgn="base"/>
            <a:r>
              <a:rPr lang="en-US" b="1" dirty="0">
                <a:hlinkClick r:id="rId5"/>
              </a:rPr>
              <a:t>Schmidt Marine Technology Partners</a:t>
            </a:r>
            <a:endParaRPr lang="en-US" b="1" dirty="0"/>
          </a:p>
        </p:txBody>
      </p:sp>
      <p:sp>
        <p:nvSpPr>
          <p:cNvPr id="28" name="7 CuadroTexto">
            <a:extLst>
              <a:ext uri="{FF2B5EF4-FFF2-40B4-BE49-F238E27FC236}">
                <a16:creationId xmlns:a16="http://schemas.microsoft.com/office/drawing/2014/main" id="{472FB2DC-3C4D-1A44-91D8-2C5C500DCA0B}"/>
              </a:ext>
            </a:extLst>
          </p:cNvPr>
          <p:cNvSpPr txBox="1"/>
          <p:nvPr/>
        </p:nvSpPr>
        <p:spPr>
          <a:xfrm>
            <a:off x="7666037" y="2575224"/>
            <a:ext cx="3459163" cy="742063"/>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We champion bold climate solutions, an ocean that sustains us, and scientific innovation and discovery to secure the health and future of people and the planet.</a:t>
            </a:r>
          </a:p>
        </p:txBody>
      </p:sp>
      <p:sp>
        <p:nvSpPr>
          <p:cNvPr id="29" name="TextBox 28">
            <a:extLst>
              <a:ext uri="{FF2B5EF4-FFF2-40B4-BE49-F238E27FC236}">
                <a16:creationId xmlns:a16="http://schemas.microsoft.com/office/drawing/2014/main" id="{5DDCEF04-9D76-4340-9AD5-4836874289D8}"/>
              </a:ext>
            </a:extLst>
          </p:cNvPr>
          <p:cNvSpPr txBox="1"/>
          <p:nvPr/>
        </p:nvSpPr>
        <p:spPr>
          <a:xfrm>
            <a:off x="7659680" y="3503360"/>
            <a:ext cx="3459163" cy="369332"/>
          </a:xfrm>
          <a:prstGeom prst="rect">
            <a:avLst/>
          </a:prstGeom>
          <a:noFill/>
        </p:spPr>
        <p:txBody>
          <a:bodyPr wrap="square" rtlCol="0">
            <a:spAutoFit/>
          </a:bodyPr>
          <a:lstStyle/>
          <a:p>
            <a:pPr fontAlgn="base"/>
            <a:r>
              <a:rPr lang="en-US" b="1" dirty="0">
                <a:hlinkClick r:id="rId6"/>
              </a:rPr>
              <a:t>The Water Research Foundation</a:t>
            </a:r>
            <a:endParaRPr lang="en-US" b="1" dirty="0"/>
          </a:p>
        </p:txBody>
      </p:sp>
      <p:sp>
        <p:nvSpPr>
          <p:cNvPr id="30" name="7 CuadroTexto">
            <a:extLst>
              <a:ext uri="{FF2B5EF4-FFF2-40B4-BE49-F238E27FC236}">
                <a16:creationId xmlns:a16="http://schemas.microsoft.com/office/drawing/2014/main" id="{55CCA41D-2859-944E-91B9-DEFC062E1A00}"/>
              </a:ext>
            </a:extLst>
          </p:cNvPr>
          <p:cNvSpPr txBox="1"/>
          <p:nvPr/>
        </p:nvSpPr>
        <p:spPr>
          <a:xfrm>
            <a:off x="7659680" y="3809494"/>
            <a:ext cx="3236920" cy="908775"/>
          </a:xfrm>
          <a:prstGeom prst="rect">
            <a:avLst/>
          </a:prstGeom>
          <a:noFill/>
        </p:spPr>
        <p:txBody>
          <a:bodyPr wrap="square">
            <a:spAutoFit/>
          </a:bodyPr>
          <a:lstStyle/>
          <a:p>
            <a:pPr>
              <a:lnSpc>
                <a:spcPts val="1280"/>
              </a:lnSpc>
              <a:defRPr/>
            </a:pPr>
            <a:r>
              <a:rPr lang="en-US" sz="900" dirty="0">
                <a:solidFill>
                  <a:schemeClr val="bg1">
                    <a:lumMod val="50000"/>
                  </a:schemeClr>
                </a:solidFill>
                <a:latin typeface="Lato" charset="0"/>
                <a:ea typeface="Lato" charset="0"/>
                <a:cs typeface="Lato" charset="0"/>
              </a:rPr>
              <a:t>We fund, manage, and publish research on the technology, operation, and management of drinking water, wastewater, reuse, and stormwater systems – all in pursuit of ensuring water quality improvement and improving water services to the public. </a:t>
            </a:r>
          </a:p>
        </p:txBody>
      </p:sp>
      <p:sp>
        <p:nvSpPr>
          <p:cNvPr id="31" name="TextBox 30">
            <a:extLst>
              <a:ext uri="{FF2B5EF4-FFF2-40B4-BE49-F238E27FC236}">
                <a16:creationId xmlns:a16="http://schemas.microsoft.com/office/drawing/2014/main" id="{9EE3400B-5024-6844-80C1-4B7C0B1B9969}"/>
              </a:ext>
            </a:extLst>
          </p:cNvPr>
          <p:cNvSpPr txBox="1"/>
          <p:nvPr/>
        </p:nvSpPr>
        <p:spPr>
          <a:xfrm>
            <a:off x="7629056" y="2389151"/>
            <a:ext cx="3922720" cy="369332"/>
          </a:xfrm>
          <a:prstGeom prst="rect">
            <a:avLst/>
          </a:prstGeom>
          <a:noFill/>
        </p:spPr>
        <p:txBody>
          <a:bodyPr wrap="square" rtlCol="0">
            <a:spAutoFit/>
          </a:bodyPr>
          <a:lstStyle/>
          <a:p>
            <a:r>
              <a:rPr lang="en-US" b="1" dirty="0">
                <a:solidFill>
                  <a:schemeClr val="tx1">
                    <a:lumMod val="75000"/>
                    <a:lumOff val="25000"/>
                  </a:schemeClr>
                </a:solidFill>
                <a:ea typeface="Lato" charset="0"/>
                <a:cs typeface="Lato" charset="0"/>
                <a:hlinkClick r:id="rId7"/>
              </a:rPr>
              <a:t>The David &amp; Lucile Packard Foundation</a:t>
            </a:r>
            <a:endParaRPr lang="en-US" b="1" dirty="0">
              <a:solidFill>
                <a:schemeClr val="tx1">
                  <a:lumMod val="75000"/>
                  <a:lumOff val="25000"/>
                </a:schemeClr>
              </a:solidFill>
              <a:ea typeface="Lato" charset="0"/>
              <a:cs typeface="Lato" charset="0"/>
            </a:endParaRPr>
          </a:p>
        </p:txBody>
      </p:sp>
      <p:sp>
        <p:nvSpPr>
          <p:cNvPr id="32" name="7 CuadroTexto">
            <a:extLst>
              <a:ext uri="{FF2B5EF4-FFF2-40B4-BE49-F238E27FC236}">
                <a16:creationId xmlns:a16="http://schemas.microsoft.com/office/drawing/2014/main" id="{B49D9699-E814-0B4D-A30D-9D62D49FF475}"/>
              </a:ext>
            </a:extLst>
          </p:cNvPr>
          <p:cNvSpPr txBox="1"/>
          <p:nvPr/>
        </p:nvSpPr>
        <p:spPr>
          <a:xfrm>
            <a:off x="7655118" y="4876787"/>
            <a:ext cx="3698682" cy="742297"/>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We support the development of innovative marine technologies that restore and protect the health of our oceans and create sustainable fisheries. </a:t>
            </a:r>
          </a:p>
        </p:txBody>
      </p:sp>
      <p:pic>
        <p:nvPicPr>
          <p:cNvPr id="19" name="Picture 18" descr="A picture containing icon&#10;&#10;Description automatically generated">
            <a:extLst>
              <a:ext uri="{FF2B5EF4-FFF2-40B4-BE49-F238E27FC236}">
                <a16:creationId xmlns:a16="http://schemas.microsoft.com/office/drawing/2014/main" id="{82B5C032-B7D3-854D-B1D5-74C5BE0ED3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7436" y="4792732"/>
            <a:ext cx="839391" cy="457200"/>
          </a:xfrm>
          <a:prstGeom prst="rect">
            <a:avLst/>
          </a:prstGeom>
        </p:spPr>
      </p:pic>
      <p:pic>
        <p:nvPicPr>
          <p:cNvPr id="20" name="Picture 19">
            <a:extLst>
              <a:ext uri="{FF2B5EF4-FFF2-40B4-BE49-F238E27FC236}">
                <a16:creationId xmlns:a16="http://schemas.microsoft.com/office/drawing/2014/main" id="{66593EF1-2CE0-BFB8-11B4-E29301855E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41400" y="2540041"/>
            <a:ext cx="604910" cy="604910"/>
          </a:xfrm>
          <a:prstGeom prst="rect">
            <a:avLst/>
          </a:prstGeom>
        </p:spPr>
      </p:pic>
      <p:pic>
        <p:nvPicPr>
          <p:cNvPr id="34" name="Picture 33" descr="A close-up of a logo&#10;&#10;Description automatically generated">
            <a:extLst>
              <a:ext uri="{FF2B5EF4-FFF2-40B4-BE49-F238E27FC236}">
                <a16:creationId xmlns:a16="http://schemas.microsoft.com/office/drawing/2014/main" id="{465EAA4B-6988-0A6C-7720-513833A4D5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5403" y="2575224"/>
            <a:ext cx="769351" cy="522395"/>
          </a:xfrm>
          <a:prstGeom prst="rect">
            <a:avLst/>
          </a:prstGeom>
        </p:spPr>
      </p:pic>
      <p:pic>
        <p:nvPicPr>
          <p:cNvPr id="39" name="Picture 38" descr="A blue and yellow logo&#10;&#10;Description automatically generated">
            <a:extLst>
              <a:ext uri="{FF2B5EF4-FFF2-40B4-BE49-F238E27FC236}">
                <a16:creationId xmlns:a16="http://schemas.microsoft.com/office/drawing/2014/main" id="{146F128C-EC3F-A1CE-C255-672C7C21BE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35390" y="4909606"/>
            <a:ext cx="698008" cy="701125"/>
          </a:xfrm>
          <a:prstGeom prst="rect">
            <a:avLst/>
          </a:prstGeom>
        </p:spPr>
      </p:pic>
      <p:sp>
        <p:nvSpPr>
          <p:cNvPr id="40" name="Shape 580">
            <a:extLst>
              <a:ext uri="{FF2B5EF4-FFF2-40B4-BE49-F238E27FC236}">
                <a16:creationId xmlns:a16="http://schemas.microsoft.com/office/drawing/2014/main" id="{7CD36BA8-6285-849B-9799-B8D0186DDE6B}"/>
              </a:ext>
            </a:extLst>
          </p:cNvPr>
          <p:cNvSpPr/>
          <p:nvPr/>
        </p:nvSpPr>
        <p:spPr>
          <a:xfrm>
            <a:off x="6593551" y="3544966"/>
            <a:ext cx="889200" cy="8879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a:solidFill>
              <a:schemeClr val="tx1"/>
            </a:solidFill>
            <a:miter lim="400000"/>
          </a:ln>
        </p:spPr>
        <p:txBody>
          <a:bodyPr lIns="45719" rIns="45719" anchor="ctr"/>
          <a:lstStyle/>
          <a:p>
            <a:pPr lvl="0" defTabSz="914400">
              <a:defRPr sz="1800">
                <a:solidFill>
                  <a:srgbClr val="000000"/>
                </a:solidFill>
                <a:latin typeface="Arial"/>
                <a:ea typeface="Arial"/>
                <a:cs typeface="Arial"/>
                <a:sym typeface="Arial"/>
              </a:defRPr>
            </a:pPr>
            <a:endParaRPr sz="1050"/>
          </a:p>
        </p:txBody>
      </p:sp>
      <p:pic>
        <p:nvPicPr>
          <p:cNvPr id="1026" name="Picture 2" descr="The Water Research Foundation">
            <a:extLst>
              <a:ext uri="{FF2B5EF4-FFF2-40B4-BE49-F238E27FC236}">
                <a16:creationId xmlns:a16="http://schemas.microsoft.com/office/drawing/2014/main" id="{EBDE44C5-FBB3-16E6-6756-B4CE73B17CA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75458" y="3701761"/>
            <a:ext cx="539205" cy="5392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ssell Sage Foundation | LinkedIn">
            <a:extLst>
              <a:ext uri="{FF2B5EF4-FFF2-40B4-BE49-F238E27FC236}">
                <a16:creationId xmlns:a16="http://schemas.microsoft.com/office/drawing/2014/main" id="{048E569F-55FE-4819-F00E-FEF715FF0F6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41400" y="3613852"/>
            <a:ext cx="652494" cy="652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9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p:bldP spid="14" grpId="0"/>
      <p:bldP spid="15" grpId="0"/>
      <p:bldP spid="16" grpId="0"/>
      <p:bldP spid="17" grpId="0"/>
      <p:bldP spid="24" grpId="0"/>
      <p:bldP spid="28" grpId="0"/>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building with columns and a tower&#10;&#10;Description automatically generated with low confidence">
            <a:extLst>
              <a:ext uri="{FF2B5EF4-FFF2-40B4-BE49-F238E27FC236}">
                <a16:creationId xmlns:a16="http://schemas.microsoft.com/office/drawing/2014/main" id="{30ADB287-9291-5045-9D82-47AEC774229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791" b="7791"/>
          <a:stretch>
            <a:fillRect/>
          </a:stretch>
        </p:blipFill>
        <p:spPr/>
      </p:pic>
      <p:sp>
        <p:nvSpPr>
          <p:cNvPr id="11" name="Rectangle 10"/>
          <p:cNvSpPr/>
          <p:nvPr/>
        </p:nvSpPr>
        <p:spPr>
          <a:xfrm>
            <a:off x="-76200" y="58442"/>
            <a:ext cx="12191999" cy="6666167"/>
          </a:xfrm>
          <a:prstGeom prst="rect">
            <a:avLst/>
          </a:prstGeom>
          <a:solidFill>
            <a:schemeClr val="tx1">
              <a:alpha val="701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7 CuadroTexto"/>
          <p:cNvSpPr txBox="1"/>
          <p:nvPr/>
        </p:nvSpPr>
        <p:spPr>
          <a:xfrm>
            <a:off x="1437408" y="2895600"/>
            <a:ext cx="6677893" cy="1975734"/>
          </a:xfrm>
          <a:prstGeom prst="rect">
            <a:avLst/>
          </a:prstGeom>
          <a:noFill/>
        </p:spPr>
        <p:txBody>
          <a:bodyPr wrap="square">
            <a:spAutoFit/>
          </a:bodyPr>
          <a:lstStyle/>
          <a:p>
            <a:pPr>
              <a:lnSpc>
                <a:spcPts val="1733"/>
              </a:lnSpc>
              <a:defRPr/>
            </a:pPr>
            <a:endParaRPr lang="en-US" sz="900" dirty="0">
              <a:solidFill>
                <a:schemeClr val="bg1"/>
              </a:solidFill>
              <a:latin typeface="Lato" charset="0"/>
              <a:ea typeface="Lato" charset="0"/>
              <a:cs typeface="Lato" charset="0"/>
            </a:endParaRPr>
          </a:p>
          <a:p>
            <a:pPr>
              <a:lnSpc>
                <a:spcPts val="1733"/>
              </a:lnSpc>
              <a:defRPr/>
            </a:pPr>
            <a:r>
              <a:rPr lang="en-US" sz="1200" dirty="0">
                <a:solidFill>
                  <a:schemeClr val="bg1"/>
                </a:solidFill>
                <a:latin typeface="Lato" charset="0"/>
                <a:ea typeface="Lato" charset="0"/>
                <a:cs typeface="Lato" charset="0"/>
              </a:rPr>
              <a:t>If you have any questions or would like to discuss funding opportunities, feel free to contact: </a:t>
            </a:r>
          </a:p>
          <a:p>
            <a:pPr>
              <a:lnSpc>
                <a:spcPct val="150000"/>
              </a:lnSpc>
              <a:defRPr/>
            </a:pPr>
            <a:endParaRPr lang="en-US" sz="900" dirty="0">
              <a:solidFill>
                <a:schemeClr val="bg1"/>
              </a:solidFill>
              <a:latin typeface="Lato" charset="0"/>
              <a:ea typeface="Lato" charset="0"/>
              <a:cs typeface="Lato" charset="0"/>
            </a:endParaRPr>
          </a:p>
          <a:p>
            <a:pPr>
              <a:defRPr/>
            </a:pPr>
            <a:r>
              <a:rPr lang="en-US" sz="2000" b="1" dirty="0">
                <a:solidFill>
                  <a:schemeClr val="bg1"/>
                </a:solidFill>
                <a:latin typeface="Lato" charset="0"/>
                <a:ea typeface="Lato" charset="0"/>
                <a:cs typeface="Lato" charset="0"/>
              </a:rPr>
              <a:t>Jara Dorsey-Lash</a:t>
            </a:r>
            <a:br>
              <a:rPr lang="en-US" sz="2000" b="1" dirty="0">
                <a:solidFill>
                  <a:schemeClr val="bg1"/>
                </a:solidFill>
                <a:latin typeface="Lato" charset="0"/>
                <a:ea typeface="Lato" charset="0"/>
                <a:cs typeface="Lato" charset="0"/>
              </a:rPr>
            </a:br>
            <a:r>
              <a:rPr lang="en-US" sz="2000" b="1" dirty="0">
                <a:solidFill>
                  <a:schemeClr val="bg1"/>
                </a:solidFill>
                <a:latin typeface="Lato" charset="0"/>
                <a:ea typeface="Lato" charset="0"/>
                <a:cs typeface="Lato" charset="0"/>
              </a:rPr>
              <a:t>jed72@psu.edu</a:t>
            </a:r>
          </a:p>
          <a:p>
            <a:pPr>
              <a:lnSpc>
                <a:spcPts val="1733"/>
              </a:lnSpc>
              <a:defRPr/>
            </a:pPr>
            <a:endParaRPr lang="en-US" sz="900" dirty="0">
              <a:solidFill>
                <a:schemeClr val="bg1"/>
              </a:solidFill>
              <a:latin typeface="Lato" charset="0"/>
              <a:ea typeface="Lato" charset="0"/>
              <a:cs typeface="Lato" charset="0"/>
            </a:endParaRPr>
          </a:p>
          <a:p>
            <a:pPr>
              <a:lnSpc>
                <a:spcPts val="1733"/>
              </a:lnSpc>
              <a:defRPr/>
            </a:pPr>
            <a:endParaRPr lang="en-US" sz="900" dirty="0">
              <a:solidFill>
                <a:schemeClr val="bg1"/>
              </a:solidFill>
              <a:latin typeface="Lato" charset="0"/>
              <a:ea typeface="Lato" charset="0"/>
              <a:cs typeface="Lato" charset="0"/>
            </a:endParaRPr>
          </a:p>
          <a:p>
            <a:pPr>
              <a:lnSpc>
                <a:spcPts val="1733"/>
              </a:lnSpc>
              <a:defRPr/>
            </a:pPr>
            <a:endParaRPr lang="en-US" sz="900" dirty="0">
              <a:solidFill>
                <a:schemeClr val="bg1"/>
              </a:solidFill>
              <a:latin typeface="Lato" charset="0"/>
              <a:ea typeface="Lato" charset="0"/>
              <a:cs typeface="Lato" charset="0"/>
            </a:endParaRPr>
          </a:p>
        </p:txBody>
      </p:sp>
      <p:sp>
        <p:nvSpPr>
          <p:cNvPr id="4" name="TextBox 3"/>
          <p:cNvSpPr txBox="1"/>
          <p:nvPr/>
        </p:nvSpPr>
        <p:spPr>
          <a:xfrm>
            <a:off x="1437408" y="2479827"/>
            <a:ext cx="4810992" cy="523220"/>
          </a:xfrm>
          <a:prstGeom prst="rect">
            <a:avLst/>
          </a:prstGeom>
          <a:noFill/>
        </p:spPr>
        <p:txBody>
          <a:bodyPr wrap="square" rtlCol="0">
            <a:spAutoFit/>
          </a:bodyPr>
          <a:lstStyle/>
          <a:p>
            <a:r>
              <a:rPr lang="en-US" sz="2800" b="1" dirty="0">
                <a:solidFill>
                  <a:schemeClr val="bg1"/>
                </a:solidFill>
                <a:latin typeface="Lato" charset="0"/>
                <a:ea typeface="Lato" charset="0"/>
                <a:cs typeface="Lato" charset="0"/>
              </a:rPr>
              <a:t>Thank You For Attending</a:t>
            </a:r>
          </a:p>
        </p:txBody>
      </p:sp>
      <p:sp>
        <p:nvSpPr>
          <p:cNvPr id="5" name="Text Placeholder 7"/>
          <p:cNvSpPr txBox="1">
            <a:spLocks/>
          </p:cNvSpPr>
          <p:nvPr/>
        </p:nvSpPr>
        <p:spPr>
          <a:xfrm>
            <a:off x="1437408" y="2299267"/>
            <a:ext cx="2667000" cy="228600"/>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bg1"/>
                </a:solidFill>
                <a:latin typeface="Lato" charset="0"/>
                <a:ea typeface="Lato" charset="0"/>
                <a:cs typeface="Lato" charset="0"/>
              </a:rPr>
              <a:t>Office of Foundation Relations</a:t>
            </a:r>
          </a:p>
        </p:txBody>
      </p:sp>
      <p:pic>
        <p:nvPicPr>
          <p:cNvPr id="8" name="Picture 7" descr="Graphical user interface&#10;&#10;Description automatically generated with medium confidence">
            <a:extLst>
              <a:ext uri="{FF2B5EF4-FFF2-40B4-BE49-F238E27FC236}">
                <a16:creationId xmlns:a16="http://schemas.microsoft.com/office/drawing/2014/main" id="{02BF83E6-A474-914A-BCDC-0343A18A7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0" y="6019800"/>
            <a:ext cx="1981200" cy="495300"/>
          </a:xfrm>
          <a:prstGeom prst="rect">
            <a:avLst/>
          </a:prstGeom>
        </p:spPr>
      </p:pic>
    </p:spTree>
    <p:extLst>
      <p:ext uri="{BB962C8B-B14F-4D97-AF65-F5344CB8AC3E}">
        <p14:creationId xmlns:p14="http://schemas.microsoft.com/office/powerpoint/2010/main" val="332255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7074" y="843699"/>
            <a:ext cx="6081520" cy="584775"/>
          </a:xfrm>
          <a:prstGeom prst="rect">
            <a:avLst/>
          </a:prstGeom>
          <a:noFill/>
        </p:spPr>
        <p:txBody>
          <a:bodyPr wrap="square" rtlCol="0">
            <a:spAutoFit/>
          </a:bodyPr>
          <a:lstStyle/>
          <a:p>
            <a:pPr algn="ctr"/>
            <a:r>
              <a:rPr lang="en-US" sz="3200" b="1" dirty="0">
                <a:solidFill>
                  <a:schemeClr val="tx1">
                    <a:lumMod val="75000"/>
                    <a:lumOff val="25000"/>
                  </a:schemeClr>
                </a:solidFill>
                <a:latin typeface="Lato" charset="0"/>
                <a:ea typeface="Lato" charset="0"/>
                <a:cs typeface="Lato" charset="0"/>
              </a:rPr>
              <a:t>Today’s Presenter</a:t>
            </a:r>
          </a:p>
        </p:txBody>
      </p:sp>
      <p:sp>
        <p:nvSpPr>
          <p:cNvPr id="14" name="TextBox 13"/>
          <p:cNvSpPr txBox="1"/>
          <p:nvPr/>
        </p:nvSpPr>
        <p:spPr>
          <a:xfrm>
            <a:off x="4674393" y="5117826"/>
            <a:ext cx="2843212"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Lato" charset="0"/>
                <a:ea typeface="Lato" charset="0"/>
                <a:cs typeface="Lato" charset="0"/>
              </a:rPr>
              <a:t>Jara Dorsey-Lash</a:t>
            </a:r>
          </a:p>
        </p:txBody>
      </p:sp>
      <p:sp>
        <p:nvSpPr>
          <p:cNvPr id="15" name="TextBox 14"/>
          <p:cNvSpPr txBox="1"/>
          <p:nvPr/>
        </p:nvSpPr>
        <p:spPr>
          <a:xfrm>
            <a:off x="5377695" y="5445531"/>
            <a:ext cx="1436612" cy="276999"/>
          </a:xfrm>
          <a:prstGeom prst="rect">
            <a:avLst/>
          </a:prstGeom>
          <a:noFill/>
        </p:spPr>
        <p:txBody>
          <a:bodyPr wrap="none" rtlCol="0">
            <a:spAutoFit/>
          </a:bodyPr>
          <a:lstStyle/>
          <a:p>
            <a:pPr algn="ctr"/>
            <a:r>
              <a:rPr lang="en-US" sz="1200" dirty="0">
                <a:solidFill>
                  <a:schemeClr val="bg1">
                    <a:lumMod val="65000"/>
                  </a:schemeClr>
                </a:solidFill>
                <a:latin typeface="Lato" charset="0"/>
                <a:ea typeface="Lato" charset="0"/>
                <a:cs typeface="Lato" charset="0"/>
              </a:rPr>
              <a:t>Associate Director</a:t>
            </a:r>
          </a:p>
        </p:txBody>
      </p:sp>
      <p:sp>
        <p:nvSpPr>
          <p:cNvPr id="13" name="Text Placeholder 7">
            <a:extLst>
              <a:ext uri="{FF2B5EF4-FFF2-40B4-BE49-F238E27FC236}">
                <a16:creationId xmlns:a16="http://schemas.microsoft.com/office/drawing/2014/main" id="{6156F2CB-03C5-9F44-974A-15742DCBA5F4}"/>
              </a:ext>
            </a:extLst>
          </p:cNvPr>
          <p:cNvSpPr txBox="1">
            <a:spLocks/>
          </p:cNvSpPr>
          <p:nvPr/>
        </p:nvSpPr>
        <p:spPr>
          <a:xfrm>
            <a:off x="4784334" y="1428474"/>
            <a:ext cx="2667000" cy="228600"/>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chemeClr val="bg1">
                    <a:lumMod val="50000"/>
                  </a:schemeClr>
                </a:solidFill>
                <a:latin typeface="Lato" charset="0"/>
                <a:ea typeface="Lato" charset="0"/>
                <a:cs typeface="Lato" charset="0"/>
              </a:rPr>
              <a:t>Office of Foundation Relations</a:t>
            </a:r>
          </a:p>
        </p:txBody>
      </p:sp>
      <p:sp>
        <p:nvSpPr>
          <p:cNvPr id="17" name="Text Placeholder 7">
            <a:extLst>
              <a:ext uri="{FF2B5EF4-FFF2-40B4-BE49-F238E27FC236}">
                <a16:creationId xmlns:a16="http://schemas.microsoft.com/office/drawing/2014/main" id="{102EAE4E-9427-E545-B38F-D5B237F100B8}"/>
              </a:ext>
            </a:extLst>
          </p:cNvPr>
          <p:cNvSpPr txBox="1">
            <a:spLocks/>
          </p:cNvSpPr>
          <p:nvPr/>
        </p:nvSpPr>
        <p:spPr>
          <a:xfrm>
            <a:off x="4762499" y="5706956"/>
            <a:ext cx="2667000" cy="228600"/>
          </a:xfrm>
          <a:prstGeom prst="rect">
            <a:avLst/>
          </a:prstGeom>
          <a:no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1400" kern="1200">
                <a:solidFill>
                  <a:schemeClr val="bg2">
                    <a:lumMod val="65000"/>
                  </a:schemeClr>
                </a:solidFill>
                <a:latin typeface="Open Sans"/>
                <a:ea typeface="+mn-ea"/>
                <a:cs typeface="Open Sans"/>
              </a:defRPr>
            </a:lvl1pPr>
            <a:lvl2pPr marL="742950" indent="-285750" algn="l" defTabSz="914400" rtl="0" eaLnBrk="1" latinLnBrk="0" hangingPunct="1">
              <a:spcBef>
                <a:spcPct val="20000"/>
              </a:spcBef>
              <a:buFont typeface="Arial" pitchFamily="34" charset="0"/>
              <a:buChar char="–"/>
              <a:defRPr sz="1200" kern="1200">
                <a:solidFill>
                  <a:schemeClr val="bg2">
                    <a:lumMod val="65000"/>
                  </a:schemeClr>
                </a:solidFill>
                <a:latin typeface="Open Sans"/>
                <a:ea typeface="+mn-ea"/>
                <a:cs typeface="Open Sans"/>
              </a:defRPr>
            </a:lvl2pPr>
            <a:lvl3pPr marL="1143000" indent="-228600" algn="l" defTabSz="914400" rtl="0" eaLnBrk="1" latinLnBrk="0" hangingPunct="1">
              <a:spcBef>
                <a:spcPct val="20000"/>
              </a:spcBef>
              <a:buFont typeface="Arial" pitchFamily="34" charset="0"/>
              <a:buChar char="•"/>
              <a:defRPr sz="1100" kern="1200">
                <a:solidFill>
                  <a:schemeClr val="bg2">
                    <a:lumMod val="65000"/>
                  </a:schemeClr>
                </a:solidFill>
                <a:latin typeface="Open Sans"/>
                <a:ea typeface="+mn-ea"/>
                <a:cs typeface="Open Sans"/>
              </a:defRPr>
            </a:lvl3pPr>
            <a:lvl4pPr marL="16002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4pPr>
            <a:lvl5pPr marL="2057400" indent="-228600" algn="l" defTabSz="914400" rtl="0" eaLnBrk="1" latinLnBrk="0" hangingPunct="1">
              <a:spcBef>
                <a:spcPct val="20000"/>
              </a:spcBef>
              <a:buFont typeface="Arial" pitchFamily="34" charset="0"/>
              <a:buChar char="»"/>
              <a:defRPr sz="1050" kern="1200">
                <a:solidFill>
                  <a:schemeClr val="bg2">
                    <a:lumMod val="65000"/>
                  </a:schemeClr>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solidFill>
                  <a:schemeClr val="bg1">
                    <a:lumMod val="50000"/>
                  </a:schemeClr>
                </a:solidFill>
                <a:latin typeface="Lato" charset="0"/>
                <a:ea typeface="Lato" charset="0"/>
                <a:cs typeface="Lato" charset="0"/>
              </a:rPr>
              <a:t>jed72@psu.edu</a:t>
            </a:r>
          </a:p>
        </p:txBody>
      </p:sp>
      <p:pic>
        <p:nvPicPr>
          <p:cNvPr id="12" name="Picture Placeholder 11" descr="A person in a black jacket&#10;&#10;Description automatically generated">
            <a:extLst>
              <a:ext uri="{FF2B5EF4-FFF2-40B4-BE49-F238E27FC236}">
                <a16:creationId xmlns:a16="http://schemas.microsoft.com/office/drawing/2014/main" id="{6030E9BE-63C1-7023-86F6-D368B1E3B8D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6667" b="16667"/>
          <a:stretch>
            <a:fillRect/>
          </a:stretch>
        </p:blipFill>
        <p:spPr>
          <a:xfrm>
            <a:off x="4614377" y="2024037"/>
            <a:ext cx="2843213" cy="2843213"/>
          </a:xfrm>
        </p:spPr>
      </p:pic>
    </p:spTree>
    <p:extLst>
      <p:ext uri="{BB962C8B-B14F-4D97-AF65-F5344CB8AC3E}">
        <p14:creationId xmlns:p14="http://schemas.microsoft.com/office/powerpoint/2010/main" val="321774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75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3"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V="1">
            <a:off x="1429798" y="3901406"/>
            <a:ext cx="0" cy="8131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00563" y="827537"/>
            <a:ext cx="3128961" cy="584775"/>
          </a:xfrm>
          <a:prstGeom prst="rect">
            <a:avLst/>
          </a:prstGeom>
          <a:noFill/>
        </p:spPr>
        <p:txBody>
          <a:bodyPr wrap="square" rtlCol="0">
            <a:spAutoFit/>
          </a:bodyPr>
          <a:lstStyle/>
          <a:p>
            <a:pPr algn="ctr"/>
            <a:r>
              <a:rPr lang="en-US" sz="3200" b="1" dirty="0">
                <a:solidFill>
                  <a:schemeClr val="tx1">
                    <a:lumMod val="75000"/>
                    <a:lumOff val="25000"/>
                  </a:schemeClr>
                </a:solidFill>
                <a:latin typeface="Lato" charset="0"/>
                <a:ea typeface="Lato" charset="0"/>
                <a:cs typeface="Lato" charset="0"/>
              </a:rPr>
              <a:t>Overview</a:t>
            </a:r>
          </a:p>
        </p:txBody>
      </p:sp>
      <p:sp>
        <p:nvSpPr>
          <p:cNvPr id="4" name="7 CuadroTexto"/>
          <p:cNvSpPr txBox="1"/>
          <p:nvPr/>
        </p:nvSpPr>
        <p:spPr>
          <a:xfrm>
            <a:off x="2941073" y="1375594"/>
            <a:ext cx="6301590" cy="478721"/>
          </a:xfrm>
          <a:prstGeom prst="rect">
            <a:avLst/>
          </a:prstGeom>
          <a:noFill/>
        </p:spPr>
        <p:txBody>
          <a:bodyPr wrap="square">
            <a:spAutoFit/>
          </a:bodyPr>
          <a:lstStyle/>
          <a:p>
            <a:pPr algn="ctr">
              <a:lnSpc>
                <a:spcPts val="1600"/>
              </a:lnSpc>
              <a:defRPr/>
            </a:pPr>
            <a:r>
              <a:rPr lang="en-US" sz="1000" dirty="0">
                <a:solidFill>
                  <a:schemeClr val="bg1">
                    <a:lumMod val="50000"/>
                  </a:schemeClr>
                </a:solidFill>
                <a:latin typeface="Lato" charset="0"/>
                <a:ea typeface="Lato" charset="0"/>
                <a:cs typeface="Lato" charset="0"/>
              </a:rPr>
              <a:t>Today’s presentation is meant to provide you with the tools to better target foundation funding through a collaboration with Penn State’s Office of Foundation Relations.</a:t>
            </a:r>
          </a:p>
        </p:txBody>
      </p:sp>
      <p:cxnSp>
        <p:nvCxnSpPr>
          <p:cNvPr id="6" name="Straight Connector 5"/>
          <p:cNvCxnSpPr/>
          <p:nvPr/>
        </p:nvCxnSpPr>
        <p:spPr>
          <a:xfrm>
            <a:off x="0" y="4832251"/>
            <a:ext cx="1219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325874" y="4714564"/>
            <a:ext cx="235373" cy="2353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12888" y="3234118"/>
            <a:ext cx="1804560" cy="338554"/>
          </a:xfrm>
          <a:prstGeom prst="rect">
            <a:avLst/>
          </a:prstGeom>
          <a:noFill/>
        </p:spPr>
        <p:txBody>
          <a:bodyPr wrap="square" rtlCol="0">
            <a:spAutoFit/>
          </a:bodyPr>
          <a:lstStyle/>
          <a:p>
            <a:r>
              <a:rPr lang="en-US" sz="1600" b="1" dirty="0">
                <a:solidFill>
                  <a:schemeClr val="tx1">
                    <a:lumMod val="75000"/>
                    <a:lumOff val="25000"/>
                  </a:schemeClr>
                </a:solidFill>
                <a:latin typeface="Lato" charset="0"/>
                <a:ea typeface="Lato" charset="0"/>
                <a:cs typeface="Lato" charset="0"/>
              </a:rPr>
              <a:t>Who we are</a:t>
            </a:r>
          </a:p>
        </p:txBody>
      </p:sp>
      <p:sp>
        <p:nvSpPr>
          <p:cNvPr id="16" name="7 CuadroTexto"/>
          <p:cNvSpPr txBox="1"/>
          <p:nvPr/>
        </p:nvSpPr>
        <p:spPr>
          <a:xfrm>
            <a:off x="1912887" y="3415857"/>
            <a:ext cx="1951893" cy="908775"/>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Learn about OFR and how we can help you be successful in your grant applications.   </a:t>
            </a:r>
          </a:p>
          <a:p>
            <a:pPr>
              <a:lnSpc>
                <a:spcPts val="1280"/>
              </a:lnSpc>
              <a:defRPr/>
            </a:pPr>
            <a:endParaRPr lang="en-US" sz="900" dirty="0">
              <a:solidFill>
                <a:schemeClr val="bg1">
                  <a:lumMod val="50000"/>
                </a:schemeClr>
              </a:solidFill>
              <a:latin typeface="Lato" charset="0"/>
              <a:ea typeface="Lato" charset="0"/>
              <a:cs typeface="Lato" charset="0"/>
            </a:endParaRPr>
          </a:p>
        </p:txBody>
      </p:sp>
      <p:cxnSp>
        <p:nvCxnSpPr>
          <p:cNvPr id="36" name="Straight Connector 35"/>
          <p:cNvCxnSpPr/>
          <p:nvPr/>
        </p:nvCxnSpPr>
        <p:spPr>
          <a:xfrm flipV="1">
            <a:off x="4118399" y="2886076"/>
            <a:ext cx="0" cy="180412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035893" y="4690203"/>
            <a:ext cx="235373" cy="2353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609348" y="2599887"/>
            <a:ext cx="2716057" cy="338554"/>
          </a:xfrm>
          <a:prstGeom prst="rect">
            <a:avLst/>
          </a:prstGeom>
          <a:noFill/>
        </p:spPr>
        <p:txBody>
          <a:bodyPr wrap="square" rtlCol="0">
            <a:spAutoFit/>
          </a:bodyPr>
          <a:lstStyle/>
          <a:p>
            <a:r>
              <a:rPr lang="en-US" sz="1600" b="1" dirty="0">
                <a:solidFill>
                  <a:schemeClr val="tx1">
                    <a:lumMod val="75000"/>
                    <a:lumOff val="25000"/>
                  </a:schemeClr>
                </a:solidFill>
                <a:latin typeface="Lato" charset="0"/>
                <a:ea typeface="Lato" charset="0"/>
                <a:cs typeface="Lato" charset="0"/>
              </a:rPr>
              <a:t>Foundation Fundamentals</a:t>
            </a:r>
          </a:p>
        </p:txBody>
      </p:sp>
      <p:sp>
        <p:nvSpPr>
          <p:cNvPr id="40" name="7 CuadroTexto"/>
          <p:cNvSpPr txBox="1"/>
          <p:nvPr/>
        </p:nvSpPr>
        <p:spPr>
          <a:xfrm>
            <a:off x="4609348" y="2781626"/>
            <a:ext cx="1951893" cy="908775"/>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A quick overview of independent foundations and the funding landscape. </a:t>
            </a:r>
          </a:p>
          <a:p>
            <a:pPr>
              <a:lnSpc>
                <a:spcPts val="1280"/>
              </a:lnSpc>
              <a:defRPr/>
            </a:pPr>
            <a:endParaRPr lang="en-US" sz="900" dirty="0">
              <a:solidFill>
                <a:schemeClr val="bg1">
                  <a:lumMod val="50000"/>
                </a:schemeClr>
              </a:solidFill>
              <a:latin typeface="Lato" charset="0"/>
              <a:ea typeface="Lato" charset="0"/>
              <a:cs typeface="Lato" charset="0"/>
            </a:endParaRPr>
          </a:p>
        </p:txBody>
      </p:sp>
      <p:cxnSp>
        <p:nvCxnSpPr>
          <p:cNvPr id="61" name="Straight Connector 60"/>
          <p:cNvCxnSpPr/>
          <p:nvPr/>
        </p:nvCxnSpPr>
        <p:spPr>
          <a:xfrm flipV="1">
            <a:off x="6842317" y="3903726"/>
            <a:ext cx="0" cy="8131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738393" y="4716884"/>
            <a:ext cx="235373" cy="2353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7325407" y="3236438"/>
            <a:ext cx="1804560" cy="338554"/>
          </a:xfrm>
          <a:prstGeom prst="rect">
            <a:avLst/>
          </a:prstGeom>
          <a:noFill/>
        </p:spPr>
        <p:txBody>
          <a:bodyPr wrap="square" rtlCol="0">
            <a:spAutoFit/>
          </a:bodyPr>
          <a:lstStyle/>
          <a:p>
            <a:r>
              <a:rPr lang="en-US" sz="1600" b="1" dirty="0">
                <a:solidFill>
                  <a:schemeClr val="tx1">
                    <a:lumMod val="75000"/>
                    <a:lumOff val="25000"/>
                  </a:schemeClr>
                </a:solidFill>
                <a:latin typeface="Lato" charset="0"/>
                <a:ea typeface="Lato" charset="0"/>
                <a:cs typeface="Lato" charset="0"/>
              </a:rPr>
              <a:t>Proposal Writing</a:t>
            </a:r>
          </a:p>
        </p:txBody>
      </p:sp>
      <p:sp>
        <p:nvSpPr>
          <p:cNvPr id="64" name="7 CuadroTexto"/>
          <p:cNvSpPr txBox="1"/>
          <p:nvPr/>
        </p:nvSpPr>
        <p:spPr>
          <a:xfrm>
            <a:off x="7325406" y="3418177"/>
            <a:ext cx="1951893" cy="908775"/>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Brief tips for preparing proposal materials, including letters of interest and full proposals.  </a:t>
            </a:r>
          </a:p>
          <a:p>
            <a:pPr>
              <a:lnSpc>
                <a:spcPts val="1280"/>
              </a:lnSpc>
              <a:defRPr/>
            </a:pPr>
            <a:endParaRPr lang="en-US" sz="900" dirty="0">
              <a:solidFill>
                <a:schemeClr val="bg1">
                  <a:lumMod val="50000"/>
                </a:schemeClr>
              </a:solidFill>
              <a:latin typeface="Lato" charset="0"/>
              <a:ea typeface="Lato" charset="0"/>
              <a:cs typeface="Lato" charset="0"/>
            </a:endParaRPr>
          </a:p>
        </p:txBody>
      </p:sp>
      <p:cxnSp>
        <p:nvCxnSpPr>
          <p:cNvPr id="66" name="Straight Connector 65"/>
          <p:cNvCxnSpPr/>
          <p:nvPr/>
        </p:nvCxnSpPr>
        <p:spPr>
          <a:xfrm flipV="1">
            <a:off x="9381223" y="2888396"/>
            <a:ext cx="0" cy="180412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9277299" y="4692523"/>
            <a:ext cx="235373" cy="2353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9909861" y="2602207"/>
            <a:ext cx="2010268" cy="830997"/>
          </a:xfrm>
          <a:prstGeom prst="rect">
            <a:avLst/>
          </a:prstGeom>
          <a:noFill/>
        </p:spPr>
        <p:txBody>
          <a:bodyPr wrap="square" rtlCol="0">
            <a:spAutoFit/>
          </a:bodyPr>
          <a:lstStyle/>
          <a:p>
            <a:r>
              <a:rPr lang="en-US" sz="1600" b="1" dirty="0">
                <a:solidFill>
                  <a:schemeClr val="tx1">
                    <a:lumMod val="75000"/>
                    <a:lumOff val="25000"/>
                  </a:schemeClr>
                </a:solidFill>
                <a:latin typeface="Lato" charset="0"/>
                <a:ea typeface="Lato" charset="0"/>
                <a:cs typeface="Lato" charset="0"/>
              </a:rPr>
              <a:t>Foundation Case Studies and Opportunities</a:t>
            </a:r>
          </a:p>
        </p:txBody>
      </p:sp>
      <p:sp>
        <p:nvSpPr>
          <p:cNvPr id="69" name="7 CuadroTexto"/>
          <p:cNvSpPr txBox="1"/>
          <p:nvPr/>
        </p:nvSpPr>
        <p:spPr>
          <a:xfrm>
            <a:off x="9909861" y="3260635"/>
            <a:ext cx="1951893" cy="1075487"/>
          </a:xfrm>
          <a:prstGeom prst="rect">
            <a:avLst/>
          </a:prstGeom>
          <a:noFill/>
        </p:spPr>
        <p:txBody>
          <a:bodyPr wrap="square">
            <a:spAutoFit/>
          </a:bodyPr>
          <a:lstStyle/>
          <a:p>
            <a:pPr>
              <a:lnSpc>
                <a:spcPts val="1280"/>
              </a:lnSpc>
              <a:defRPr/>
            </a:pPr>
            <a:endParaRPr lang="en-US" sz="900" dirty="0">
              <a:solidFill>
                <a:schemeClr val="bg1">
                  <a:lumMod val="50000"/>
                </a:schemeClr>
              </a:solidFill>
              <a:latin typeface="Lato" charset="0"/>
              <a:ea typeface="Lato" charset="0"/>
              <a:cs typeface="Lato" charset="0"/>
            </a:endParaRPr>
          </a:p>
          <a:p>
            <a:pPr>
              <a:lnSpc>
                <a:spcPts val="1280"/>
              </a:lnSpc>
              <a:defRPr/>
            </a:pPr>
            <a:r>
              <a:rPr lang="en-US" sz="900" dirty="0">
                <a:solidFill>
                  <a:schemeClr val="bg1">
                    <a:lumMod val="50000"/>
                  </a:schemeClr>
                </a:solidFill>
                <a:latin typeface="Lato" charset="0"/>
                <a:ea typeface="Lato" charset="0"/>
                <a:cs typeface="Lato" charset="0"/>
              </a:rPr>
              <a:t>A look at foundations funding in your field and a deeper dive into a couple of the more important funders. </a:t>
            </a:r>
          </a:p>
          <a:p>
            <a:pPr>
              <a:lnSpc>
                <a:spcPts val="1280"/>
              </a:lnSpc>
              <a:defRPr/>
            </a:pPr>
            <a:endParaRPr lang="en-US" sz="900" dirty="0">
              <a:solidFill>
                <a:schemeClr val="bg1">
                  <a:lumMod val="50000"/>
                </a:schemeClr>
              </a:solidFill>
              <a:latin typeface="Lato" charset="0"/>
              <a:ea typeface="Lato" charset="0"/>
              <a:cs typeface="Lato" charset="0"/>
            </a:endParaRPr>
          </a:p>
        </p:txBody>
      </p:sp>
      <p:pic>
        <p:nvPicPr>
          <p:cNvPr id="8" name="Picture Placeholder 7" descr="A picture containing bell, outdoor&#10;&#10;Description automatically generated">
            <a:extLst>
              <a:ext uri="{FF2B5EF4-FFF2-40B4-BE49-F238E27FC236}">
                <a16:creationId xmlns:a16="http://schemas.microsoft.com/office/drawing/2014/main" id="{F77E7245-286C-9540-9526-EE55A9EC5BE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6615" r="16615"/>
          <a:stretch>
            <a:fillRect/>
          </a:stretch>
        </p:blipFill>
        <p:spPr/>
      </p:pic>
      <p:pic>
        <p:nvPicPr>
          <p:cNvPr id="12" name="Picture Placeholder 11" descr="A group of people sitting around a table&#10;&#10;Description automatically generated">
            <a:extLst>
              <a:ext uri="{FF2B5EF4-FFF2-40B4-BE49-F238E27FC236}">
                <a16:creationId xmlns:a16="http://schemas.microsoft.com/office/drawing/2014/main" id="{5D4A7733-3FF4-734D-9B4E-71ABC4484595}"/>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6713" r="16713"/>
          <a:stretch>
            <a:fillRect/>
          </a:stretch>
        </p:blipFill>
        <p:spPr/>
      </p:pic>
      <p:pic>
        <p:nvPicPr>
          <p:cNvPr id="17" name="Picture Placeholder 16" descr="A picture containing person, indoor, using, computer&#10;&#10;Description automatically generated">
            <a:extLst>
              <a:ext uri="{FF2B5EF4-FFF2-40B4-BE49-F238E27FC236}">
                <a16:creationId xmlns:a16="http://schemas.microsoft.com/office/drawing/2014/main" id="{A8EB5EE7-6559-D045-A286-149945B1494C}"/>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16733" r="16733"/>
          <a:stretch>
            <a:fillRect/>
          </a:stretch>
        </p:blipFill>
        <p:spPr/>
      </p:pic>
      <p:pic>
        <p:nvPicPr>
          <p:cNvPr id="19" name="Picture Placeholder 18" descr="A picture containing dark, close, guitar&#10;&#10;Description automatically generated">
            <a:extLst>
              <a:ext uri="{FF2B5EF4-FFF2-40B4-BE49-F238E27FC236}">
                <a16:creationId xmlns:a16="http://schemas.microsoft.com/office/drawing/2014/main" id="{DAF5A838-9A7F-CD49-960A-4D3ADA99BC15}"/>
              </a:ext>
            </a:extLst>
          </p:cNvPr>
          <p:cNvPicPr>
            <a:picLocks noGrp="1" noChangeAspect="1"/>
          </p:cNvPicPr>
          <p:nvPr>
            <p:ph type="pic" sz="quarter" idx="13"/>
          </p:nvPr>
        </p:nvPicPr>
        <p:blipFill rotWithShape="1">
          <a:blip r:embed="rId5" cstate="print">
            <a:extLst>
              <a:ext uri="{28A0092B-C50C-407E-A947-70E740481C1C}">
                <a14:useLocalDpi xmlns:a14="http://schemas.microsoft.com/office/drawing/2010/main" val="0"/>
              </a:ext>
            </a:extLst>
          </a:blip>
          <a:srcRect l="13692" r="42738"/>
          <a:stretch/>
        </p:blipFill>
        <p:spPr>
          <a:xfrm>
            <a:off x="9118190" y="2683806"/>
            <a:ext cx="548640" cy="614365"/>
          </a:xfrm>
        </p:spPr>
      </p:pic>
    </p:spTree>
    <p:extLst>
      <p:ext uri="{BB962C8B-B14F-4D97-AF65-F5344CB8AC3E}">
        <p14:creationId xmlns:p14="http://schemas.microsoft.com/office/powerpoint/2010/main" val="374881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ipe(down)">
                                      <p:cBhvr>
                                        <p:cTn id="40" dur="500"/>
                                        <p:tgtEl>
                                          <p:spTgt spid="6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down)">
                                      <p:cBhvr>
                                        <p:cTn id="43" dur="500"/>
                                        <p:tgtEl>
                                          <p:spTgt spid="6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down)">
                                      <p:cBhvr>
                                        <p:cTn id="46" dur="500"/>
                                        <p:tgtEl>
                                          <p:spTgt spid="6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down)">
                                      <p:cBhvr>
                                        <p:cTn id="4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P spid="15" grpId="0"/>
      <p:bldP spid="16" grpId="0"/>
      <p:bldP spid="37" grpId="0" animBg="1"/>
      <p:bldP spid="39" grpId="0"/>
      <p:bldP spid="40" grpId="0"/>
      <p:bldP spid="62" grpId="0" animBg="1"/>
      <p:bldP spid="63" grpId="0"/>
      <p:bldP spid="64" grpId="0"/>
      <p:bldP spid="67" grpId="0" animBg="1"/>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CuadroTexto"/>
          <p:cNvSpPr txBox="1"/>
          <p:nvPr/>
        </p:nvSpPr>
        <p:spPr>
          <a:xfrm>
            <a:off x="5840298" y="4953000"/>
            <a:ext cx="4694352" cy="1155188"/>
          </a:xfrm>
          <a:prstGeom prst="rect">
            <a:avLst/>
          </a:prstGeom>
          <a:noFill/>
        </p:spPr>
        <p:txBody>
          <a:bodyPr wrap="square">
            <a:spAutoFit/>
          </a:bodyPr>
          <a:lstStyle/>
          <a:p>
            <a:pPr>
              <a:lnSpc>
                <a:spcPts val="1733"/>
              </a:lnSpc>
              <a:defRPr/>
            </a:pPr>
            <a:r>
              <a:rPr lang="en-US" sz="1200" dirty="0">
                <a:solidFill>
                  <a:schemeClr val="bg1">
                    <a:lumMod val="50000"/>
                  </a:schemeClr>
                </a:solidFill>
                <a:latin typeface="Lato" charset="0"/>
                <a:ea typeface="Lato" charset="0"/>
                <a:cs typeface="Lato" charset="0"/>
              </a:rPr>
              <a:t>Our mission is to generate transformative private foundation support for Penn State through the development of mutually beneficial, long-term, collaborative relationships with internal partners and foundation leadership.</a:t>
            </a:r>
          </a:p>
          <a:p>
            <a:pPr>
              <a:lnSpc>
                <a:spcPts val="1733"/>
              </a:lnSpc>
              <a:defRPr/>
            </a:pPr>
            <a:endParaRPr lang="en-US" sz="1000" dirty="0">
              <a:solidFill>
                <a:schemeClr val="bg1">
                  <a:lumMod val="50000"/>
                </a:schemeClr>
              </a:solidFill>
              <a:latin typeface="Lato" charset="0"/>
              <a:ea typeface="Lato" charset="0"/>
              <a:cs typeface="Lato" charset="0"/>
            </a:endParaRPr>
          </a:p>
        </p:txBody>
      </p:sp>
      <p:sp>
        <p:nvSpPr>
          <p:cNvPr id="16" name="TextBox 15"/>
          <p:cNvSpPr txBox="1"/>
          <p:nvPr/>
        </p:nvSpPr>
        <p:spPr>
          <a:xfrm>
            <a:off x="5936939" y="2074782"/>
            <a:ext cx="4694352" cy="2708435"/>
          </a:xfrm>
          <a:prstGeom prst="rect">
            <a:avLst/>
          </a:prstGeom>
          <a:noFill/>
        </p:spPr>
        <p:txBody>
          <a:bodyPr wrap="square" rtlCol="0">
            <a:spAutoFit/>
          </a:bodyPr>
          <a:lstStyle/>
          <a:p>
            <a:r>
              <a:rPr lang="en-US" sz="2800" dirty="0">
                <a:solidFill>
                  <a:schemeClr val="tx1">
                    <a:lumMod val="75000"/>
                    <a:lumOff val="25000"/>
                  </a:schemeClr>
                </a:solidFill>
                <a:latin typeface="Lato" charset="0"/>
                <a:ea typeface="Lato" charset="0"/>
                <a:cs typeface="Lato" charset="0"/>
              </a:rPr>
              <a:t>Connecting Penn State faculty and staff with private foundations to advance the University’s research and programmatic strengths and priorities</a:t>
            </a:r>
            <a:endParaRPr lang="en-US" sz="2800" b="1" dirty="0">
              <a:solidFill>
                <a:schemeClr val="tx1">
                  <a:lumMod val="75000"/>
                  <a:lumOff val="25000"/>
                </a:schemeClr>
              </a:solidFill>
              <a:latin typeface="Lato" charset="0"/>
              <a:ea typeface="Lato" charset="0"/>
              <a:cs typeface="Lato" charset="0"/>
            </a:endParaRPr>
          </a:p>
        </p:txBody>
      </p:sp>
      <p:sp>
        <p:nvSpPr>
          <p:cNvPr id="19" name="TextBox 18"/>
          <p:cNvSpPr txBox="1"/>
          <p:nvPr/>
        </p:nvSpPr>
        <p:spPr>
          <a:xfrm>
            <a:off x="2627085" y="827537"/>
            <a:ext cx="6619709" cy="584775"/>
          </a:xfrm>
          <a:prstGeom prst="rect">
            <a:avLst/>
          </a:prstGeom>
          <a:noFill/>
        </p:spPr>
        <p:txBody>
          <a:bodyPr wrap="square" rtlCol="0">
            <a:spAutoFit/>
          </a:bodyPr>
          <a:lstStyle/>
          <a:p>
            <a:pPr algn="ctr"/>
            <a:r>
              <a:rPr lang="en-US" sz="3200" b="1" dirty="0">
                <a:solidFill>
                  <a:schemeClr val="tx1">
                    <a:lumMod val="75000"/>
                    <a:lumOff val="25000"/>
                  </a:schemeClr>
                </a:solidFill>
                <a:latin typeface="Lato" charset="0"/>
                <a:ea typeface="Lato" charset="0"/>
                <a:cs typeface="Lato" charset="0"/>
              </a:rPr>
              <a:t>Office of Foundation Relations</a:t>
            </a:r>
          </a:p>
        </p:txBody>
      </p:sp>
      <p:pic>
        <p:nvPicPr>
          <p:cNvPr id="4" name="Picture Placeholder 3" descr="A picture containing tree, outdoor, sky, building&#10;&#10;Description automatically generated">
            <a:extLst>
              <a:ext uri="{FF2B5EF4-FFF2-40B4-BE49-F238E27FC236}">
                <a16:creationId xmlns:a16="http://schemas.microsoft.com/office/drawing/2014/main" id="{AE011F7B-F1E0-C049-A0B6-BBCAC727DB0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771" b="6771"/>
          <a:stretch>
            <a:fillRect/>
          </a:stretch>
        </p:blipFill>
        <p:spPr>
          <a:xfrm>
            <a:off x="2133600" y="1951716"/>
            <a:ext cx="3339823" cy="4419600"/>
          </a:xfrm>
        </p:spPr>
      </p:pic>
    </p:spTree>
    <p:extLst>
      <p:ext uri="{BB962C8B-B14F-4D97-AF65-F5344CB8AC3E}">
        <p14:creationId xmlns:p14="http://schemas.microsoft.com/office/powerpoint/2010/main" val="236935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Rectangle 35"/>
          <p:cNvSpPr/>
          <p:nvPr/>
        </p:nvSpPr>
        <p:spPr>
          <a:xfrm>
            <a:off x="0" y="0"/>
            <a:ext cx="9448800" cy="69549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43000" y="829870"/>
            <a:ext cx="7010400" cy="584775"/>
          </a:xfrm>
          <a:prstGeom prst="rect">
            <a:avLst/>
          </a:prstGeom>
          <a:noFill/>
        </p:spPr>
        <p:txBody>
          <a:bodyPr wrap="square" rtlCol="0">
            <a:spAutoFit/>
          </a:bodyPr>
          <a:lstStyle/>
          <a:p>
            <a:r>
              <a:rPr lang="en-US" sz="3200" b="1" dirty="0">
                <a:solidFill>
                  <a:schemeClr val="bg1"/>
                </a:solidFill>
                <a:latin typeface="Lato" charset="0"/>
                <a:ea typeface="Lato" charset="0"/>
                <a:cs typeface="Lato" charset="0"/>
              </a:rPr>
              <a:t>Foundation Insights at Penn State</a:t>
            </a:r>
          </a:p>
        </p:txBody>
      </p:sp>
      <p:sp>
        <p:nvSpPr>
          <p:cNvPr id="25" name="TextBox 24"/>
          <p:cNvSpPr txBox="1"/>
          <p:nvPr/>
        </p:nvSpPr>
        <p:spPr>
          <a:xfrm>
            <a:off x="1170509" y="2068812"/>
            <a:ext cx="1804560" cy="584775"/>
          </a:xfrm>
          <a:prstGeom prst="rect">
            <a:avLst/>
          </a:prstGeom>
          <a:noFill/>
        </p:spPr>
        <p:txBody>
          <a:bodyPr wrap="square" rtlCol="0">
            <a:spAutoFit/>
          </a:bodyPr>
          <a:lstStyle/>
          <a:p>
            <a:r>
              <a:rPr lang="en-US" sz="3200" b="1" dirty="0">
                <a:solidFill>
                  <a:schemeClr val="bg1"/>
                </a:solidFill>
                <a:latin typeface="Lato" charset="0"/>
                <a:ea typeface="Lato" charset="0"/>
                <a:cs typeface="Lato" charset="0"/>
              </a:rPr>
              <a:t>$126m</a:t>
            </a:r>
          </a:p>
        </p:txBody>
      </p:sp>
      <p:sp>
        <p:nvSpPr>
          <p:cNvPr id="26" name="7 CuadroTexto"/>
          <p:cNvSpPr txBox="1"/>
          <p:nvPr/>
        </p:nvSpPr>
        <p:spPr>
          <a:xfrm>
            <a:off x="1167086" y="2429438"/>
            <a:ext cx="2871513" cy="742063"/>
          </a:xfrm>
          <a:prstGeom prst="rect">
            <a:avLst/>
          </a:prstGeom>
          <a:noFill/>
        </p:spPr>
        <p:txBody>
          <a:bodyPr wrap="square">
            <a:spAutoFit/>
          </a:bodyPr>
          <a:lstStyle/>
          <a:p>
            <a:pPr>
              <a:lnSpc>
                <a:spcPts val="1280"/>
              </a:lnSpc>
              <a:defRPr/>
            </a:pPr>
            <a:endParaRPr lang="en-US" sz="900" dirty="0">
              <a:solidFill>
                <a:schemeClr val="bg1"/>
              </a:solidFill>
              <a:latin typeface="Lato" charset="0"/>
              <a:ea typeface="Lato" charset="0"/>
              <a:cs typeface="Lato" charset="0"/>
            </a:endParaRPr>
          </a:p>
          <a:p>
            <a:pPr>
              <a:lnSpc>
                <a:spcPts val="1280"/>
              </a:lnSpc>
              <a:defRPr/>
            </a:pPr>
            <a:r>
              <a:rPr lang="en-US" sz="1000" dirty="0">
                <a:solidFill>
                  <a:schemeClr val="bg2"/>
                </a:solidFill>
                <a:latin typeface="Lato" charset="0"/>
                <a:ea typeface="Lato" charset="0"/>
                <a:cs typeface="Lato" charset="0"/>
              </a:rPr>
              <a:t>Independent foundation giving to Penn State during the most recent capital campaign</a:t>
            </a:r>
          </a:p>
          <a:p>
            <a:pPr>
              <a:lnSpc>
                <a:spcPts val="1280"/>
              </a:lnSpc>
              <a:defRPr/>
            </a:pPr>
            <a:endParaRPr lang="en-US" sz="900" dirty="0">
              <a:solidFill>
                <a:schemeClr val="bg1"/>
              </a:solidFill>
              <a:latin typeface="Lato" charset="0"/>
              <a:ea typeface="Lato" charset="0"/>
              <a:cs typeface="Lato" charset="0"/>
            </a:endParaRPr>
          </a:p>
        </p:txBody>
      </p:sp>
      <p:sp>
        <p:nvSpPr>
          <p:cNvPr id="31" name="TextBox 30"/>
          <p:cNvSpPr txBox="1"/>
          <p:nvPr/>
        </p:nvSpPr>
        <p:spPr>
          <a:xfrm>
            <a:off x="1170509" y="4393997"/>
            <a:ext cx="5181600" cy="892552"/>
          </a:xfrm>
          <a:prstGeom prst="rect">
            <a:avLst/>
          </a:prstGeom>
          <a:noFill/>
        </p:spPr>
        <p:txBody>
          <a:bodyPr wrap="square" rtlCol="0">
            <a:spAutoFit/>
          </a:bodyPr>
          <a:lstStyle/>
          <a:p>
            <a:r>
              <a:rPr lang="en-US" sz="3200" b="1" dirty="0">
                <a:solidFill>
                  <a:schemeClr val="bg1"/>
                </a:solidFill>
                <a:latin typeface="Lato" charset="0"/>
                <a:ea typeface="Lato" charset="0"/>
                <a:cs typeface="Lato" charset="0"/>
              </a:rPr>
              <a:t>Top Foundations</a:t>
            </a:r>
          </a:p>
          <a:p>
            <a:r>
              <a:rPr lang="en-US" sz="2000" b="1" dirty="0">
                <a:solidFill>
                  <a:schemeClr val="bg1"/>
                </a:solidFill>
                <a:latin typeface="Lato" charset="0"/>
                <a:ea typeface="Lato" charset="0"/>
                <a:cs typeface="Lato" charset="0"/>
              </a:rPr>
              <a:t>Managed by OFR</a:t>
            </a:r>
          </a:p>
        </p:txBody>
      </p:sp>
      <p:sp>
        <p:nvSpPr>
          <p:cNvPr id="32" name="7 CuadroTexto"/>
          <p:cNvSpPr txBox="1"/>
          <p:nvPr/>
        </p:nvSpPr>
        <p:spPr>
          <a:xfrm>
            <a:off x="1164316" y="5134164"/>
            <a:ext cx="3788685" cy="1411669"/>
          </a:xfrm>
          <a:prstGeom prst="rect">
            <a:avLst/>
          </a:prstGeom>
          <a:noFill/>
        </p:spPr>
        <p:txBody>
          <a:bodyPr wrap="square">
            <a:spAutoFit/>
          </a:bodyPr>
          <a:lstStyle/>
          <a:p>
            <a:pPr>
              <a:lnSpc>
                <a:spcPts val="1280"/>
              </a:lnSpc>
              <a:defRPr/>
            </a:pPr>
            <a:endParaRPr lang="en-US" sz="900" dirty="0">
              <a:solidFill>
                <a:schemeClr val="bg1"/>
              </a:solidFill>
              <a:latin typeface="Lato" charset="0"/>
              <a:ea typeface="Lato" charset="0"/>
              <a:cs typeface="Lato" charset="0"/>
            </a:endParaRPr>
          </a:p>
          <a:p>
            <a:pPr>
              <a:lnSpc>
                <a:spcPts val="1280"/>
              </a:lnSpc>
              <a:defRPr/>
            </a:pPr>
            <a:r>
              <a:rPr lang="en-US" sz="1000" dirty="0">
                <a:solidFill>
                  <a:schemeClr val="bg2"/>
                </a:solidFill>
                <a:latin typeface="Lato" charset="0"/>
                <a:ea typeface="Lato" charset="0"/>
                <a:cs typeface="Lato" charset="0"/>
              </a:rPr>
              <a:t>Bill and Melinda Gates Foundation</a:t>
            </a:r>
            <a:br>
              <a:rPr lang="en-US" sz="1000" dirty="0">
                <a:solidFill>
                  <a:schemeClr val="bg2"/>
                </a:solidFill>
                <a:latin typeface="Lato" charset="0"/>
                <a:ea typeface="Lato" charset="0"/>
                <a:cs typeface="Lato" charset="0"/>
              </a:rPr>
            </a:br>
            <a:r>
              <a:rPr lang="en-US" sz="1000" dirty="0">
                <a:solidFill>
                  <a:schemeClr val="bg2"/>
                </a:solidFill>
                <a:latin typeface="Lato" charset="0"/>
                <a:ea typeface="Lato" charset="0"/>
                <a:cs typeface="Lato" charset="0"/>
              </a:rPr>
              <a:t>The Heinz Endowments</a:t>
            </a:r>
            <a:br>
              <a:rPr lang="en-US" sz="1000" dirty="0">
                <a:solidFill>
                  <a:schemeClr val="bg2"/>
                </a:solidFill>
                <a:latin typeface="Lato" charset="0"/>
                <a:ea typeface="Lato" charset="0"/>
                <a:cs typeface="Lato" charset="0"/>
              </a:rPr>
            </a:br>
            <a:r>
              <a:rPr lang="en-US" sz="1000" dirty="0">
                <a:solidFill>
                  <a:schemeClr val="bg2"/>
                </a:solidFill>
                <a:latin typeface="Lato" charset="0"/>
                <a:ea typeface="Lato" charset="0"/>
                <a:cs typeface="Lato" charset="0"/>
              </a:rPr>
              <a:t>Robert Wood Johnson Foundation</a:t>
            </a:r>
            <a:br>
              <a:rPr lang="en-US" sz="1000" dirty="0">
                <a:solidFill>
                  <a:schemeClr val="bg2"/>
                </a:solidFill>
                <a:latin typeface="Lato" charset="0"/>
                <a:ea typeface="Lato" charset="0"/>
                <a:cs typeface="Lato" charset="0"/>
              </a:rPr>
            </a:br>
            <a:r>
              <a:rPr lang="en-US" sz="1000" dirty="0">
                <a:solidFill>
                  <a:schemeClr val="bg2"/>
                </a:solidFill>
                <a:latin typeface="Lato" charset="0"/>
                <a:ea typeface="Lato" charset="0"/>
                <a:cs typeface="Lato" charset="0"/>
              </a:rPr>
              <a:t>Richard King Mellon Foundation</a:t>
            </a:r>
            <a:br>
              <a:rPr lang="en-US" sz="1000" dirty="0">
                <a:solidFill>
                  <a:schemeClr val="bg2"/>
                </a:solidFill>
                <a:latin typeface="Lato" charset="0"/>
                <a:ea typeface="Lato" charset="0"/>
                <a:cs typeface="Lato" charset="0"/>
              </a:rPr>
            </a:br>
            <a:r>
              <a:rPr lang="en-US" sz="1000" dirty="0">
                <a:solidFill>
                  <a:schemeClr val="bg2"/>
                </a:solidFill>
                <a:latin typeface="Lato" charset="0"/>
                <a:ea typeface="Lato" charset="0"/>
                <a:cs typeface="Lato" charset="0"/>
              </a:rPr>
              <a:t>William Penn Foundation</a:t>
            </a:r>
          </a:p>
          <a:p>
            <a:pPr>
              <a:lnSpc>
                <a:spcPts val="1280"/>
              </a:lnSpc>
              <a:defRPr/>
            </a:pPr>
            <a:r>
              <a:rPr lang="en-US" sz="1000" dirty="0">
                <a:solidFill>
                  <a:schemeClr val="bg2"/>
                </a:solidFill>
                <a:latin typeface="Lato" charset="0"/>
                <a:ea typeface="Lato" charset="0"/>
                <a:cs typeface="Lato" charset="0"/>
              </a:rPr>
              <a:t>Arnold Ventures</a:t>
            </a:r>
          </a:p>
          <a:p>
            <a:pPr>
              <a:lnSpc>
                <a:spcPts val="1280"/>
              </a:lnSpc>
              <a:defRPr/>
            </a:pPr>
            <a:r>
              <a:rPr lang="en-US" sz="1000" dirty="0">
                <a:solidFill>
                  <a:schemeClr val="bg2"/>
                </a:solidFill>
                <a:latin typeface="Lato" charset="0"/>
                <a:ea typeface="Lato" charset="0"/>
                <a:cs typeface="Lato" charset="0"/>
              </a:rPr>
              <a:t>Ford Foundation</a:t>
            </a:r>
          </a:p>
        </p:txBody>
      </p:sp>
      <p:sp>
        <p:nvSpPr>
          <p:cNvPr id="20" name="TextBox 19">
            <a:extLst>
              <a:ext uri="{FF2B5EF4-FFF2-40B4-BE49-F238E27FC236}">
                <a16:creationId xmlns:a16="http://schemas.microsoft.com/office/drawing/2014/main" id="{5A208EC2-A26F-FB44-9279-A8402C40D4EC}"/>
              </a:ext>
            </a:extLst>
          </p:cNvPr>
          <p:cNvSpPr txBox="1"/>
          <p:nvPr/>
        </p:nvSpPr>
        <p:spPr>
          <a:xfrm>
            <a:off x="1164316" y="3182973"/>
            <a:ext cx="1804560" cy="584775"/>
          </a:xfrm>
          <a:prstGeom prst="rect">
            <a:avLst/>
          </a:prstGeom>
          <a:noFill/>
        </p:spPr>
        <p:txBody>
          <a:bodyPr wrap="square" rtlCol="0">
            <a:spAutoFit/>
          </a:bodyPr>
          <a:lstStyle/>
          <a:p>
            <a:r>
              <a:rPr lang="en-US" sz="3200" b="1" dirty="0">
                <a:solidFill>
                  <a:schemeClr val="bg1"/>
                </a:solidFill>
                <a:latin typeface="Lato" charset="0"/>
                <a:ea typeface="Lato" charset="0"/>
                <a:cs typeface="Lato" charset="0"/>
              </a:rPr>
              <a:t>240</a:t>
            </a:r>
          </a:p>
        </p:txBody>
      </p:sp>
      <p:sp>
        <p:nvSpPr>
          <p:cNvPr id="23" name="7 CuadroTexto">
            <a:extLst>
              <a:ext uri="{FF2B5EF4-FFF2-40B4-BE49-F238E27FC236}">
                <a16:creationId xmlns:a16="http://schemas.microsoft.com/office/drawing/2014/main" id="{AAAE92AB-EDC3-574D-BB31-7C4ED3DD604E}"/>
              </a:ext>
            </a:extLst>
          </p:cNvPr>
          <p:cNvSpPr txBox="1"/>
          <p:nvPr/>
        </p:nvSpPr>
        <p:spPr>
          <a:xfrm>
            <a:off x="1136807" y="3539539"/>
            <a:ext cx="2590800" cy="742063"/>
          </a:xfrm>
          <a:prstGeom prst="rect">
            <a:avLst/>
          </a:prstGeom>
          <a:noFill/>
        </p:spPr>
        <p:txBody>
          <a:bodyPr wrap="square">
            <a:spAutoFit/>
          </a:bodyPr>
          <a:lstStyle/>
          <a:p>
            <a:pPr>
              <a:lnSpc>
                <a:spcPts val="1280"/>
              </a:lnSpc>
              <a:defRPr/>
            </a:pPr>
            <a:endParaRPr lang="en-US" sz="900" dirty="0">
              <a:solidFill>
                <a:schemeClr val="bg1"/>
              </a:solidFill>
              <a:latin typeface="Lato" charset="0"/>
              <a:ea typeface="Lato" charset="0"/>
              <a:cs typeface="Lato" charset="0"/>
            </a:endParaRPr>
          </a:p>
          <a:p>
            <a:pPr>
              <a:lnSpc>
                <a:spcPts val="1280"/>
              </a:lnSpc>
              <a:defRPr/>
            </a:pPr>
            <a:r>
              <a:rPr lang="en-US" sz="1000" dirty="0">
                <a:solidFill>
                  <a:schemeClr val="bg2"/>
                </a:solidFill>
                <a:latin typeface="Lato" charset="0"/>
                <a:ea typeface="Lato" charset="0"/>
                <a:cs typeface="Lato" charset="0"/>
              </a:rPr>
              <a:t>Number of foundations that made gifts to Penn State during the campaign</a:t>
            </a:r>
          </a:p>
          <a:p>
            <a:pPr>
              <a:lnSpc>
                <a:spcPts val="1280"/>
              </a:lnSpc>
              <a:defRPr/>
            </a:pPr>
            <a:endParaRPr lang="en-US" sz="900" dirty="0">
              <a:solidFill>
                <a:schemeClr val="bg1"/>
              </a:solidFill>
              <a:latin typeface="Lato" charset="0"/>
              <a:ea typeface="Lato" charset="0"/>
              <a:cs typeface="Lato" charset="0"/>
            </a:endParaRPr>
          </a:p>
        </p:txBody>
      </p:sp>
      <p:pic>
        <p:nvPicPr>
          <p:cNvPr id="8" name="Picture 7" descr="A clock tower on a building&#10;&#10;Description automatically generated with medium confidence">
            <a:extLst>
              <a:ext uri="{FF2B5EF4-FFF2-40B4-BE49-F238E27FC236}">
                <a16:creationId xmlns:a16="http://schemas.microsoft.com/office/drawing/2014/main" id="{73BAB349-EE74-0B48-BCDC-D40954DB6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517914"/>
            <a:ext cx="4953000" cy="7424404"/>
          </a:xfrm>
          <a:prstGeom prst="rect">
            <a:avLst/>
          </a:prstGeom>
        </p:spPr>
      </p:pic>
    </p:spTree>
    <p:extLst>
      <p:ext uri="{BB962C8B-B14F-4D97-AF65-F5344CB8AC3E}">
        <p14:creationId xmlns:p14="http://schemas.microsoft.com/office/powerpoint/2010/main" val="2543553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31" grpId="0"/>
      <p:bldP spid="32" grpId="0"/>
      <p:bldP spid="20"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Graphical user interface&#10;&#10;Description automatically generated">
            <a:extLst>
              <a:ext uri="{FF2B5EF4-FFF2-40B4-BE49-F238E27FC236}">
                <a16:creationId xmlns:a16="http://schemas.microsoft.com/office/drawing/2014/main" id="{E98D0CC3-1F0C-E34C-806E-C89A2D65F3D9}"/>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5008" t="-1365" r="30387" b="1365"/>
          <a:stretch/>
        </p:blipFill>
        <p:spPr>
          <a:xfrm>
            <a:off x="972347" y="2243327"/>
            <a:ext cx="2425122" cy="3589234"/>
          </a:xfrm>
          <a:ln>
            <a:solidFill>
              <a:schemeClr val="accent1"/>
            </a:solidFill>
          </a:ln>
        </p:spPr>
      </p:pic>
      <p:pic>
        <p:nvPicPr>
          <p:cNvPr id="10" name="Picture Placeholder 9" descr="Graphical user interface, website&#10;&#10;Description automatically generated">
            <a:extLst>
              <a:ext uri="{FF2B5EF4-FFF2-40B4-BE49-F238E27FC236}">
                <a16:creationId xmlns:a16="http://schemas.microsoft.com/office/drawing/2014/main" id="{C965B7FB-2387-FF4F-B364-60B600029D02}"/>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54491" r="3861" b="35330"/>
          <a:stretch/>
        </p:blipFill>
        <p:spPr>
          <a:xfrm>
            <a:off x="3534173" y="2243327"/>
            <a:ext cx="2425122" cy="3589234"/>
          </a:xfrm>
        </p:spPr>
      </p:pic>
      <p:pic>
        <p:nvPicPr>
          <p:cNvPr id="15" name="Picture Placeholder 14" descr="A picture containing person, person&#10;&#10;Description automatically generated">
            <a:extLst>
              <a:ext uri="{FF2B5EF4-FFF2-40B4-BE49-F238E27FC236}">
                <a16:creationId xmlns:a16="http://schemas.microsoft.com/office/drawing/2014/main" id="{C78097CE-DD5B-CA4F-91AC-87C3646F08FE}"/>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7099" r="27099"/>
          <a:stretch>
            <a:fillRect/>
          </a:stretch>
        </p:blipFill>
        <p:spPr/>
      </p:pic>
      <p:pic>
        <p:nvPicPr>
          <p:cNvPr id="13" name="Picture Placeholder 12">
            <a:extLst>
              <a:ext uri="{FF2B5EF4-FFF2-40B4-BE49-F238E27FC236}">
                <a16:creationId xmlns:a16="http://schemas.microsoft.com/office/drawing/2014/main" id="{A9528530-195A-4E4D-97F7-8CE7D95AD2E4}"/>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10860" r="10860"/>
          <a:stretch/>
        </p:blipFill>
        <p:spPr>
          <a:xfrm>
            <a:off x="8657825" y="2243327"/>
            <a:ext cx="2425122" cy="3589234"/>
          </a:xfrm>
        </p:spPr>
      </p:pic>
      <p:sp>
        <p:nvSpPr>
          <p:cNvPr id="5" name="TextBox 4"/>
          <p:cNvSpPr txBox="1"/>
          <p:nvPr/>
        </p:nvSpPr>
        <p:spPr>
          <a:xfrm>
            <a:off x="3234739" y="827537"/>
            <a:ext cx="6012056" cy="584775"/>
          </a:xfrm>
          <a:prstGeom prst="rect">
            <a:avLst/>
          </a:prstGeom>
          <a:noFill/>
        </p:spPr>
        <p:txBody>
          <a:bodyPr wrap="square" rtlCol="0">
            <a:spAutoFit/>
          </a:bodyPr>
          <a:lstStyle/>
          <a:p>
            <a:pPr algn="ctr"/>
            <a:r>
              <a:rPr lang="en-US" sz="3200" b="1" dirty="0">
                <a:solidFill>
                  <a:schemeClr val="tx1">
                    <a:lumMod val="75000"/>
                    <a:lumOff val="25000"/>
                  </a:schemeClr>
                </a:solidFill>
                <a:latin typeface="Lato" charset="0"/>
                <a:ea typeface="Lato" charset="0"/>
                <a:cs typeface="Lato" charset="0"/>
              </a:rPr>
              <a:t>Collaborating with OFR</a:t>
            </a:r>
          </a:p>
        </p:txBody>
      </p:sp>
      <p:sp>
        <p:nvSpPr>
          <p:cNvPr id="6" name="7 CuadroTexto"/>
          <p:cNvSpPr txBox="1"/>
          <p:nvPr/>
        </p:nvSpPr>
        <p:spPr>
          <a:xfrm>
            <a:off x="2931926" y="1364461"/>
            <a:ext cx="6301590" cy="478721"/>
          </a:xfrm>
          <a:prstGeom prst="rect">
            <a:avLst/>
          </a:prstGeom>
          <a:noFill/>
        </p:spPr>
        <p:txBody>
          <a:bodyPr wrap="square">
            <a:spAutoFit/>
          </a:bodyPr>
          <a:lstStyle/>
          <a:p>
            <a:pPr algn="ctr">
              <a:lnSpc>
                <a:spcPts val="1600"/>
              </a:lnSpc>
              <a:defRPr/>
            </a:pPr>
            <a:r>
              <a:rPr lang="en-US" sz="1000" dirty="0">
                <a:solidFill>
                  <a:schemeClr val="bg1">
                    <a:lumMod val="50000"/>
                  </a:schemeClr>
                </a:solidFill>
                <a:latin typeface="Lato" charset="0"/>
                <a:ea typeface="Lato" charset="0"/>
                <a:cs typeface="Lato" charset="0"/>
              </a:rPr>
              <a:t>Ways you can collaborate with the Office of Foundation Relations and find resources to craft </a:t>
            </a:r>
            <a:br>
              <a:rPr lang="en-US" sz="1000" dirty="0">
                <a:solidFill>
                  <a:schemeClr val="bg1">
                    <a:lumMod val="50000"/>
                  </a:schemeClr>
                </a:solidFill>
                <a:latin typeface="Lato" charset="0"/>
                <a:ea typeface="Lato" charset="0"/>
                <a:cs typeface="Lato" charset="0"/>
              </a:rPr>
            </a:br>
            <a:r>
              <a:rPr lang="en-US" sz="1000" dirty="0">
                <a:solidFill>
                  <a:schemeClr val="bg1">
                    <a:lumMod val="50000"/>
                  </a:schemeClr>
                </a:solidFill>
                <a:latin typeface="Lato" charset="0"/>
                <a:ea typeface="Lato" charset="0"/>
                <a:cs typeface="Lato" charset="0"/>
              </a:rPr>
              <a:t>successful proposals  </a:t>
            </a:r>
          </a:p>
        </p:txBody>
      </p:sp>
      <p:sp>
        <p:nvSpPr>
          <p:cNvPr id="20" name="Rectangle 19"/>
          <p:cNvSpPr/>
          <p:nvPr/>
        </p:nvSpPr>
        <p:spPr>
          <a:xfrm>
            <a:off x="959069" y="4114800"/>
            <a:ext cx="2438400" cy="1717761"/>
          </a:xfrm>
          <a:prstGeom prst="rect">
            <a:avLst/>
          </a:prstGeom>
          <a:solidFill>
            <a:schemeClr val="accent1">
              <a:alpha val="8991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972347" y="4292104"/>
            <a:ext cx="2394064" cy="830997"/>
          </a:xfrm>
          <a:prstGeom prst="rect">
            <a:avLst/>
          </a:prstGeom>
          <a:noFill/>
        </p:spPr>
        <p:txBody>
          <a:bodyPr wrap="square" rtlCol="0">
            <a:spAutoFit/>
          </a:bodyPr>
          <a:lstStyle/>
          <a:p>
            <a:pPr algn="ctr"/>
            <a:r>
              <a:rPr lang="en-US" sz="1600" b="1" dirty="0" err="1">
                <a:solidFill>
                  <a:schemeClr val="bg1"/>
                </a:solidFill>
                <a:latin typeface="Lato" charset="0"/>
                <a:ea typeface="Lato" charset="0"/>
                <a:cs typeface="Lato" charset="0"/>
              </a:rPr>
              <a:t>InfoReady</a:t>
            </a:r>
            <a:r>
              <a:rPr lang="en-US" sz="1600" b="1" dirty="0">
                <a:solidFill>
                  <a:schemeClr val="bg1"/>
                </a:solidFill>
                <a:latin typeface="Lato" charset="0"/>
                <a:ea typeface="Lato" charset="0"/>
                <a:cs typeface="Lato" charset="0"/>
              </a:rPr>
              <a:t>, Limited Submissions &amp;</a:t>
            </a:r>
          </a:p>
          <a:p>
            <a:pPr algn="ctr"/>
            <a:r>
              <a:rPr lang="en-US" sz="1600" b="1" dirty="0">
                <a:solidFill>
                  <a:schemeClr val="bg1"/>
                </a:solidFill>
                <a:latin typeface="Lato" charset="0"/>
                <a:ea typeface="Lato" charset="0"/>
                <a:cs typeface="Lato" charset="0"/>
              </a:rPr>
              <a:t>Find Funding</a:t>
            </a:r>
          </a:p>
        </p:txBody>
      </p:sp>
      <p:sp>
        <p:nvSpPr>
          <p:cNvPr id="22" name="7 CuadroTexto"/>
          <p:cNvSpPr txBox="1"/>
          <p:nvPr/>
        </p:nvSpPr>
        <p:spPr>
          <a:xfrm>
            <a:off x="972347" y="5074197"/>
            <a:ext cx="2407342" cy="575350"/>
          </a:xfrm>
          <a:prstGeom prst="rect">
            <a:avLst/>
          </a:prstGeom>
          <a:noFill/>
        </p:spPr>
        <p:txBody>
          <a:bodyPr wrap="square">
            <a:spAutoFit/>
          </a:bodyPr>
          <a:lstStyle/>
          <a:p>
            <a:pPr algn="ctr">
              <a:lnSpc>
                <a:spcPts val="1280"/>
              </a:lnSpc>
              <a:defRPr/>
            </a:pPr>
            <a:r>
              <a:rPr lang="en-US" sz="900" dirty="0">
                <a:solidFill>
                  <a:schemeClr val="bg1"/>
                </a:solidFill>
                <a:latin typeface="Lato" charset="0"/>
                <a:ea typeface="Lato" charset="0"/>
                <a:cs typeface="Lato" charset="0"/>
              </a:rPr>
              <a:t>Check </a:t>
            </a:r>
            <a:r>
              <a:rPr lang="en-US" sz="900" dirty="0" err="1">
                <a:solidFill>
                  <a:schemeClr val="bg1"/>
                </a:solidFill>
                <a:latin typeface="Lato" charset="0"/>
                <a:ea typeface="Lato" charset="0"/>
                <a:cs typeface="Lato" charset="0"/>
              </a:rPr>
              <a:t>Infoready</a:t>
            </a:r>
            <a:r>
              <a:rPr lang="en-US" sz="900" dirty="0">
                <a:solidFill>
                  <a:schemeClr val="bg1"/>
                </a:solidFill>
                <a:latin typeface="Lato" charset="0"/>
                <a:ea typeface="Lato" charset="0"/>
                <a:cs typeface="Lato" charset="0"/>
              </a:rPr>
              <a:t>, Limited Submissions, and OFR Find Funding page, please reach out to assigned gift officer.</a:t>
            </a:r>
          </a:p>
        </p:txBody>
      </p:sp>
      <p:sp>
        <p:nvSpPr>
          <p:cNvPr id="23" name="Rectangle 22"/>
          <p:cNvSpPr/>
          <p:nvPr/>
        </p:nvSpPr>
        <p:spPr>
          <a:xfrm>
            <a:off x="3520895" y="4114800"/>
            <a:ext cx="2438400" cy="1717761"/>
          </a:xfrm>
          <a:prstGeom prst="rect">
            <a:avLst/>
          </a:prstGeom>
          <a:solidFill>
            <a:schemeClr val="accent2">
              <a:alpha val="900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844454" y="4301452"/>
            <a:ext cx="1804560" cy="584775"/>
          </a:xfrm>
          <a:prstGeom prst="rect">
            <a:avLst/>
          </a:prstGeom>
          <a:noFill/>
        </p:spPr>
        <p:txBody>
          <a:bodyPr wrap="square" rtlCol="0">
            <a:spAutoFit/>
          </a:bodyPr>
          <a:lstStyle/>
          <a:p>
            <a:pPr algn="ctr"/>
            <a:r>
              <a:rPr lang="en-US" sz="1600" b="1" dirty="0">
                <a:solidFill>
                  <a:schemeClr val="bg1"/>
                </a:solidFill>
                <a:latin typeface="Lato" charset="0"/>
                <a:ea typeface="Lato" charset="0"/>
                <a:cs typeface="Lato" charset="0"/>
              </a:rPr>
              <a:t>Support Resources</a:t>
            </a:r>
          </a:p>
        </p:txBody>
      </p:sp>
      <p:sp>
        <p:nvSpPr>
          <p:cNvPr id="25" name="7 CuadroTexto"/>
          <p:cNvSpPr txBox="1"/>
          <p:nvPr/>
        </p:nvSpPr>
        <p:spPr>
          <a:xfrm>
            <a:off x="3706888" y="4886227"/>
            <a:ext cx="2090422" cy="408638"/>
          </a:xfrm>
          <a:prstGeom prst="rect">
            <a:avLst/>
          </a:prstGeom>
          <a:noFill/>
        </p:spPr>
        <p:txBody>
          <a:bodyPr wrap="square">
            <a:spAutoFit/>
          </a:bodyPr>
          <a:lstStyle/>
          <a:p>
            <a:pPr algn="ctr">
              <a:lnSpc>
                <a:spcPts val="1280"/>
              </a:lnSpc>
              <a:defRPr/>
            </a:pPr>
            <a:r>
              <a:rPr lang="en-US" sz="900" dirty="0">
                <a:solidFill>
                  <a:schemeClr val="bg1"/>
                </a:solidFill>
                <a:latin typeface="Lato" charset="0"/>
                <a:ea typeface="Lato" charset="0"/>
                <a:cs typeface="Lato" charset="0"/>
              </a:rPr>
              <a:t>LOI templates, proposal development, communication, and more</a:t>
            </a:r>
          </a:p>
        </p:txBody>
      </p:sp>
      <p:sp>
        <p:nvSpPr>
          <p:cNvPr id="26" name="Rectangle 25"/>
          <p:cNvSpPr/>
          <p:nvPr/>
        </p:nvSpPr>
        <p:spPr>
          <a:xfrm>
            <a:off x="6082721" y="4114800"/>
            <a:ext cx="2438400" cy="1717761"/>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405418" y="4314176"/>
            <a:ext cx="1804560" cy="584775"/>
          </a:xfrm>
          <a:prstGeom prst="rect">
            <a:avLst/>
          </a:prstGeom>
          <a:noFill/>
        </p:spPr>
        <p:txBody>
          <a:bodyPr wrap="square" rtlCol="0">
            <a:spAutoFit/>
          </a:bodyPr>
          <a:lstStyle/>
          <a:p>
            <a:pPr algn="ctr"/>
            <a:r>
              <a:rPr lang="en-US" sz="1600" b="1" dirty="0">
                <a:solidFill>
                  <a:schemeClr val="bg1"/>
                </a:solidFill>
                <a:latin typeface="Lato" charset="0"/>
                <a:ea typeface="Lato" charset="0"/>
                <a:cs typeface="Lato" charset="0"/>
              </a:rPr>
              <a:t>OFR Managed Foundations</a:t>
            </a:r>
          </a:p>
        </p:txBody>
      </p:sp>
      <p:sp>
        <p:nvSpPr>
          <p:cNvPr id="28" name="7 CuadroTexto"/>
          <p:cNvSpPr txBox="1"/>
          <p:nvPr/>
        </p:nvSpPr>
        <p:spPr>
          <a:xfrm>
            <a:off x="6257867" y="4865609"/>
            <a:ext cx="2090422" cy="742063"/>
          </a:xfrm>
          <a:prstGeom prst="rect">
            <a:avLst/>
          </a:prstGeom>
          <a:noFill/>
        </p:spPr>
        <p:txBody>
          <a:bodyPr wrap="square">
            <a:spAutoFit/>
          </a:bodyPr>
          <a:lstStyle/>
          <a:p>
            <a:pPr>
              <a:lnSpc>
                <a:spcPts val="1280"/>
              </a:lnSpc>
              <a:defRPr/>
            </a:pPr>
            <a:r>
              <a:rPr lang="en-US" sz="900" dirty="0">
                <a:solidFill>
                  <a:schemeClr val="bg1"/>
                </a:solidFill>
                <a:latin typeface="Lato" charset="0"/>
                <a:ea typeface="Lato" charset="0"/>
                <a:cs typeface="Lato" charset="0"/>
              </a:rPr>
              <a:t>If interested in a foundation, please check to see if it is an OFR managed prospect and contact </a:t>
            </a:r>
            <a:r>
              <a:rPr lang="en-US" sz="900" dirty="0" err="1">
                <a:solidFill>
                  <a:schemeClr val="bg1"/>
                </a:solidFill>
                <a:latin typeface="Lato" charset="0"/>
                <a:ea typeface="Lato" charset="0"/>
                <a:cs typeface="Lato" charset="0"/>
              </a:rPr>
              <a:t>foundations@psu.edu</a:t>
            </a:r>
            <a:r>
              <a:rPr lang="en-US" sz="900" dirty="0">
                <a:solidFill>
                  <a:schemeClr val="bg1"/>
                </a:solidFill>
                <a:latin typeface="Lato" charset="0"/>
                <a:ea typeface="Lato" charset="0"/>
                <a:cs typeface="Lato" charset="0"/>
              </a:rPr>
              <a:t>.</a:t>
            </a:r>
          </a:p>
        </p:txBody>
      </p:sp>
      <p:sp>
        <p:nvSpPr>
          <p:cNvPr id="29" name="Rectangle 28"/>
          <p:cNvSpPr/>
          <p:nvPr/>
        </p:nvSpPr>
        <p:spPr>
          <a:xfrm>
            <a:off x="8644547" y="4114800"/>
            <a:ext cx="2438400" cy="1717761"/>
          </a:xfrm>
          <a:prstGeom prst="rect">
            <a:avLst/>
          </a:prstGeom>
          <a:solidFill>
            <a:schemeClr val="accent4">
              <a:alpha val="902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961467" y="4301452"/>
            <a:ext cx="1804560" cy="584775"/>
          </a:xfrm>
          <a:prstGeom prst="rect">
            <a:avLst/>
          </a:prstGeom>
          <a:noFill/>
        </p:spPr>
        <p:txBody>
          <a:bodyPr wrap="square" rtlCol="0">
            <a:spAutoFit/>
          </a:bodyPr>
          <a:lstStyle/>
          <a:p>
            <a:pPr algn="ctr"/>
            <a:r>
              <a:rPr lang="en-US" sz="1600" b="1" dirty="0">
                <a:solidFill>
                  <a:schemeClr val="bg1"/>
                </a:solidFill>
                <a:latin typeface="Lato" charset="0"/>
                <a:ea typeface="Lato" charset="0"/>
                <a:cs typeface="Lato" charset="0"/>
              </a:rPr>
              <a:t>Research Request Form</a:t>
            </a:r>
          </a:p>
        </p:txBody>
      </p:sp>
      <p:sp>
        <p:nvSpPr>
          <p:cNvPr id="31" name="7 CuadroTexto"/>
          <p:cNvSpPr txBox="1"/>
          <p:nvPr/>
        </p:nvSpPr>
        <p:spPr>
          <a:xfrm>
            <a:off x="8804994" y="4876879"/>
            <a:ext cx="2090422" cy="408638"/>
          </a:xfrm>
          <a:prstGeom prst="rect">
            <a:avLst/>
          </a:prstGeom>
          <a:noFill/>
        </p:spPr>
        <p:txBody>
          <a:bodyPr wrap="square">
            <a:spAutoFit/>
          </a:bodyPr>
          <a:lstStyle/>
          <a:p>
            <a:pPr algn="ctr">
              <a:lnSpc>
                <a:spcPts val="1280"/>
              </a:lnSpc>
              <a:defRPr/>
            </a:pPr>
            <a:r>
              <a:rPr lang="en-US" sz="900" dirty="0">
                <a:solidFill>
                  <a:schemeClr val="bg1"/>
                </a:solidFill>
                <a:latin typeface="Lato" charset="0"/>
                <a:ea typeface="Lato" charset="0"/>
                <a:cs typeface="Lato" charset="0"/>
              </a:rPr>
              <a:t>Not finding an RFP or funder? Please complete the research request form.</a:t>
            </a:r>
          </a:p>
        </p:txBody>
      </p:sp>
    </p:spTree>
    <p:extLst>
      <p:ext uri="{BB962C8B-B14F-4D97-AF65-F5344CB8AC3E}">
        <p14:creationId xmlns:p14="http://schemas.microsoft.com/office/powerpoint/2010/main" val="270327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ppt_x"/>
                                          </p:val>
                                        </p:tav>
                                        <p:tav tm="100000">
                                          <p:val>
                                            <p:strVal val="#ppt_x"/>
                                          </p:val>
                                        </p:tav>
                                      </p:tavLst>
                                    </p:anim>
                                    <p:anim calcmode="lin" valueType="num">
                                      <p:cBhvr additive="base">
                                        <p:cTn id="46" dur="500" fill="hold"/>
                                        <p:tgtEl>
                                          <p:spTgt spid="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animBg="1"/>
      <p:bldP spid="21" grpId="0"/>
      <p:bldP spid="22" grpId="0"/>
      <p:bldP spid="23" grpId="0" animBg="1"/>
      <p:bldP spid="24" grpId="0"/>
      <p:bldP spid="25" grpId="0"/>
      <p:bldP spid="26" grpId="0" animBg="1"/>
      <p:bldP spid="27" grpId="0"/>
      <p:bldP spid="28" grpId="0"/>
      <p:bldP spid="29" grpId="0" animBg="1"/>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334A0669-88CB-720C-B095-DC3415DF2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893" y="-914400"/>
            <a:ext cx="8386213" cy="8386213"/>
          </a:xfrm>
          <a:prstGeom prst="rect">
            <a:avLst/>
          </a:prstGeom>
        </p:spPr>
      </p:pic>
      <p:sp>
        <p:nvSpPr>
          <p:cNvPr id="4" name="TextBox 3">
            <a:extLst>
              <a:ext uri="{FF2B5EF4-FFF2-40B4-BE49-F238E27FC236}">
                <a16:creationId xmlns:a16="http://schemas.microsoft.com/office/drawing/2014/main" id="{8BB25BC6-F1FF-9B8D-0959-BF3D79CBEBEF}"/>
              </a:ext>
            </a:extLst>
          </p:cNvPr>
          <p:cNvSpPr txBox="1"/>
          <p:nvPr/>
        </p:nvSpPr>
        <p:spPr>
          <a:xfrm>
            <a:off x="2667000" y="533400"/>
            <a:ext cx="6619709" cy="584775"/>
          </a:xfrm>
          <a:prstGeom prst="rect">
            <a:avLst/>
          </a:prstGeom>
          <a:noFill/>
        </p:spPr>
        <p:txBody>
          <a:bodyPr wrap="square" rtlCol="0">
            <a:spAutoFit/>
          </a:bodyPr>
          <a:lstStyle/>
          <a:p>
            <a:pPr algn="ctr"/>
            <a:r>
              <a:rPr lang="en-US" sz="3200" b="1" dirty="0">
                <a:solidFill>
                  <a:schemeClr val="tx1">
                    <a:lumMod val="75000"/>
                    <a:lumOff val="25000"/>
                  </a:schemeClr>
                </a:solidFill>
                <a:latin typeface="Lato" charset="0"/>
                <a:ea typeface="Lato" charset="0"/>
                <a:cs typeface="Lato" charset="0"/>
              </a:rPr>
              <a:t>What We Do</a:t>
            </a:r>
          </a:p>
        </p:txBody>
      </p:sp>
    </p:spTree>
    <p:extLst>
      <p:ext uri="{BB962C8B-B14F-4D97-AF65-F5344CB8AC3E}">
        <p14:creationId xmlns:p14="http://schemas.microsoft.com/office/powerpoint/2010/main" val="226217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CC564D-759B-F9E8-A2B1-89C63105D1BD}"/>
              </a:ext>
            </a:extLst>
          </p:cNvPr>
          <p:cNvSpPr txBox="1"/>
          <p:nvPr/>
        </p:nvSpPr>
        <p:spPr>
          <a:xfrm>
            <a:off x="2627085" y="827537"/>
            <a:ext cx="6619709" cy="584775"/>
          </a:xfrm>
          <a:prstGeom prst="rect">
            <a:avLst/>
          </a:prstGeom>
          <a:noFill/>
        </p:spPr>
        <p:txBody>
          <a:bodyPr wrap="square" rtlCol="0">
            <a:spAutoFit/>
          </a:bodyPr>
          <a:lstStyle/>
          <a:p>
            <a:pPr algn="ctr"/>
            <a:r>
              <a:rPr lang="en-US" sz="3200" b="1" dirty="0">
                <a:solidFill>
                  <a:schemeClr val="tx1">
                    <a:lumMod val="75000"/>
                    <a:lumOff val="25000"/>
                  </a:schemeClr>
                </a:solidFill>
                <a:latin typeface="Lato" charset="0"/>
                <a:ea typeface="Lato" charset="0"/>
                <a:cs typeface="Lato" charset="0"/>
              </a:rPr>
              <a:t>How We Work</a:t>
            </a:r>
          </a:p>
        </p:txBody>
      </p:sp>
      <p:graphicFrame>
        <p:nvGraphicFramePr>
          <p:cNvPr id="3" name="Diagram 2">
            <a:extLst>
              <a:ext uri="{FF2B5EF4-FFF2-40B4-BE49-F238E27FC236}">
                <a16:creationId xmlns:a16="http://schemas.microsoft.com/office/drawing/2014/main" id="{6A643D3D-18B1-02B0-4E45-019495416AAE}"/>
              </a:ext>
            </a:extLst>
          </p:cNvPr>
          <p:cNvGraphicFramePr/>
          <p:nvPr>
            <p:extLst>
              <p:ext uri="{D42A27DB-BD31-4B8C-83A1-F6EECF244321}">
                <p14:modId xmlns:p14="http://schemas.microsoft.com/office/powerpoint/2010/main" val="487811821"/>
              </p:ext>
            </p:extLst>
          </p:nvPr>
        </p:nvGraphicFramePr>
        <p:xfrm>
          <a:off x="1872939" y="79096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4C18D9F-319A-667B-70A8-2386042715C2}"/>
              </a:ext>
            </a:extLst>
          </p:cNvPr>
          <p:cNvSpPr txBox="1"/>
          <p:nvPr/>
        </p:nvSpPr>
        <p:spPr>
          <a:xfrm>
            <a:off x="4648200" y="2169652"/>
            <a:ext cx="575799" cy="369332"/>
          </a:xfrm>
          <a:prstGeom prst="rect">
            <a:avLst/>
          </a:prstGeom>
          <a:noFill/>
        </p:spPr>
        <p:txBody>
          <a:bodyPr wrap="none" rtlCol="0">
            <a:spAutoFit/>
          </a:bodyPr>
          <a:lstStyle/>
          <a:p>
            <a:r>
              <a:rPr lang="en-US" b="1" dirty="0"/>
              <a:t>OFR</a:t>
            </a:r>
          </a:p>
        </p:txBody>
      </p:sp>
      <p:sp>
        <p:nvSpPr>
          <p:cNvPr id="9" name="TextBox 8">
            <a:extLst>
              <a:ext uri="{FF2B5EF4-FFF2-40B4-BE49-F238E27FC236}">
                <a16:creationId xmlns:a16="http://schemas.microsoft.com/office/drawing/2014/main" id="{24A79DBC-A0A8-C418-6FE4-8BDB9C0CCFE0}"/>
              </a:ext>
            </a:extLst>
          </p:cNvPr>
          <p:cNvSpPr txBox="1"/>
          <p:nvPr/>
        </p:nvSpPr>
        <p:spPr>
          <a:xfrm>
            <a:off x="6710741" y="2209800"/>
            <a:ext cx="609462" cy="369332"/>
          </a:xfrm>
          <a:prstGeom prst="rect">
            <a:avLst/>
          </a:prstGeom>
          <a:noFill/>
        </p:spPr>
        <p:txBody>
          <a:bodyPr wrap="none" rtlCol="0">
            <a:spAutoFit/>
          </a:bodyPr>
          <a:lstStyle/>
          <a:p>
            <a:r>
              <a:rPr lang="en-US" b="1" dirty="0"/>
              <a:t>OGC</a:t>
            </a:r>
          </a:p>
        </p:txBody>
      </p:sp>
      <p:sp>
        <p:nvSpPr>
          <p:cNvPr id="10" name="TextBox 9">
            <a:extLst>
              <a:ext uri="{FF2B5EF4-FFF2-40B4-BE49-F238E27FC236}">
                <a16:creationId xmlns:a16="http://schemas.microsoft.com/office/drawing/2014/main" id="{FF4110AC-FFD1-B17E-4AC2-E9C2D141F9B0}"/>
              </a:ext>
            </a:extLst>
          </p:cNvPr>
          <p:cNvSpPr txBox="1"/>
          <p:nvPr/>
        </p:nvSpPr>
        <p:spPr>
          <a:xfrm>
            <a:off x="3657600" y="2579132"/>
            <a:ext cx="2362200"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Facilitate relationships between PIs and foundation program officers </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Review and edit proposal narratives to ensure that it meets funding criteria and reads to a foundation’s interests</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Suggest and introduce  collaborators across colleges and campuses to PIs</a:t>
            </a:r>
          </a:p>
        </p:txBody>
      </p:sp>
      <p:sp>
        <p:nvSpPr>
          <p:cNvPr id="11" name="TextBox 10">
            <a:extLst>
              <a:ext uri="{FF2B5EF4-FFF2-40B4-BE49-F238E27FC236}">
                <a16:creationId xmlns:a16="http://schemas.microsoft.com/office/drawing/2014/main" id="{4007FE76-7721-C7A1-D846-3A2B422AAE5B}"/>
              </a:ext>
            </a:extLst>
          </p:cNvPr>
          <p:cNvSpPr txBox="1"/>
          <p:nvPr/>
        </p:nvSpPr>
        <p:spPr>
          <a:xfrm>
            <a:off x="6019800" y="2409706"/>
            <a:ext cx="2209802" cy="2308324"/>
          </a:xfrm>
          <a:prstGeom prst="rect">
            <a:avLst/>
          </a:prstGeom>
          <a:noFill/>
        </p:spPr>
        <p:txBody>
          <a:bodyPr wrap="square" rtlCol="0">
            <a:spAutoFit/>
          </a:bodyPr>
          <a:lstStyle/>
          <a:p>
            <a:endParaRPr lang="en-US" sz="1200" dirty="0">
              <a:latin typeface="Lato" panose="020F0502020204030203" pitchFamily="34" charset="0"/>
              <a:ea typeface="Lato" panose="020F0502020204030203" pitchFamily="34" charset="0"/>
              <a:cs typeface="Lato" panose="020F0502020204030203" pitchFamily="34" charset="0"/>
            </a:endParaRP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Sets timelines for proposal preparation </a:t>
            </a:r>
          </a:p>
          <a:p>
            <a:pPr marL="628628" lvl="1"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4 -6 weeks lead time</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Reviews terms and conditions of both the RFP and the submission portal</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Develops budget with PI</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Routes proposal for institutional signoff </a:t>
            </a:r>
          </a:p>
          <a:p>
            <a:pPr marL="171450" indent="-171450">
              <a:buFont typeface="Arial" panose="020B0604020202020204" pitchFamily="34" charset="0"/>
              <a:buChar char="•"/>
            </a:pPr>
            <a:r>
              <a:rPr lang="en-US" sz="1200" dirty="0">
                <a:latin typeface="Lato" panose="020F0502020204030203" pitchFamily="34" charset="0"/>
                <a:ea typeface="Lato" panose="020F0502020204030203" pitchFamily="34" charset="0"/>
                <a:cs typeface="Lato" panose="020F0502020204030203" pitchFamily="34" charset="0"/>
              </a:rPr>
              <a:t>Submits proposal with PI, including F&amp;A waiver </a:t>
            </a:r>
          </a:p>
        </p:txBody>
      </p:sp>
    </p:spTree>
    <p:extLst>
      <p:ext uri="{BB962C8B-B14F-4D97-AF65-F5344CB8AC3E}">
        <p14:creationId xmlns:p14="http://schemas.microsoft.com/office/powerpoint/2010/main" val="428739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CuadroTexto"/>
          <p:cNvSpPr txBox="1"/>
          <p:nvPr/>
        </p:nvSpPr>
        <p:spPr>
          <a:xfrm>
            <a:off x="7245354" y="985211"/>
            <a:ext cx="4377152" cy="934423"/>
          </a:xfrm>
          <a:prstGeom prst="rect">
            <a:avLst/>
          </a:prstGeom>
          <a:noFill/>
        </p:spPr>
        <p:txBody>
          <a:bodyPr wrap="square">
            <a:spAutoFit/>
          </a:bodyPr>
          <a:lstStyle/>
          <a:p>
            <a:pPr>
              <a:lnSpc>
                <a:spcPts val="1733"/>
              </a:lnSpc>
              <a:defRPr/>
            </a:pPr>
            <a:r>
              <a:rPr lang="en-US" sz="900" dirty="0">
                <a:solidFill>
                  <a:schemeClr val="bg1">
                    <a:lumMod val="50000"/>
                  </a:schemeClr>
                </a:solidFill>
                <a:latin typeface="Lato" charset="0"/>
                <a:ea typeface="Lato" charset="0"/>
                <a:cs typeface="Lato" charset="0"/>
              </a:rPr>
              <a:t>Foundations can be categorized into informal designations that help us understand their structures, funding priorities, and operations. </a:t>
            </a:r>
          </a:p>
          <a:p>
            <a:pPr>
              <a:lnSpc>
                <a:spcPts val="1733"/>
              </a:lnSpc>
              <a:defRPr/>
            </a:pPr>
            <a:endParaRPr lang="en-US" sz="900" dirty="0">
              <a:solidFill>
                <a:schemeClr val="bg1">
                  <a:lumMod val="50000"/>
                </a:schemeClr>
              </a:solidFill>
              <a:latin typeface="Lato" charset="0"/>
              <a:ea typeface="Lato" charset="0"/>
              <a:cs typeface="Lato" charset="0"/>
            </a:endParaRPr>
          </a:p>
          <a:p>
            <a:pPr>
              <a:lnSpc>
                <a:spcPts val="1733"/>
              </a:lnSpc>
              <a:defRPr/>
            </a:pPr>
            <a:endParaRPr lang="en-US" sz="900" dirty="0">
              <a:solidFill>
                <a:schemeClr val="bg1">
                  <a:lumMod val="50000"/>
                </a:schemeClr>
              </a:solidFill>
              <a:latin typeface="Lato" charset="0"/>
              <a:ea typeface="Lato" charset="0"/>
              <a:cs typeface="Lato" charset="0"/>
            </a:endParaRPr>
          </a:p>
        </p:txBody>
      </p:sp>
      <p:sp>
        <p:nvSpPr>
          <p:cNvPr id="15" name="TextBox 14"/>
          <p:cNvSpPr txBox="1"/>
          <p:nvPr/>
        </p:nvSpPr>
        <p:spPr>
          <a:xfrm>
            <a:off x="7245354" y="429847"/>
            <a:ext cx="4085331" cy="523220"/>
          </a:xfrm>
          <a:prstGeom prst="rect">
            <a:avLst/>
          </a:prstGeom>
          <a:noFill/>
        </p:spPr>
        <p:txBody>
          <a:bodyPr wrap="square" rtlCol="0">
            <a:spAutoFit/>
          </a:bodyPr>
          <a:lstStyle/>
          <a:p>
            <a:r>
              <a:rPr lang="en-US" sz="2800" b="1" dirty="0">
                <a:solidFill>
                  <a:schemeClr val="tx1">
                    <a:lumMod val="75000"/>
                    <a:lumOff val="25000"/>
                  </a:schemeClr>
                </a:solidFill>
                <a:latin typeface="Lato" charset="0"/>
                <a:ea typeface="Lato" charset="0"/>
                <a:cs typeface="Lato" charset="0"/>
              </a:rPr>
              <a:t>Types of Foundations</a:t>
            </a:r>
          </a:p>
        </p:txBody>
      </p:sp>
      <p:pic>
        <p:nvPicPr>
          <p:cNvPr id="10" name="Picture Placeholder 9" descr="A tree in front of a house&#10;&#10;Description automatically generated with medium confidence">
            <a:extLst>
              <a:ext uri="{FF2B5EF4-FFF2-40B4-BE49-F238E27FC236}">
                <a16:creationId xmlns:a16="http://schemas.microsoft.com/office/drawing/2014/main" id="{16D54F7C-480C-EE4D-A98C-DACD5603255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031" r="25031"/>
          <a:stretch>
            <a:fillRect/>
          </a:stretch>
        </p:blipFill>
        <p:spPr/>
      </p:pic>
      <p:sp>
        <p:nvSpPr>
          <p:cNvPr id="20" name="TextBox 19">
            <a:extLst>
              <a:ext uri="{FF2B5EF4-FFF2-40B4-BE49-F238E27FC236}">
                <a16:creationId xmlns:a16="http://schemas.microsoft.com/office/drawing/2014/main" id="{8FEB5B02-4E31-9345-A0DC-7FB58035EA5A}"/>
              </a:ext>
            </a:extLst>
          </p:cNvPr>
          <p:cNvSpPr txBox="1"/>
          <p:nvPr/>
        </p:nvSpPr>
        <p:spPr>
          <a:xfrm>
            <a:off x="7232102" y="1529838"/>
            <a:ext cx="4085331" cy="1754326"/>
          </a:xfrm>
          <a:prstGeom prst="rect">
            <a:avLst/>
          </a:prstGeom>
          <a:noFill/>
        </p:spPr>
        <p:txBody>
          <a:bodyPr wrap="square" rtlCol="0">
            <a:spAutoFit/>
          </a:bodyPr>
          <a:lstStyle/>
          <a:p>
            <a:pPr marL="285750" indent="-285750" fontAlgn="base">
              <a:buFont typeface="Arial" panose="020B0604020202020204" pitchFamily="34" charset="0"/>
              <a:buChar char="•"/>
            </a:pPr>
            <a:r>
              <a:rPr lang="en-US" dirty="0"/>
              <a:t>Independent Foundations​</a:t>
            </a:r>
          </a:p>
          <a:p>
            <a:pPr marL="285750" indent="-285750" fontAlgn="base">
              <a:buFont typeface="Arial" panose="020B0604020202020204" pitchFamily="34" charset="0"/>
              <a:buChar char="•"/>
            </a:pPr>
            <a:r>
              <a:rPr lang="en-US" dirty="0"/>
              <a:t>Family Foundations​</a:t>
            </a:r>
          </a:p>
          <a:p>
            <a:pPr marL="285750" indent="-285750" fontAlgn="base">
              <a:buFont typeface="Arial" panose="020B0604020202020204" pitchFamily="34" charset="0"/>
              <a:buChar char="•"/>
            </a:pPr>
            <a:r>
              <a:rPr lang="en-US" dirty="0"/>
              <a:t>Corporate Foundations (or Company Sponsored Foundations)​</a:t>
            </a:r>
          </a:p>
          <a:p>
            <a:pPr marL="285750" indent="-285750" fontAlgn="base">
              <a:buFont typeface="Arial" panose="020B0604020202020204" pitchFamily="34" charset="0"/>
              <a:buChar char="•"/>
            </a:pPr>
            <a:r>
              <a:rPr lang="en-US" dirty="0"/>
              <a:t>International Foundations​</a:t>
            </a:r>
          </a:p>
          <a:p>
            <a:pPr marL="285750" indent="-285750" fontAlgn="base">
              <a:buFont typeface="Arial" panose="020B0604020202020204" pitchFamily="34" charset="0"/>
              <a:buChar char="•"/>
            </a:pPr>
            <a:r>
              <a:rPr lang="en-US" dirty="0"/>
              <a:t>Private Operating Foundations​</a:t>
            </a:r>
          </a:p>
        </p:txBody>
      </p:sp>
      <p:sp>
        <p:nvSpPr>
          <p:cNvPr id="2" name="TextBox 1">
            <a:extLst>
              <a:ext uri="{FF2B5EF4-FFF2-40B4-BE49-F238E27FC236}">
                <a16:creationId xmlns:a16="http://schemas.microsoft.com/office/drawing/2014/main" id="{89053F5B-B2D0-EE41-A614-BF99EF71366E}"/>
              </a:ext>
            </a:extLst>
          </p:cNvPr>
          <p:cNvSpPr txBox="1"/>
          <p:nvPr/>
        </p:nvSpPr>
        <p:spPr>
          <a:xfrm>
            <a:off x="5638800" y="3573836"/>
            <a:ext cx="6342993" cy="3231654"/>
          </a:xfrm>
          <a:prstGeom prst="rect">
            <a:avLst/>
          </a:prstGeom>
          <a:solidFill>
            <a:schemeClr val="accent5"/>
          </a:solidFill>
        </p:spPr>
        <p:txBody>
          <a:bodyPr wrap="square" lIns="365760" tIns="365760" rIns="365760" bIns="365760" rtlCol="0">
            <a:spAutoFit/>
          </a:bodyPr>
          <a:lstStyle/>
          <a:p>
            <a:r>
              <a:rPr lang="en-US" b="1" dirty="0">
                <a:solidFill>
                  <a:schemeClr val="bg1"/>
                </a:solidFill>
              </a:rPr>
              <a:t>The William and Flora Hewlett Foundation</a:t>
            </a:r>
            <a:r>
              <a:rPr lang="en-US" dirty="0">
                <a:solidFill>
                  <a:schemeClr val="bg1"/>
                </a:solidFill>
              </a:rPr>
              <a:t> is a nonpartisan, </a:t>
            </a:r>
            <a:r>
              <a:rPr lang="en-US" b="1" dirty="0">
                <a:solidFill>
                  <a:schemeClr val="bg1"/>
                </a:solidFill>
              </a:rPr>
              <a:t>private charitable foundation </a:t>
            </a:r>
            <a:r>
              <a:rPr lang="en-US" dirty="0">
                <a:solidFill>
                  <a:schemeClr val="bg1"/>
                </a:solidFill>
              </a:rPr>
              <a:t>that advances ideas and supports institutions to promote a better world. The Foundation supported efforts to advance </a:t>
            </a:r>
            <a:r>
              <a:rPr lang="en-US" b="1" dirty="0">
                <a:solidFill>
                  <a:schemeClr val="bg1"/>
                </a:solidFill>
              </a:rPr>
              <a:t>education</a:t>
            </a:r>
            <a:r>
              <a:rPr lang="en-US" dirty="0">
                <a:solidFill>
                  <a:schemeClr val="bg1"/>
                </a:solidFill>
              </a:rPr>
              <a:t> for all, preserve the </a:t>
            </a:r>
            <a:r>
              <a:rPr lang="en-US" b="1" dirty="0">
                <a:solidFill>
                  <a:schemeClr val="bg1"/>
                </a:solidFill>
              </a:rPr>
              <a:t>environment</a:t>
            </a:r>
            <a:r>
              <a:rPr lang="en-US" dirty="0">
                <a:solidFill>
                  <a:schemeClr val="bg1"/>
                </a:solidFill>
              </a:rPr>
              <a:t>, improve lives and livelihoods in </a:t>
            </a:r>
            <a:r>
              <a:rPr lang="en-US" b="1" dirty="0">
                <a:solidFill>
                  <a:schemeClr val="bg1"/>
                </a:solidFill>
              </a:rPr>
              <a:t>developing countries</a:t>
            </a:r>
            <a:r>
              <a:rPr lang="en-US" dirty="0">
                <a:solidFill>
                  <a:schemeClr val="bg1"/>
                </a:solidFill>
              </a:rPr>
              <a:t>, promote the </a:t>
            </a:r>
            <a:r>
              <a:rPr lang="en-US" b="1" dirty="0">
                <a:solidFill>
                  <a:schemeClr val="bg1"/>
                </a:solidFill>
              </a:rPr>
              <a:t>health</a:t>
            </a:r>
            <a:r>
              <a:rPr lang="en-US" dirty="0">
                <a:solidFill>
                  <a:schemeClr val="bg1"/>
                </a:solidFill>
              </a:rPr>
              <a:t> and </a:t>
            </a:r>
            <a:r>
              <a:rPr lang="en-US" b="1" dirty="0">
                <a:solidFill>
                  <a:schemeClr val="bg1"/>
                </a:solidFill>
              </a:rPr>
              <a:t>economic well-being of women</a:t>
            </a:r>
            <a:r>
              <a:rPr lang="en-US" dirty="0">
                <a:solidFill>
                  <a:schemeClr val="bg1"/>
                </a:solidFill>
              </a:rPr>
              <a:t>, support vibrant performing arts, strengthen </a:t>
            </a:r>
            <a:r>
              <a:rPr lang="en-US" b="1" dirty="0">
                <a:solidFill>
                  <a:schemeClr val="bg1"/>
                </a:solidFill>
              </a:rPr>
              <a:t>Bay Area </a:t>
            </a:r>
            <a:r>
              <a:rPr lang="en-US" dirty="0">
                <a:solidFill>
                  <a:schemeClr val="bg1"/>
                </a:solidFill>
              </a:rPr>
              <a:t>communities and make the philanthropy sector more effective.</a:t>
            </a:r>
          </a:p>
        </p:txBody>
      </p:sp>
      <p:sp>
        <p:nvSpPr>
          <p:cNvPr id="29" name="Triangle 28">
            <a:extLst>
              <a:ext uri="{FF2B5EF4-FFF2-40B4-BE49-F238E27FC236}">
                <a16:creationId xmlns:a16="http://schemas.microsoft.com/office/drawing/2014/main" id="{CB49DCAE-F062-3649-9703-6095EE42E232}"/>
              </a:ext>
            </a:extLst>
          </p:cNvPr>
          <p:cNvSpPr/>
          <p:nvPr/>
        </p:nvSpPr>
        <p:spPr>
          <a:xfrm>
            <a:off x="-1869358" y="3960766"/>
            <a:ext cx="7156575" cy="5186856"/>
          </a:xfrm>
          <a:prstGeom prst="triangle">
            <a:avLst/>
          </a:prstGeom>
          <a:solidFill>
            <a:schemeClr val="lt1">
              <a:alpha val="7883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7" descr="Text&#10;&#10;Description automatically generated">
            <a:extLst>
              <a:ext uri="{FF2B5EF4-FFF2-40B4-BE49-F238E27FC236}">
                <a16:creationId xmlns:a16="http://schemas.microsoft.com/office/drawing/2014/main" id="{516145BA-75AC-1D48-9A7C-D0930F83F4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510" y="5639575"/>
            <a:ext cx="2423562" cy="914619"/>
          </a:xfrm>
          <a:prstGeom prst="rect">
            <a:avLst/>
          </a:prstGeom>
        </p:spPr>
      </p:pic>
    </p:spTree>
    <p:extLst>
      <p:ext uri="{BB962C8B-B14F-4D97-AF65-F5344CB8AC3E}">
        <p14:creationId xmlns:p14="http://schemas.microsoft.com/office/powerpoint/2010/main" val="5937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 grpId="0" animBg="1"/>
    </p:bldLst>
  </p:timing>
</p:sld>
</file>

<file path=ppt/theme/theme1.xml><?xml version="1.0" encoding="utf-8"?>
<a:theme xmlns:a="http://schemas.openxmlformats.org/drawingml/2006/main" name="Office Theme">
  <a:themeElements>
    <a:clrScheme name="PSU Brand Theme">
      <a:dk1>
        <a:srgbClr val="000000"/>
      </a:dk1>
      <a:lt1>
        <a:srgbClr val="FFFFFF"/>
      </a:lt1>
      <a:dk2>
        <a:srgbClr val="304D64"/>
      </a:dk2>
      <a:lt2>
        <a:srgbClr val="E7E6E6"/>
      </a:lt2>
      <a:accent1>
        <a:srgbClr val="009CDE"/>
      </a:accent1>
      <a:accent2>
        <a:srgbClr val="3EA39E"/>
      </a:accent2>
      <a:accent3>
        <a:srgbClr val="A5A5A5"/>
      </a:accent3>
      <a:accent4>
        <a:srgbClr val="7E7F7E"/>
      </a:accent4>
      <a:accent5>
        <a:srgbClr val="1E407C"/>
      </a:accent5>
      <a:accent6>
        <a:srgbClr val="585958"/>
      </a:accent6>
      <a:hlink>
        <a:srgbClr val="005FA9"/>
      </a:hlink>
      <a:folHlink>
        <a:srgbClr val="491D7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a Community Presentation" id="{77CA658B-F955-BC4A-BCBB-8032C51FEFC7}" vid="{93E4EA85-A0EA-2A4F-9D8A-C7DB6988E2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EE93A0946E414581A005FAC66F20D7" ma:contentTypeVersion="17" ma:contentTypeDescription="Create a new document." ma:contentTypeScope="" ma:versionID="69e02fee701b13466e74b42a999efff5">
  <xsd:schema xmlns:xsd="http://www.w3.org/2001/XMLSchema" xmlns:xs="http://www.w3.org/2001/XMLSchema" xmlns:p="http://schemas.microsoft.com/office/2006/metadata/properties" xmlns:ns2="2b5ffafb-10d7-41df-8abe-38fcf40d0d2e" xmlns:ns3="53940c22-32fa-4a71-af31-5ef744d7dc4a" targetNamespace="http://schemas.microsoft.com/office/2006/metadata/properties" ma:root="true" ma:fieldsID="e286daf7747832417326e93ec5d1e4ac" ns2:_="" ns3:_="">
    <xsd:import namespace="2b5ffafb-10d7-41df-8abe-38fcf40d0d2e"/>
    <xsd:import namespace="53940c22-32fa-4a71-af31-5ef744d7dc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3:_dlc_DocId" minOccurs="0"/>
                <xsd:element ref="ns3:_dlc_DocIdUrl" minOccurs="0"/>
                <xsd:element ref="ns3:_dlc_DocIdPersistId"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ffafb-10d7-41df-8abe-38fcf40d0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940c22-32fa-4a71-af31-5ef744d7dc4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437ba662-b89c-470b-850f-4319bcf37c36}" ma:internalName="TaxCatchAll" ma:showField="CatchAllData" ma:web="53940c22-32fa-4a71-af31-5ef744d7dc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b5ffafb-10d7-41df-8abe-38fcf40d0d2e">
      <Terms xmlns="http://schemas.microsoft.com/office/infopath/2007/PartnerControls"/>
    </lcf76f155ced4ddcb4097134ff3c332f>
    <TaxCatchAll xmlns="53940c22-32fa-4a71-af31-5ef744d7dc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FE7BDED-4817-4AB7-923D-DCC395F890E1}"/>
</file>

<file path=customXml/itemProps2.xml><?xml version="1.0" encoding="utf-8"?>
<ds:datastoreItem xmlns:ds="http://schemas.openxmlformats.org/officeDocument/2006/customXml" ds:itemID="{7FF0132F-50CD-400C-ACCD-E9339A5DDDCB}">
  <ds:schemaRefs>
    <ds:schemaRef ds:uri="http://purl.org/dc/terms/"/>
    <ds:schemaRef ds:uri="http://schemas.microsoft.com/office/2006/metadata/properties"/>
    <ds:schemaRef ds:uri="http://schemas.microsoft.com/office/2006/documentManagement/types"/>
    <ds:schemaRef ds:uri="719ff042-7e07-4857-a4cd-c5aedd14f414"/>
    <ds:schemaRef ds:uri="http://purl.org/dc/elements/1.1/"/>
    <ds:schemaRef ds:uri="http://schemas.openxmlformats.org/package/2006/metadata/core-properties"/>
    <ds:schemaRef ds:uri="http://schemas.microsoft.com/office/infopath/2007/PartnerControls"/>
    <ds:schemaRef ds:uri="f0613c6e-a1e5-4d9d-a54a-a2cd6e900c51"/>
    <ds:schemaRef ds:uri="http://www.w3.org/XML/1998/namespace"/>
    <ds:schemaRef ds:uri="http://purl.org/dc/dcmitype/"/>
  </ds:schemaRefs>
</ds:datastoreItem>
</file>

<file path=customXml/itemProps3.xml><?xml version="1.0" encoding="utf-8"?>
<ds:datastoreItem xmlns:ds="http://schemas.openxmlformats.org/officeDocument/2006/customXml" ds:itemID="{9DF7F51D-E821-44EE-A8A7-300F02D6075C}">
  <ds:schemaRefs>
    <ds:schemaRef ds:uri="http://schemas.microsoft.com/sharepoint/v3/contenttype/forms"/>
  </ds:schemaRefs>
</ds:datastoreItem>
</file>

<file path=customXml/itemProps4.xml><?xml version="1.0" encoding="utf-8"?>
<ds:datastoreItem xmlns:ds="http://schemas.openxmlformats.org/officeDocument/2006/customXml" ds:itemID="{EC74ACD7-E685-4309-9035-4EDDB83D73D0}"/>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OFR-Presentation-Template</Template>
  <TotalTime>342</TotalTime>
  <Words>1494</Words>
  <Application>Microsoft Office PowerPoint</Application>
  <PresentationFormat>Widescreen</PresentationFormat>
  <Paragraphs>172</Paragraphs>
  <Slides>18</Slides>
  <Notes>2</Notes>
  <HiddenSlides>1</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Dorsey-Lash, Jara E</dc:creator>
  <cp:lastModifiedBy>Dorsey-Lash, Jara E</cp:lastModifiedBy>
  <cp:revision>2</cp:revision>
  <cp:lastPrinted>2022-11-21T17:05:34Z</cp:lastPrinted>
  <dcterms:created xsi:type="dcterms:W3CDTF">2023-09-26T13:04:58Z</dcterms:created>
  <dcterms:modified xsi:type="dcterms:W3CDTF">2023-10-24T18:09:35Z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0x0101003D52D43615DB1C42959593316C12CFF9</vt:lpwstr>
  </property>
  <property fmtid="{D5CDD505-2E9C-101B-9397-08002B2CF9AE}" pid="3" name="MediaServiceImageTags">
    <vt:lpwstr/>
  </property>
</Properties>
</file>