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7" r:id="rId6"/>
    <p:sldId id="286" r:id="rId7"/>
    <p:sldId id="269" r:id="rId8"/>
    <p:sldId id="267" r:id="rId9"/>
    <p:sldId id="268" r:id="rId10"/>
    <p:sldId id="260" r:id="rId11"/>
    <p:sldId id="261" r:id="rId12"/>
    <p:sldId id="258" r:id="rId13"/>
    <p:sldId id="259" r:id="rId14"/>
    <p:sldId id="277" r:id="rId15"/>
    <p:sldId id="275" r:id="rId16"/>
    <p:sldId id="279" r:id="rId17"/>
    <p:sldId id="280" r:id="rId18"/>
    <p:sldId id="262" r:id="rId19"/>
    <p:sldId id="278" r:id="rId20"/>
    <p:sldId id="263" r:id="rId21"/>
    <p:sldId id="281" r:id="rId22"/>
    <p:sldId id="284" r:id="rId23"/>
    <p:sldId id="271" r:id="rId24"/>
    <p:sldId id="270" r:id="rId25"/>
    <p:sldId id="274" r:id="rId26"/>
    <p:sldId id="264" r:id="rId27"/>
    <p:sldId id="272" r:id="rId28"/>
    <p:sldId id="282" r:id="rId29"/>
    <p:sldId id="265" r:id="rId30"/>
    <p:sldId id="283" r:id="rId31"/>
    <p:sldId id="266" r:id="rId32"/>
    <p:sldId id="285"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29D0B-7A33-7A49-A304-43CC7FCEBE6B}" v="3313" dt="2023-08-30T15:53:44.359"/>
    <p1510:client id="{560980F0-58C5-F6E8-DAF1-0281604F8D63}" v="5489" dt="2023-08-29T19:22:04.992"/>
    <p1510:client id="{962E2EC5-1F4F-1640-A227-7A018CBD7991}" v="1450" dt="2023-08-30T14:38:49.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5"/>
    <p:restoredTop sz="96327"/>
  </p:normalViewPr>
  <p:slideViewPr>
    <p:cSldViewPr snapToGrid="0">
      <p:cViewPr>
        <p:scale>
          <a:sx n="125" d="100"/>
          <a:sy n="125" d="100"/>
        </p:scale>
        <p:origin x="632"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tch Roman, Gretta" userId="63f7858b-b3e4-49f1-a708-7dfe54da5fe2" providerId="ADAL" clId="{962E2EC5-1F4F-1640-A227-7A018CBD7991}"/>
    <pc:docChg chg="undo custSel addSld modSld">
      <pc:chgData name="Tritch Roman, Gretta" userId="63f7858b-b3e4-49f1-a708-7dfe54da5fe2" providerId="ADAL" clId="{962E2EC5-1F4F-1640-A227-7A018CBD7991}" dt="2023-08-30T14:38:49.505" v="1452" actId="1076"/>
      <pc:docMkLst>
        <pc:docMk/>
      </pc:docMkLst>
      <pc:sldChg chg="modSp mod">
        <pc:chgData name="Tritch Roman, Gretta" userId="63f7858b-b3e4-49f1-a708-7dfe54da5fe2" providerId="ADAL" clId="{962E2EC5-1F4F-1640-A227-7A018CBD7991}" dt="2023-08-30T14:34:15.483" v="1417" actId="2711"/>
        <pc:sldMkLst>
          <pc:docMk/>
          <pc:sldMk cId="3782547814" sldId="258"/>
        </pc:sldMkLst>
        <pc:spChg chg="mod">
          <ac:chgData name="Tritch Roman, Gretta" userId="63f7858b-b3e4-49f1-a708-7dfe54da5fe2" providerId="ADAL" clId="{962E2EC5-1F4F-1640-A227-7A018CBD7991}" dt="2023-08-30T14:34:15.483" v="1417" actId="2711"/>
          <ac:spMkLst>
            <pc:docMk/>
            <pc:sldMk cId="3782547814" sldId="258"/>
            <ac:spMk id="4" creationId="{E7298022-A5B2-820D-97B3-B85510444103}"/>
          </ac:spMkLst>
        </pc:spChg>
      </pc:sldChg>
      <pc:sldChg chg="addSp modSp mod">
        <pc:chgData name="Tritch Roman, Gretta" userId="63f7858b-b3e4-49f1-a708-7dfe54da5fe2" providerId="ADAL" clId="{962E2EC5-1F4F-1640-A227-7A018CBD7991}" dt="2023-08-30T14:24:26.750" v="1323" actId="20577"/>
        <pc:sldMkLst>
          <pc:docMk/>
          <pc:sldMk cId="646315208" sldId="260"/>
        </pc:sldMkLst>
        <pc:spChg chg="mod">
          <ac:chgData name="Tritch Roman, Gretta" userId="63f7858b-b3e4-49f1-a708-7dfe54da5fe2" providerId="ADAL" clId="{962E2EC5-1F4F-1640-A227-7A018CBD7991}" dt="2023-08-30T14:22:17.267" v="1166" actId="1076"/>
          <ac:spMkLst>
            <pc:docMk/>
            <pc:sldMk cId="646315208" sldId="260"/>
            <ac:spMk id="4" creationId="{8474F637-79EA-5D49-7FA3-2B6E3EE76938}"/>
          </ac:spMkLst>
        </pc:spChg>
        <pc:spChg chg="mod">
          <ac:chgData name="Tritch Roman, Gretta" userId="63f7858b-b3e4-49f1-a708-7dfe54da5fe2" providerId="ADAL" clId="{962E2EC5-1F4F-1640-A227-7A018CBD7991}" dt="2023-08-30T14:23:15.112" v="1248" actId="20577"/>
          <ac:spMkLst>
            <pc:docMk/>
            <pc:sldMk cId="646315208" sldId="260"/>
            <ac:spMk id="8" creationId="{89C9ED14-CA5A-893E-419E-817FC8FDB56C}"/>
          </ac:spMkLst>
        </pc:spChg>
        <pc:spChg chg="mod">
          <ac:chgData name="Tritch Roman, Gretta" userId="63f7858b-b3e4-49f1-a708-7dfe54da5fe2" providerId="ADAL" clId="{962E2EC5-1F4F-1640-A227-7A018CBD7991}" dt="2023-08-30T14:24:04.536" v="1273" actId="20577"/>
          <ac:spMkLst>
            <pc:docMk/>
            <pc:sldMk cId="646315208" sldId="260"/>
            <ac:spMk id="10" creationId="{BD715469-44F2-9E4D-544F-0F45F103C924}"/>
          </ac:spMkLst>
        </pc:spChg>
        <pc:spChg chg="mod">
          <ac:chgData name="Tritch Roman, Gretta" userId="63f7858b-b3e4-49f1-a708-7dfe54da5fe2" providerId="ADAL" clId="{962E2EC5-1F4F-1640-A227-7A018CBD7991}" dt="2023-08-30T14:23:17.713" v="1249" actId="1076"/>
          <ac:spMkLst>
            <pc:docMk/>
            <pc:sldMk cId="646315208" sldId="260"/>
            <ac:spMk id="13" creationId="{1C273220-5A8D-4B7D-39F0-C1A89A4FFBD1}"/>
          </ac:spMkLst>
        </pc:spChg>
        <pc:spChg chg="mod">
          <ac:chgData name="Tritch Roman, Gretta" userId="63f7858b-b3e4-49f1-a708-7dfe54da5fe2" providerId="ADAL" clId="{962E2EC5-1F4F-1640-A227-7A018CBD7991}" dt="2023-08-30T14:23:19.502" v="1250" actId="1076"/>
          <ac:spMkLst>
            <pc:docMk/>
            <pc:sldMk cId="646315208" sldId="260"/>
            <ac:spMk id="14" creationId="{940FDA26-050B-8575-09C2-695B24B51193}"/>
          </ac:spMkLst>
        </pc:spChg>
        <pc:spChg chg="mod">
          <ac:chgData name="Tritch Roman, Gretta" userId="63f7858b-b3e4-49f1-a708-7dfe54da5fe2" providerId="ADAL" clId="{962E2EC5-1F4F-1640-A227-7A018CBD7991}" dt="2023-08-30T14:22:56.529" v="1219" actId="207"/>
          <ac:spMkLst>
            <pc:docMk/>
            <pc:sldMk cId="646315208" sldId="260"/>
            <ac:spMk id="15" creationId="{B37DC8F7-6F9D-7F09-BD7D-DB359ECCFEB3}"/>
          </ac:spMkLst>
        </pc:spChg>
        <pc:spChg chg="mod">
          <ac:chgData name="Tritch Roman, Gretta" userId="63f7858b-b3e4-49f1-a708-7dfe54da5fe2" providerId="ADAL" clId="{962E2EC5-1F4F-1640-A227-7A018CBD7991}" dt="2023-08-30T14:22:56.529" v="1219" actId="207"/>
          <ac:spMkLst>
            <pc:docMk/>
            <pc:sldMk cId="646315208" sldId="260"/>
            <ac:spMk id="16" creationId="{7AC17AA6-20A8-4D55-8500-25FCA46D36E7}"/>
          </ac:spMkLst>
        </pc:spChg>
        <pc:spChg chg="mod">
          <ac:chgData name="Tritch Roman, Gretta" userId="63f7858b-b3e4-49f1-a708-7dfe54da5fe2" providerId="ADAL" clId="{962E2EC5-1F4F-1640-A227-7A018CBD7991}" dt="2023-08-30T14:23:21.895" v="1251" actId="1076"/>
          <ac:spMkLst>
            <pc:docMk/>
            <pc:sldMk cId="646315208" sldId="260"/>
            <ac:spMk id="22" creationId="{9E5C0B31-05CA-5043-3285-D82A1EB3BFFC}"/>
          </ac:spMkLst>
        </pc:spChg>
        <pc:spChg chg="mod">
          <ac:chgData name="Tritch Roman, Gretta" userId="63f7858b-b3e4-49f1-a708-7dfe54da5fe2" providerId="ADAL" clId="{962E2EC5-1F4F-1640-A227-7A018CBD7991}" dt="2023-08-30T14:23:24.661" v="1252" actId="1076"/>
          <ac:spMkLst>
            <pc:docMk/>
            <pc:sldMk cId="646315208" sldId="260"/>
            <ac:spMk id="23" creationId="{B5FA720A-69F1-86A1-C1D2-55A0C5DBAEE7}"/>
          </ac:spMkLst>
        </pc:spChg>
        <pc:spChg chg="mod">
          <ac:chgData name="Tritch Roman, Gretta" userId="63f7858b-b3e4-49f1-a708-7dfe54da5fe2" providerId="ADAL" clId="{962E2EC5-1F4F-1640-A227-7A018CBD7991}" dt="2023-08-30T14:23:42.729" v="1253" actId="207"/>
          <ac:spMkLst>
            <pc:docMk/>
            <pc:sldMk cId="646315208" sldId="260"/>
            <ac:spMk id="26" creationId="{76AC4939-5A22-903B-1C0F-256AAE98BFF0}"/>
          </ac:spMkLst>
        </pc:spChg>
        <pc:spChg chg="add mod">
          <ac:chgData name="Tritch Roman, Gretta" userId="63f7858b-b3e4-49f1-a708-7dfe54da5fe2" providerId="ADAL" clId="{962E2EC5-1F4F-1640-A227-7A018CBD7991}" dt="2023-08-30T14:24:26.750" v="1323" actId="20577"/>
          <ac:spMkLst>
            <pc:docMk/>
            <pc:sldMk cId="646315208" sldId="260"/>
            <ac:spMk id="28" creationId="{43249F9B-3500-C47A-300D-11D36F9F1AFC}"/>
          </ac:spMkLst>
        </pc:spChg>
      </pc:sldChg>
      <pc:sldChg chg="modSp mod">
        <pc:chgData name="Tritch Roman, Gretta" userId="63f7858b-b3e4-49f1-a708-7dfe54da5fe2" providerId="ADAL" clId="{962E2EC5-1F4F-1640-A227-7A018CBD7991}" dt="2023-08-30T14:26:50.118" v="1333" actId="20577"/>
        <pc:sldMkLst>
          <pc:docMk/>
          <pc:sldMk cId="1761111402" sldId="261"/>
        </pc:sldMkLst>
        <pc:spChg chg="mod">
          <ac:chgData name="Tritch Roman, Gretta" userId="63f7858b-b3e4-49f1-a708-7dfe54da5fe2" providerId="ADAL" clId="{962E2EC5-1F4F-1640-A227-7A018CBD7991}" dt="2023-08-30T14:26:50.118" v="1333" actId="20577"/>
          <ac:spMkLst>
            <pc:docMk/>
            <pc:sldMk cId="1761111402" sldId="261"/>
            <ac:spMk id="30" creationId="{61282D72-D196-FFCE-E342-13EC71E31691}"/>
          </ac:spMkLst>
        </pc:spChg>
      </pc:sldChg>
      <pc:sldChg chg="addSp modSp mod">
        <pc:chgData name="Tritch Roman, Gretta" userId="63f7858b-b3e4-49f1-a708-7dfe54da5fe2" providerId="ADAL" clId="{962E2EC5-1F4F-1640-A227-7A018CBD7991}" dt="2023-08-30T13:18:23.676" v="75" actId="1036"/>
        <pc:sldMkLst>
          <pc:docMk/>
          <pc:sldMk cId="3552167372" sldId="265"/>
        </pc:sldMkLst>
        <pc:spChg chg="mod">
          <ac:chgData name="Tritch Roman, Gretta" userId="63f7858b-b3e4-49f1-a708-7dfe54da5fe2" providerId="ADAL" clId="{962E2EC5-1F4F-1640-A227-7A018CBD7991}" dt="2023-08-30T13:18:23.676" v="75" actId="1036"/>
          <ac:spMkLst>
            <pc:docMk/>
            <pc:sldMk cId="3552167372" sldId="265"/>
            <ac:spMk id="2" creationId="{15E9F914-0645-2EE3-CE75-43D947A90EB8}"/>
          </ac:spMkLst>
        </pc:spChg>
        <pc:spChg chg="mod">
          <ac:chgData name="Tritch Roman, Gretta" userId="63f7858b-b3e4-49f1-a708-7dfe54da5fe2" providerId="ADAL" clId="{962E2EC5-1F4F-1640-A227-7A018CBD7991}" dt="2023-08-30T13:18:23.676" v="75" actId="1036"/>
          <ac:spMkLst>
            <pc:docMk/>
            <pc:sldMk cId="3552167372" sldId="265"/>
            <ac:spMk id="3" creationId="{86292FDD-6D7E-793E-662C-34123A263588}"/>
          </ac:spMkLst>
        </pc:spChg>
        <pc:spChg chg="mod">
          <ac:chgData name="Tritch Roman, Gretta" userId="63f7858b-b3e4-49f1-a708-7dfe54da5fe2" providerId="ADAL" clId="{962E2EC5-1F4F-1640-A227-7A018CBD7991}" dt="2023-08-30T13:18:23.676" v="75" actId="1036"/>
          <ac:spMkLst>
            <pc:docMk/>
            <pc:sldMk cId="3552167372" sldId="265"/>
            <ac:spMk id="4" creationId="{7D001780-D263-093F-FDA3-75ED2F8D2358}"/>
          </ac:spMkLst>
        </pc:spChg>
        <pc:spChg chg="mod">
          <ac:chgData name="Tritch Roman, Gretta" userId="63f7858b-b3e4-49f1-a708-7dfe54da5fe2" providerId="ADAL" clId="{962E2EC5-1F4F-1640-A227-7A018CBD7991}" dt="2023-08-30T13:18:23.676" v="75" actId="1036"/>
          <ac:spMkLst>
            <pc:docMk/>
            <pc:sldMk cId="3552167372" sldId="265"/>
            <ac:spMk id="5" creationId="{EFB6A11C-C9CD-01FB-2F1E-20ED0D21B120}"/>
          </ac:spMkLst>
        </pc:spChg>
        <pc:spChg chg="mod">
          <ac:chgData name="Tritch Roman, Gretta" userId="63f7858b-b3e4-49f1-a708-7dfe54da5fe2" providerId="ADAL" clId="{962E2EC5-1F4F-1640-A227-7A018CBD7991}" dt="2023-08-30T13:18:23.676" v="75" actId="1036"/>
          <ac:spMkLst>
            <pc:docMk/>
            <pc:sldMk cId="3552167372" sldId="265"/>
            <ac:spMk id="6" creationId="{75F00F0C-784D-3071-E1B4-E1DFB24C42B5}"/>
          </ac:spMkLst>
        </pc:spChg>
        <pc:spChg chg="mod">
          <ac:chgData name="Tritch Roman, Gretta" userId="63f7858b-b3e4-49f1-a708-7dfe54da5fe2" providerId="ADAL" clId="{962E2EC5-1F4F-1640-A227-7A018CBD7991}" dt="2023-08-30T13:18:23.676" v="75" actId="1036"/>
          <ac:spMkLst>
            <pc:docMk/>
            <pc:sldMk cId="3552167372" sldId="265"/>
            <ac:spMk id="7" creationId="{77DAAE8D-272E-D6A2-BF55-C56F4DB60756}"/>
          </ac:spMkLst>
        </pc:spChg>
        <pc:spChg chg="mod">
          <ac:chgData name="Tritch Roman, Gretta" userId="63f7858b-b3e4-49f1-a708-7dfe54da5fe2" providerId="ADAL" clId="{962E2EC5-1F4F-1640-A227-7A018CBD7991}" dt="2023-08-30T13:18:23.676" v="75" actId="1036"/>
          <ac:spMkLst>
            <pc:docMk/>
            <pc:sldMk cId="3552167372" sldId="265"/>
            <ac:spMk id="8" creationId="{5084649F-27F8-AB50-EA5A-4DBA49AAB058}"/>
          </ac:spMkLst>
        </pc:spChg>
        <pc:spChg chg="mod">
          <ac:chgData name="Tritch Roman, Gretta" userId="63f7858b-b3e4-49f1-a708-7dfe54da5fe2" providerId="ADAL" clId="{962E2EC5-1F4F-1640-A227-7A018CBD7991}" dt="2023-08-30T13:18:23.676" v="75" actId="1036"/>
          <ac:spMkLst>
            <pc:docMk/>
            <pc:sldMk cId="3552167372" sldId="265"/>
            <ac:spMk id="9" creationId="{2888F574-342B-084A-C97F-84A7B3ACC139}"/>
          </ac:spMkLst>
        </pc:spChg>
        <pc:spChg chg="mod">
          <ac:chgData name="Tritch Roman, Gretta" userId="63f7858b-b3e4-49f1-a708-7dfe54da5fe2" providerId="ADAL" clId="{962E2EC5-1F4F-1640-A227-7A018CBD7991}" dt="2023-08-30T13:18:23.676" v="75" actId="1036"/>
          <ac:spMkLst>
            <pc:docMk/>
            <pc:sldMk cId="3552167372" sldId="265"/>
            <ac:spMk id="10" creationId="{ACE7F854-8AFF-73CB-493E-67470C153994}"/>
          </ac:spMkLst>
        </pc:spChg>
        <pc:spChg chg="mod">
          <ac:chgData name="Tritch Roman, Gretta" userId="63f7858b-b3e4-49f1-a708-7dfe54da5fe2" providerId="ADAL" clId="{962E2EC5-1F4F-1640-A227-7A018CBD7991}" dt="2023-08-30T13:18:23.676" v="75" actId="1036"/>
          <ac:spMkLst>
            <pc:docMk/>
            <pc:sldMk cId="3552167372" sldId="265"/>
            <ac:spMk id="11" creationId="{421D4DC6-ED3B-53A1-5B72-A4CFDF95FFE4}"/>
          </ac:spMkLst>
        </pc:spChg>
        <pc:spChg chg="mod">
          <ac:chgData name="Tritch Roman, Gretta" userId="63f7858b-b3e4-49f1-a708-7dfe54da5fe2" providerId="ADAL" clId="{962E2EC5-1F4F-1640-A227-7A018CBD7991}" dt="2023-08-30T13:18:23.676" v="75" actId="1036"/>
          <ac:spMkLst>
            <pc:docMk/>
            <pc:sldMk cId="3552167372" sldId="265"/>
            <ac:spMk id="12" creationId="{2CBEE694-09B8-7CE6-0293-95998F47D256}"/>
          </ac:spMkLst>
        </pc:spChg>
        <pc:spChg chg="mod">
          <ac:chgData name="Tritch Roman, Gretta" userId="63f7858b-b3e4-49f1-a708-7dfe54da5fe2" providerId="ADAL" clId="{962E2EC5-1F4F-1640-A227-7A018CBD7991}" dt="2023-08-30T13:18:23.676" v="75" actId="1036"/>
          <ac:spMkLst>
            <pc:docMk/>
            <pc:sldMk cId="3552167372" sldId="265"/>
            <ac:spMk id="13" creationId="{CADA382A-D53A-B537-9761-3B1D27B6AC91}"/>
          </ac:spMkLst>
        </pc:spChg>
        <pc:spChg chg="add mod">
          <ac:chgData name="Tritch Roman, Gretta" userId="63f7858b-b3e4-49f1-a708-7dfe54da5fe2" providerId="ADAL" clId="{962E2EC5-1F4F-1640-A227-7A018CBD7991}" dt="2023-08-30T13:18:14.890" v="58"/>
          <ac:spMkLst>
            <pc:docMk/>
            <pc:sldMk cId="3552167372" sldId="265"/>
            <ac:spMk id="14" creationId="{3D09A239-F0CB-1C6D-9172-AD14D64FB894}"/>
          </ac:spMkLst>
        </pc:spChg>
      </pc:sldChg>
      <pc:sldChg chg="addSp modSp mod">
        <pc:chgData name="Tritch Roman, Gretta" userId="63f7858b-b3e4-49f1-a708-7dfe54da5fe2" providerId="ADAL" clId="{962E2EC5-1F4F-1640-A227-7A018CBD7991}" dt="2023-08-30T14:09:11.028" v="856" actId="1035"/>
        <pc:sldMkLst>
          <pc:docMk/>
          <pc:sldMk cId="1024711657" sldId="266"/>
        </pc:sldMkLst>
        <pc:spChg chg="mod">
          <ac:chgData name="Tritch Roman, Gretta" userId="63f7858b-b3e4-49f1-a708-7dfe54da5fe2" providerId="ADAL" clId="{962E2EC5-1F4F-1640-A227-7A018CBD7991}" dt="2023-08-30T14:09:08.380" v="851" actId="1035"/>
          <ac:spMkLst>
            <pc:docMk/>
            <pc:sldMk cId="1024711657" sldId="266"/>
            <ac:spMk id="2" creationId="{CC2E4467-5EC5-D93F-52D4-31DFB95F70B9}"/>
          </ac:spMkLst>
        </pc:spChg>
        <pc:spChg chg="mod">
          <ac:chgData name="Tritch Roman, Gretta" userId="63f7858b-b3e4-49f1-a708-7dfe54da5fe2" providerId="ADAL" clId="{962E2EC5-1F4F-1640-A227-7A018CBD7991}" dt="2023-08-30T14:09:08.380" v="851" actId="1035"/>
          <ac:spMkLst>
            <pc:docMk/>
            <pc:sldMk cId="1024711657" sldId="266"/>
            <ac:spMk id="3" creationId="{AC120C27-C8E0-0BD8-1A60-7AD0071E77C5}"/>
          </ac:spMkLst>
        </pc:spChg>
        <pc:spChg chg="mod">
          <ac:chgData name="Tritch Roman, Gretta" userId="63f7858b-b3e4-49f1-a708-7dfe54da5fe2" providerId="ADAL" clId="{962E2EC5-1F4F-1640-A227-7A018CBD7991}" dt="2023-08-30T14:09:11.028" v="856" actId="1035"/>
          <ac:spMkLst>
            <pc:docMk/>
            <pc:sldMk cId="1024711657" sldId="266"/>
            <ac:spMk id="4" creationId="{C386C1B9-ED92-D7EA-DFDB-8063064250AD}"/>
          </ac:spMkLst>
        </pc:spChg>
        <pc:spChg chg="mod">
          <ac:chgData name="Tritch Roman, Gretta" userId="63f7858b-b3e4-49f1-a708-7dfe54da5fe2" providerId="ADAL" clId="{962E2EC5-1F4F-1640-A227-7A018CBD7991}" dt="2023-08-30T14:09:11.028" v="856" actId="1035"/>
          <ac:spMkLst>
            <pc:docMk/>
            <pc:sldMk cId="1024711657" sldId="266"/>
            <ac:spMk id="5" creationId="{D4978AC0-8F17-DB03-4080-C0BA15D17BD7}"/>
          </ac:spMkLst>
        </pc:spChg>
        <pc:spChg chg="add mod">
          <ac:chgData name="Tritch Roman, Gretta" userId="63f7858b-b3e4-49f1-a708-7dfe54da5fe2" providerId="ADAL" clId="{962E2EC5-1F4F-1640-A227-7A018CBD7991}" dt="2023-08-30T13:18:03.038" v="44"/>
          <ac:spMkLst>
            <pc:docMk/>
            <pc:sldMk cId="1024711657" sldId="266"/>
            <ac:spMk id="6" creationId="{4C2277A4-4037-2870-F961-1365311D7F8A}"/>
          </ac:spMkLst>
        </pc:spChg>
      </pc:sldChg>
      <pc:sldChg chg="modSp mod">
        <pc:chgData name="Tritch Roman, Gretta" userId="63f7858b-b3e4-49f1-a708-7dfe54da5fe2" providerId="ADAL" clId="{962E2EC5-1F4F-1640-A227-7A018CBD7991}" dt="2023-08-30T14:34:42.816" v="1418" actId="2711"/>
        <pc:sldMkLst>
          <pc:docMk/>
          <pc:sldMk cId="1497511256" sldId="267"/>
        </pc:sldMkLst>
        <pc:spChg chg="mod">
          <ac:chgData name="Tritch Roman, Gretta" userId="63f7858b-b3e4-49f1-a708-7dfe54da5fe2" providerId="ADAL" clId="{962E2EC5-1F4F-1640-A227-7A018CBD7991}" dt="2023-08-30T14:34:42.816" v="1418" actId="2711"/>
          <ac:spMkLst>
            <pc:docMk/>
            <pc:sldMk cId="1497511256" sldId="267"/>
            <ac:spMk id="3" creationId="{E9912477-AC94-8BDE-E431-E9161E607F72}"/>
          </ac:spMkLst>
        </pc:spChg>
      </pc:sldChg>
      <pc:sldChg chg="modSp mod">
        <pc:chgData name="Tritch Roman, Gretta" userId="63f7858b-b3e4-49f1-a708-7dfe54da5fe2" providerId="ADAL" clId="{962E2EC5-1F4F-1640-A227-7A018CBD7991}" dt="2023-08-30T14:35:00.449" v="1450" actId="20577"/>
        <pc:sldMkLst>
          <pc:docMk/>
          <pc:sldMk cId="927484878" sldId="268"/>
        </pc:sldMkLst>
        <pc:spChg chg="mod">
          <ac:chgData name="Tritch Roman, Gretta" userId="63f7858b-b3e4-49f1-a708-7dfe54da5fe2" providerId="ADAL" clId="{962E2EC5-1F4F-1640-A227-7A018CBD7991}" dt="2023-08-30T14:19:05.366" v="998" actId="20577"/>
          <ac:spMkLst>
            <pc:docMk/>
            <pc:sldMk cId="927484878" sldId="268"/>
            <ac:spMk id="4" creationId="{5EBB812A-53D0-4765-912D-8764BC2BA8BE}"/>
          </ac:spMkLst>
        </pc:spChg>
        <pc:spChg chg="mod">
          <ac:chgData name="Tritch Roman, Gretta" userId="63f7858b-b3e4-49f1-a708-7dfe54da5fe2" providerId="ADAL" clId="{962E2EC5-1F4F-1640-A227-7A018CBD7991}" dt="2023-08-30T14:35:00.449" v="1450" actId="20577"/>
          <ac:spMkLst>
            <pc:docMk/>
            <pc:sldMk cId="927484878" sldId="268"/>
            <ac:spMk id="7" creationId="{AC75AF69-AB97-44F5-B3D2-E1460CD286C0}"/>
          </ac:spMkLst>
        </pc:spChg>
      </pc:sldChg>
      <pc:sldChg chg="addSp modSp mod">
        <pc:chgData name="Tritch Roman, Gretta" userId="63f7858b-b3e4-49f1-a708-7dfe54da5fe2" providerId="ADAL" clId="{962E2EC5-1F4F-1640-A227-7A018CBD7991}" dt="2023-08-30T14:14:54.062" v="959" actId="1076"/>
        <pc:sldMkLst>
          <pc:docMk/>
          <pc:sldMk cId="2905899136" sldId="269"/>
        </pc:sldMkLst>
        <pc:spChg chg="mod">
          <ac:chgData name="Tritch Roman, Gretta" userId="63f7858b-b3e4-49f1-a708-7dfe54da5fe2" providerId="ADAL" clId="{962E2EC5-1F4F-1640-A227-7A018CBD7991}" dt="2023-08-30T14:13:33.357" v="875" actId="1076"/>
          <ac:spMkLst>
            <pc:docMk/>
            <pc:sldMk cId="2905899136" sldId="269"/>
            <ac:spMk id="14" creationId="{D0B6A78F-AFC0-B2CF-9266-61B921E68401}"/>
          </ac:spMkLst>
        </pc:spChg>
        <pc:spChg chg="mod">
          <ac:chgData name="Tritch Roman, Gretta" userId="63f7858b-b3e4-49f1-a708-7dfe54da5fe2" providerId="ADAL" clId="{962E2EC5-1F4F-1640-A227-7A018CBD7991}" dt="2023-08-30T14:13:33.357" v="875" actId="1076"/>
          <ac:spMkLst>
            <pc:docMk/>
            <pc:sldMk cId="2905899136" sldId="269"/>
            <ac:spMk id="15" creationId="{C301CE90-3B19-79DC-4F19-9A686E408F8C}"/>
          </ac:spMkLst>
        </pc:spChg>
        <pc:spChg chg="mod">
          <ac:chgData name="Tritch Roman, Gretta" userId="63f7858b-b3e4-49f1-a708-7dfe54da5fe2" providerId="ADAL" clId="{962E2EC5-1F4F-1640-A227-7A018CBD7991}" dt="2023-08-30T14:14:54.062" v="959" actId="1076"/>
          <ac:spMkLst>
            <pc:docMk/>
            <pc:sldMk cId="2905899136" sldId="269"/>
            <ac:spMk id="21" creationId="{C9D2EC79-A9DD-BADE-581D-FD5943A92B2C}"/>
          </ac:spMkLst>
        </pc:spChg>
        <pc:spChg chg="add mod">
          <ac:chgData name="Tritch Roman, Gretta" userId="63f7858b-b3e4-49f1-a708-7dfe54da5fe2" providerId="ADAL" clId="{962E2EC5-1F4F-1640-A227-7A018CBD7991}" dt="2023-08-30T14:13:43.108" v="877" actId="571"/>
          <ac:spMkLst>
            <pc:docMk/>
            <pc:sldMk cId="2905899136" sldId="269"/>
            <ac:spMk id="23" creationId="{2BD99CAD-9352-39E1-F717-0BBEFD2BA4E9}"/>
          </ac:spMkLst>
        </pc:spChg>
        <pc:spChg chg="add mod">
          <ac:chgData name="Tritch Roman, Gretta" userId="63f7858b-b3e4-49f1-a708-7dfe54da5fe2" providerId="ADAL" clId="{962E2EC5-1F4F-1640-A227-7A018CBD7991}" dt="2023-08-30T14:13:47.498" v="897" actId="20577"/>
          <ac:spMkLst>
            <pc:docMk/>
            <pc:sldMk cId="2905899136" sldId="269"/>
            <ac:spMk id="24" creationId="{3511B0E8-C7B8-42FB-9589-F004292E4821}"/>
          </ac:spMkLst>
        </pc:spChg>
        <pc:cxnChg chg="mod">
          <ac:chgData name="Tritch Roman, Gretta" userId="63f7858b-b3e4-49f1-a708-7dfe54da5fe2" providerId="ADAL" clId="{962E2EC5-1F4F-1640-A227-7A018CBD7991}" dt="2023-08-30T14:14:54.062" v="959" actId="1076"/>
          <ac:cxnSpMkLst>
            <pc:docMk/>
            <pc:sldMk cId="2905899136" sldId="269"/>
            <ac:cxnSpMk id="45" creationId="{D5B7F17A-3171-3E04-D323-6B661542E8AB}"/>
          </ac:cxnSpMkLst>
        </pc:cxnChg>
        <pc:cxnChg chg="mod">
          <ac:chgData name="Tritch Roman, Gretta" userId="63f7858b-b3e4-49f1-a708-7dfe54da5fe2" providerId="ADAL" clId="{962E2EC5-1F4F-1640-A227-7A018CBD7991}" dt="2023-08-30T14:13:37.140" v="876" actId="14100"/>
          <ac:cxnSpMkLst>
            <pc:docMk/>
            <pc:sldMk cId="2905899136" sldId="269"/>
            <ac:cxnSpMk id="47" creationId="{4DD92238-025D-A13E-28A8-A14A1135FCC9}"/>
          </ac:cxnSpMkLst>
        </pc:cxnChg>
      </pc:sldChg>
      <pc:sldChg chg="modSp mod">
        <pc:chgData name="Tritch Roman, Gretta" userId="63f7858b-b3e4-49f1-a708-7dfe54da5fe2" providerId="ADAL" clId="{962E2EC5-1F4F-1640-A227-7A018CBD7991}" dt="2023-08-30T13:23:36.349" v="81" actId="1076"/>
        <pc:sldMkLst>
          <pc:docMk/>
          <pc:sldMk cId="1590685420" sldId="273"/>
        </pc:sldMkLst>
        <pc:spChg chg="mod">
          <ac:chgData name="Tritch Roman, Gretta" userId="63f7858b-b3e4-49f1-a708-7dfe54da5fe2" providerId="ADAL" clId="{962E2EC5-1F4F-1640-A227-7A018CBD7991}" dt="2023-08-30T13:23:36.349" v="81" actId="1076"/>
          <ac:spMkLst>
            <pc:docMk/>
            <pc:sldMk cId="1590685420" sldId="273"/>
            <ac:spMk id="2" creationId="{64FF06B7-5C33-D322-513E-880F0D921C3D}"/>
          </ac:spMkLst>
        </pc:spChg>
      </pc:sldChg>
      <pc:sldChg chg="modSp mod">
        <pc:chgData name="Tritch Roman, Gretta" userId="63f7858b-b3e4-49f1-a708-7dfe54da5fe2" providerId="ADAL" clId="{962E2EC5-1F4F-1640-A227-7A018CBD7991}" dt="2023-08-30T14:38:49.505" v="1452" actId="1076"/>
        <pc:sldMkLst>
          <pc:docMk/>
          <pc:sldMk cId="1642692793" sldId="279"/>
        </pc:sldMkLst>
        <pc:spChg chg="mod">
          <ac:chgData name="Tritch Roman, Gretta" userId="63f7858b-b3e4-49f1-a708-7dfe54da5fe2" providerId="ADAL" clId="{962E2EC5-1F4F-1640-A227-7A018CBD7991}" dt="2023-08-30T14:38:49.505" v="1452" actId="1076"/>
          <ac:spMkLst>
            <pc:docMk/>
            <pc:sldMk cId="1642692793" sldId="279"/>
            <ac:spMk id="3" creationId="{2CC03B2F-F870-DAA4-2A11-5C84875090F9}"/>
          </ac:spMkLst>
        </pc:spChg>
      </pc:sldChg>
      <pc:sldChg chg="modSp mod">
        <pc:chgData name="Tritch Roman, Gretta" userId="63f7858b-b3e4-49f1-a708-7dfe54da5fe2" providerId="ADAL" clId="{962E2EC5-1F4F-1640-A227-7A018CBD7991}" dt="2023-08-30T14:08:17.546" v="767" actId="20577"/>
        <pc:sldMkLst>
          <pc:docMk/>
          <pc:sldMk cId="392979582" sldId="283"/>
        </pc:sldMkLst>
        <pc:spChg chg="mod">
          <ac:chgData name="Tritch Roman, Gretta" userId="63f7858b-b3e4-49f1-a708-7dfe54da5fe2" providerId="ADAL" clId="{962E2EC5-1F4F-1640-A227-7A018CBD7991}" dt="2023-08-30T14:08:17.546" v="767" actId="20577"/>
          <ac:spMkLst>
            <pc:docMk/>
            <pc:sldMk cId="392979582" sldId="283"/>
            <ac:spMk id="3" creationId="{5384861E-B63B-CC32-7FD5-BD6AB2F4E9C6}"/>
          </ac:spMkLst>
        </pc:spChg>
      </pc:sldChg>
      <pc:sldChg chg="addSp delSp modSp new mod">
        <pc:chgData name="Tritch Roman, Gretta" userId="63f7858b-b3e4-49f1-a708-7dfe54da5fe2" providerId="ADAL" clId="{962E2EC5-1F4F-1640-A227-7A018CBD7991}" dt="2023-08-30T14:32:39.818" v="1344" actId="20577"/>
        <pc:sldMkLst>
          <pc:docMk/>
          <pc:sldMk cId="3466463242" sldId="285"/>
        </pc:sldMkLst>
        <pc:spChg chg="add mod">
          <ac:chgData name="Tritch Roman, Gretta" userId="63f7858b-b3e4-49f1-a708-7dfe54da5fe2" providerId="ADAL" clId="{962E2EC5-1F4F-1640-A227-7A018CBD7991}" dt="2023-08-30T13:17:38.118" v="24" actId="20577"/>
          <ac:spMkLst>
            <pc:docMk/>
            <pc:sldMk cId="3466463242" sldId="285"/>
            <ac:spMk id="2" creationId="{28595CEA-0D1E-BF6F-F0DD-13AE5ED1A08A}"/>
          </ac:spMkLst>
        </pc:spChg>
        <pc:spChg chg="add del mod">
          <ac:chgData name="Tritch Roman, Gretta" userId="63f7858b-b3e4-49f1-a708-7dfe54da5fe2" providerId="ADAL" clId="{962E2EC5-1F4F-1640-A227-7A018CBD7991}" dt="2023-08-30T13:54:38.437" v="307" actId="20577"/>
          <ac:spMkLst>
            <pc:docMk/>
            <pc:sldMk cId="3466463242" sldId="285"/>
            <ac:spMk id="3" creationId="{ECA0251F-3C5E-3871-B708-C9652DEF2CC5}"/>
          </ac:spMkLst>
        </pc:spChg>
        <pc:spChg chg="add mod">
          <ac:chgData name="Tritch Roman, Gretta" userId="63f7858b-b3e4-49f1-a708-7dfe54da5fe2" providerId="ADAL" clId="{962E2EC5-1F4F-1640-A227-7A018CBD7991}" dt="2023-08-30T14:32:39.818" v="1344" actId="20577"/>
          <ac:spMkLst>
            <pc:docMk/>
            <pc:sldMk cId="3466463242" sldId="285"/>
            <ac:spMk id="4" creationId="{FC24B096-4444-B9C3-5FC5-2B31554C2FBA}"/>
          </ac:spMkLst>
        </pc:spChg>
        <pc:spChg chg="add mod">
          <ac:chgData name="Tritch Roman, Gretta" userId="63f7858b-b3e4-49f1-a708-7dfe54da5fe2" providerId="ADAL" clId="{962E2EC5-1F4F-1640-A227-7A018CBD7991}" dt="2023-08-30T13:54:42.128" v="308" actId="1076"/>
          <ac:spMkLst>
            <pc:docMk/>
            <pc:sldMk cId="3466463242" sldId="285"/>
            <ac:spMk id="5" creationId="{4EB139E9-DEB3-8CBF-3A60-98250BBBC3FC}"/>
          </ac:spMkLst>
        </pc:spChg>
        <pc:spChg chg="add mod">
          <ac:chgData name="Tritch Roman, Gretta" userId="63f7858b-b3e4-49f1-a708-7dfe54da5fe2" providerId="ADAL" clId="{962E2EC5-1F4F-1640-A227-7A018CBD7991}" dt="2023-08-30T13:55:06.683" v="404" actId="20577"/>
          <ac:spMkLst>
            <pc:docMk/>
            <pc:sldMk cId="3466463242" sldId="285"/>
            <ac:spMk id="6" creationId="{EBCB6A4C-4A86-55D9-93E1-2A88F1D2BFF9}"/>
          </ac:spMkLst>
        </pc:spChg>
      </pc:sldChg>
      <pc:sldChg chg="addSp modSp new mod">
        <pc:chgData name="Tritch Roman, Gretta" userId="63f7858b-b3e4-49f1-a708-7dfe54da5fe2" providerId="ADAL" clId="{962E2EC5-1F4F-1640-A227-7A018CBD7991}" dt="2023-08-30T14:11:33.019" v="874" actId="20577"/>
        <pc:sldMkLst>
          <pc:docMk/>
          <pc:sldMk cId="440998912" sldId="286"/>
        </pc:sldMkLst>
        <pc:spChg chg="add mod">
          <ac:chgData name="Tritch Roman, Gretta" userId="63f7858b-b3e4-49f1-a708-7dfe54da5fe2" providerId="ADAL" clId="{962E2EC5-1F4F-1640-A227-7A018CBD7991}" dt="2023-08-30T14:11:33.019" v="874" actId="20577"/>
          <ac:spMkLst>
            <pc:docMk/>
            <pc:sldMk cId="440998912" sldId="286"/>
            <ac:spMk id="2" creationId="{DAD1A736-BB88-AC33-E0F5-079516FE45CC}"/>
          </ac:spMkLst>
        </pc:spChg>
      </pc:sldChg>
    </pc:docChg>
  </pc:docChgLst>
  <pc:docChgLst>
    <pc:chgData name="Spencer, Maria Theresa" userId="S::mtk15@psu.edu::ed069096-f2c9-4eb8-b382-e4229462591b" providerId="AD" clId="Web-{560980F0-58C5-F6E8-DAF1-0281604F8D63}"/>
    <pc:docChg chg="modSld">
      <pc:chgData name="Spencer, Maria Theresa" userId="S::mtk15@psu.edu::ed069096-f2c9-4eb8-b382-e4229462591b" providerId="AD" clId="Web-{560980F0-58C5-F6E8-DAF1-0281604F8D63}" dt="2023-08-29T19:22:04.570" v="2802" actId="20577"/>
      <pc:docMkLst>
        <pc:docMk/>
      </pc:docMkLst>
      <pc:sldChg chg="modSp">
        <pc:chgData name="Spencer, Maria Theresa" userId="S::mtk15@psu.edu::ed069096-f2c9-4eb8-b382-e4229462591b" providerId="AD" clId="Web-{560980F0-58C5-F6E8-DAF1-0281604F8D63}" dt="2023-08-29T15:55:14.538" v="40" actId="20577"/>
        <pc:sldMkLst>
          <pc:docMk/>
          <pc:sldMk cId="2261825465" sldId="259"/>
        </pc:sldMkLst>
        <pc:spChg chg="mod">
          <ac:chgData name="Spencer, Maria Theresa" userId="S::mtk15@psu.edu::ed069096-f2c9-4eb8-b382-e4229462591b" providerId="AD" clId="Web-{560980F0-58C5-F6E8-DAF1-0281604F8D63}" dt="2023-08-29T15:55:14.538" v="40" actId="20577"/>
          <ac:spMkLst>
            <pc:docMk/>
            <pc:sldMk cId="2261825465" sldId="259"/>
            <ac:spMk id="19" creationId="{606F3852-7E07-FB74-276D-3A7FBBB9D0DD}"/>
          </ac:spMkLst>
        </pc:spChg>
      </pc:sldChg>
      <pc:sldChg chg="modSp">
        <pc:chgData name="Spencer, Maria Theresa" userId="S::mtk15@psu.edu::ed069096-f2c9-4eb8-b382-e4229462591b" providerId="AD" clId="Web-{560980F0-58C5-F6E8-DAF1-0281604F8D63}" dt="2023-08-29T15:42:50.438" v="34" actId="20577"/>
        <pc:sldMkLst>
          <pc:docMk/>
          <pc:sldMk cId="646315208" sldId="260"/>
        </pc:sldMkLst>
        <pc:spChg chg="mod">
          <ac:chgData name="Spencer, Maria Theresa" userId="S::mtk15@psu.edu::ed069096-f2c9-4eb8-b382-e4229462591b" providerId="AD" clId="Web-{560980F0-58C5-F6E8-DAF1-0281604F8D63}" dt="2023-08-29T15:42:50.438" v="34" actId="20577"/>
          <ac:spMkLst>
            <pc:docMk/>
            <pc:sldMk cId="646315208" sldId="260"/>
            <ac:spMk id="2" creationId="{BD144958-B9E1-F02F-513A-30A1C415868B}"/>
          </ac:spMkLst>
        </pc:spChg>
      </pc:sldChg>
      <pc:sldChg chg="modSp">
        <pc:chgData name="Spencer, Maria Theresa" userId="S::mtk15@psu.edu::ed069096-f2c9-4eb8-b382-e4229462591b" providerId="AD" clId="Web-{560980F0-58C5-F6E8-DAF1-0281604F8D63}" dt="2023-08-29T18:30:43.216" v="490" actId="20577"/>
        <pc:sldMkLst>
          <pc:docMk/>
          <pc:sldMk cId="3904118344" sldId="263"/>
        </pc:sldMkLst>
        <pc:spChg chg="mod">
          <ac:chgData name="Spencer, Maria Theresa" userId="S::mtk15@psu.edu::ed069096-f2c9-4eb8-b382-e4229462591b" providerId="AD" clId="Web-{560980F0-58C5-F6E8-DAF1-0281604F8D63}" dt="2023-08-29T18:30:43.216" v="490" actId="20577"/>
          <ac:spMkLst>
            <pc:docMk/>
            <pc:sldMk cId="3904118344" sldId="263"/>
            <ac:spMk id="3" creationId="{5954F9FC-0271-BA1F-27AF-471CE0568CB8}"/>
          </ac:spMkLst>
        </pc:spChg>
      </pc:sldChg>
      <pc:sldChg chg="modSp">
        <pc:chgData name="Spencer, Maria Theresa" userId="S::mtk15@psu.edu::ed069096-f2c9-4eb8-b382-e4229462591b" providerId="AD" clId="Web-{560980F0-58C5-F6E8-DAF1-0281604F8D63}" dt="2023-08-29T18:55:14.328" v="2315" actId="20577"/>
        <pc:sldMkLst>
          <pc:docMk/>
          <pc:sldMk cId="1656391399" sldId="264"/>
        </pc:sldMkLst>
        <pc:spChg chg="mod">
          <ac:chgData name="Spencer, Maria Theresa" userId="S::mtk15@psu.edu::ed069096-f2c9-4eb8-b382-e4229462591b" providerId="AD" clId="Web-{560980F0-58C5-F6E8-DAF1-0281604F8D63}" dt="2023-08-29T18:55:14.328" v="2315" actId="20577"/>
          <ac:spMkLst>
            <pc:docMk/>
            <pc:sldMk cId="1656391399" sldId="264"/>
            <ac:spMk id="3" creationId="{827D205F-54DF-1E02-0467-4C7770B15BAB}"/>
          </ac:spMkLst>
        </pc:spChg>
      </pc:sldChg>
      <pc:sldChg chg="modSp">
        <pc:chgData name="Spencer, Maria Theresa" userId="S::mtk15@psu.edu::ed069096-f2c9-4eb8-b382-e4229462591b" providerId="AD" clId="Web-{560980F0-58C5-F6E8-DAF1-0281604F8D63}" dt="2023-08-29T15:15:39.032" v="5" actId="20577"/>
        <pc:sldMkLst>
          <pc:docMk/>
          <pc:sldMk cId="1497511256" sldId="267"/>
        </pc:sldMkLst>
        <pc:spChg chg="mod">
          <ac:chgData name="Spencer, Maria Theresa" userId="S::mtk15@psu.edu::ed069096-f2c9-4eb8-b382-e4229462591b" providerId="AD" clId="Web-{560980F0-58C5-F6E8-DAF1-0281604F8D63}" dt="2023-08-29T15:15:39.032" v="5" actId="20577"/>
          <ac:spMkLst>
            <pc:docMk/>
            <pc:sldMk cId="1497511256" sldId="267"/>
            <ac:spMk id="3" creationId="{E9912477-AC94-8BDE-E431-E9161E607F72}"/>
          </ac:spMkLst>
        </pc:spChg>
      </pc:sldChg>
      <pc:sldChg chg="addSp delSp modSp">
        <pc:chgData name="Spencer, Maria Theresa" userId="S::mtk15@psu.edu::ed069096-f2c9-4eb8-b382-e4229462591b" providerId="AD" clId="Web-{560980F0-58C5-F6E8-DAF1-0281604F8D63}" dt="2023-08-29T15:28:38.383" v="28" actId="20577"/>
        <pc:sldMkLst>
          <pc:docMk/>
          <pc:sldMk cId="927484878" sldId="268"/>
        </pc:sldMkLst>
        <pc:spChg chg="add del mod">
          <ac:chgData name="Spencer, Maria Theresa" userId="S::mtk15@psu.edu::ed069096-f2c9-4eb8-b382-e4229462591b" providerId="AD" clId="Web-{560980F0-58C5-F6E8-DAF1-0281604F8D63}" dt="2023-08-29T15:28:38.383" v="28" actId="20577"/>
          <ac:spMkLst>
            <pc:docMk/>
            <pc:sldMk cId="927484878" sldId="268"/>
            <ac:spMk id="3" creationId="{76D5066B-7061-C660-FD9B-921C65A5FE33}"/>
          </ac:spMkLst>
        </pc:spChg>
        <pc:spChg chg="add del">
          <ac:chgData name="Spencer, Maria Theresa" userId="S::mtk15@psu.edu::ed069096-f2c9-4eb8-b382-e4229462591b" providerId="AD" clId="Web-{560980F0-58C5-F6E8-DAF1-0281604F8D63}" dt="2023-08-29T15:27:38.662" v="9"/>
          <ac:spMkLst>
            <pc:docMk/>
            <pc:sldMk cId="927484878" sldId="268"/>
            <ac:spMk id="4" creationId="{3F46238A-7ABC-C9A9-AF58-08104936A355}"/>
          </ac:spMkLst>
        </pc:spChg>
        <pc:spChg chg="mod">
          <ac:chgData name="Spencer, Maria Theresa" userId="S::mtk15@psu.edu::ed069096-f2c9-4eb8-b382-e4229462591b" providerId="AD" clId="Web-{560980F0-58C5-F6E8-DAF1-0281604F8D63}" dt="2023-08-29T15:28:01.553" v="19" actId="20577"/>
          <ac:spMkLst>
            <pc:docMk/>
            <pc:sldMk cId="927484878" sldId="268"/>
            <ac:spMk id="5" creationId="{06BBBE9B-BC2C-9543-0DA3-6C94C1D6E5B2}"/>
          </ac:spMkLst>
        </pc:spChg>
        <pc:spChg chg="mod">
          <ac:chgData name="Spencer, Maria Theresa" userId="S::mtk15@psu.edu::ed069096-f2c9-4eb8-b382-e4229462591b" providerId="AD" clId="Web-{560980F0-58C5-F6E8-DAF1-0281604F8D63}" dt="2023-08-29T15:28:35.758" v="23" actId="20577"/>
          <ac:spMkLst>
            <pc:docMk/>
            <pc:sldMk cId="927484878" sldId="268"/>
            <ac:spMk id="6" creationId="{2BF9E27B-95CD-2ECF-97D4-ACA7ECCF68D3}"/>
          </ac:spMkLst>
        </pc:spChg>
      </pc:sldChg>
      <pc:sldChg chg="addSp modSp">
        <pc:chgData name="Spencer, Maria Theresa" userId="S::mtk15@psu.edu::ed069096-f2c9-4eb8-b382-e4229462591b" providerId="AD" clId="Web-{560980F0-58C5-F6E8-DAF1-0281604F8D63}" dt="2023-08-29T18:38:20.966" v="1034" actId="20577"/>
        <pc:sldMkLst>
          <pc:docMk/>
          <pc:sldMk cId="1696468260" sldId="270"/>
        </pc:sldMkLst>
        <pc:spChg chg="add mod">
          <ac:chgData name="Spencer, Maria Theresa" userId="S::mtk15@psu.edu::ed069096-f2c9-4eb8-b382-e4229462591b" providerId="AD" clId="Web-{560980F0-58C5-F6E8-DAF1-0281604F8D63}" dt="2023-08-29T18:38:20.966" v="1034" actId="20577"/>
          <ac:spMkLst>
            <pc:docMk/>
            <pc:sldMk cId="1696468260" sldId="270"/>
            <ac:spMk id="4" creationId="{55A92EB7-779B-9A74-13C7-EDC1941A5258}"/>
          </ac:spMkLst>
        </pc:spChg>
      </pc:sldChg>
      <pc:sldChg chg="addSp delSp modSp">
        <pc:chgData name="Spencer, Maria Theresa" userId="S::mtk15@psu.edu::ed069096-f2c9-4eb8-b382-e4229462591b" providerId="AD" clId="Web-{560980F0-58C5-F6E8-DAF1-0281604F8D63}" dt="2023-08-29T18:33:50.519" v="592" actId="20577"/>
        <pc:sldMkLst>
          <pc:docMk/>
          <pc:sldMk cId="190960511" sldId="271"/>
        </pc:sldMkLst>
        <pc:spChg chg="add del mod">
          <ac:chgData name="Spencer, Maria Theresa" userId="S::mtk15@psu.edu::ed069096-f2c9-4eb8-b382-e4229462591b" providerId="AD" clId="Web-{560980F0-58C5-F6E8-DAF1-0281604F8D63}" dt="2023-08-29T18:19:52.006" v="331"/>
          <ac:spMkLst>
            <pc:docMk/>
            <pc:sldMk cId="190960511" sldId="271"/>
            <ac:spMk id="3" creationId="{D9906913-CC50-E887-2967-3A1BDACCD3B3}"/>
          </ac:spMkLst>
        </pc:spChg>
        <pc:spChg chg="add mod">
          <ac:chgData name="Spencer, Maria Theresa" userId="S::mtk15@psu.edu::ed069096-f2c9-4eb8-b382-e4229462591b" providerId="AD" clId="Web-{560980F0-58C5-F6E8-DAF1-0281604F8D63}" dt="2023-08-29T18:33:50.519" v="592" actId="20577"/>
          <ac:spMkLst>
            <pc:docMk/>
            <pc:sldMk cId="190960511" sldId="271"/>
            <ac:spMk id="5" creationId="{82954C27-22D4-A943-522C-C70F92FDB225}"/>
          </ac:spMkLst>
        </pc:spChg>
      </pc:sldChg>
      <pc:sldChg chg="addSp modSp">
        <pc:chgData name="Spencer, Maria Theresa" userId="S::mtk15@psu.edu::ed069096-f2c9-4eb8-b382-e4229462591b" providerId="AD" clId="Web-{560980F0-58C5-F6E8-DAF1-0281604F8D63}" dt="2023-08-29T19:22:04.570" v="2802" actId="20577"/>
        <pc:sldMkLst>
          <pc:docMk/>
          <pc:sldMk cId="1726461501" sldId="272"/>
        </pc:sldMkLst>
        <pc:spChg chg="add mod">
          <ac:chgData name="Spencer, Maria Theresa" userId="S::mtk15@psu.edu::ed069096-f2c9-4eb8-b382-e4229462591b" providerId="AD" clId="Web-{560980F0-58C5-F6E8-DAF1-0281604F8D63}" dt="2023-08-29T19:22:04.570" v="2802" actId="20577"/>
          <ac:spMkLst>
            <pc:docMk/>
            <pc:sldMk cId="1726461501" sldId="272"/>
            <ac:spMk id="5" creationId="{7E995B45-7765-DC1C-EDA2-EF433E2121A9}"/>
          </ac:spMkLst>
        </pc:spChg>
      </pc:sldChg>
      <pc:sldChg chg="addSp modSp">
        <pc:chgData name="Spencer, Maria Theresa" userId="S::mtk15@psu.edu::ed069096-f2c9-4eb8-b382-e4229462591b" providerId="AD" clId="Web-{560980F0-58C5-F6E8-DAF1-0281604F8D63}" dt="2023-08-29T18:49:35.520" v="1697" actId="20577"/>
        <pc:sldMkLst>
          <pc:docMk/>
          <pc:sldMk cId="3880488703" sldId="274"/>
        </pc:sldMkLst>
        <pc:spChg chg="mod">
          <ac:chgData name="Spencer, Maria Theresa" userId="S::mtk15@psu.edu::ed069096-f2c9-4eb8-b382-e4229462591b" providerId="AD" clId="Web-{560980F0-58C5-F6E8-DAF1-0281604F8D63}" dt="2023-08-29T18:39:06.451" v="1082" actId="20577"/>
          <ac:spMkLst>
            <pc:docMk/>
            <pc:sldMk cId="3880488703" sldId="274"/>
            <ac:spMk id="2" creationId="{64FF06B7-5C33-D322-513E-880F0D921C3D}"/>
          </ac:spMkLst>
        </pc:spChg>
        <pc:spChg chg="add mod">
          <ac:chgData name="Spencer, Maria Theresa" userId="S::mtk15@psu.edu::ed069096-f2c9-4eb8-b382-e4229462591b" providerId="AD" clId="Web-{560980F0-58C5-F6E8-DAF1-0281604F8D63}" dt="2023-08-29T18:49:35.520" v="1697" actId="20577"/>
          <ac:spMkLst>
            <pc:docMk/>
            <pc:sldMk cId="3880488703" sldId="274"/>
            <ac:spMk id="4" creationId="{6424BBD7-8E96-B5B6-39D1-20D4CFEAA75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B9EB-45FF-27D9-189B-5EE02B952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2105C4-B82E-26FB-D0E4-51566F614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44F3F5-9A9C-DB2E-9CDB-A320BC927FA5}"/>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C52D9577-8CA7-3A2C-E515-BBBFC6D99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EEFDF-5138-8D02-9629-C12729C19771}"/>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249152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E97E-429D-8E93-C880-9EF1274FA8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6D885-2248-BAC5-91B0-B732DCC67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88177-5312-2E33-0766-D9ED836D8777}"/>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469E8DBD-F12C-B906-E343-0A90EE363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1A01E-EAB7-1934-D8FB-EF622977EC31}"/>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110750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CDA6A-A3DC-E97D-832A-B8039912E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22D2B0-73C1-300B-CA52-E5EC1EB86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FD1C2-965A-C363-FB04-CD4C9F0EDD12}"/>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648FA936-B552-C4B6-9D2E-6A986E610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5A5FB-58D5-7737-0377-3E055CA82D97}"/>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19456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BFBE-5B4B-00D5-1E1B-1FFDF5770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1A44C-DA0F-6484-DB18-A16A8CA07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2CCFB-912D-BA9C-F25D-838009DADAEC}"/>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0942CA2E-C748-0BAD-0654-AFAE977E5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463C0-DF6C-647F-D86A-1ECA695EE206}"/>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236556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2972-4CFE-D0CD-1072-A58A6751D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7361A1-E2F0-D87F-52DC-5E9A2FB39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9EDE8-625C-2796-BD83-87633D22AB0E}"/>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62F71E60-A50C-5E43-6380-CCFB368E8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B0A64-A927-4080-1909-2285A0F0B891}"/>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300953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3E4F-8B0E-D180-27C6-1B347BBC1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4489F-A1DA-E26A-6AD9-44BC58F77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E5650-A14A-B996-C9A7-79EFB297E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3E8DEA-1530-1A4A-B173-030CCCFB14C6}"/>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6" name="Footer Placeholder 5">
            <a:extLst>
              <a:ext uri="{FF2B5EF4-FFF2-40B4-BE49-F238E27FC236}">
                <a16:creationId xmlns:a16="http://schemas.microsoft.com/office/drawing/2014/main" id="{CEBE96CB-6F50-FA3C-4D90-94E2E4BD3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07CB5-978B-BFF2-72BC-0CDD02A4909C}"/>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112888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5906-0061-9A21-8FEA-275A87017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F0813-78FE-73C0-5CA9-5E9ECF83C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2223B-EBAC-5E3B-4C63-C5B4DA74D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491D0F-726D-B9B9-D79B-280AD523D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343CA-E554-4082-BBBC-5B8FB5B958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9FE7DF-A09D-1582-272B-DEDBD1E08A58}"/>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8" name="Footer Placeholder 7">
            <a:extLst>
              <a:ext uri="{FF2B5EF4-FFF2-40B4-BE49-F238E27FC236}">
                <a16:creationId xmlns:a16="http://schemas.microsoft.com/office/drawing/2014/main" id="{64014E25-7738-1670-0338-BB83958B4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5C1F8D-835F-1C97-E705-1A7E28946210}"/>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176969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E0A7-4609-65C6-3490-5FE8F110A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441DD-1CEF-564C-2303-8EA4308A25D3}"/>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4" name="Footer Placeholder 3">
            <a:extLst>
              <a:ext uri="{FF2B5EF4-FFF2-40B4-BE49-F238E27FC236}">
                <a16:creationId xmlns:a16="http://schemas.microsoft.com/office/drawing/2014/main" id="{FC19D35B-2954-9980-63C9-A3807B1A19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D1F01A-12CF-046A-FFB3-59372446E099}"/>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308365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73308-2588-AB61-CEB7-20E6CB6D6F29}"/>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3" name="Footer Placeholder 2">
            <a:extLst>
              <a:ext uri="{FF2B5EF4-FFF2-40B4-BE49-F238E27FC236}">
                <a16:creationId xmlns:a16="http://schemas.microsoft.com/office/drawing/2014/main" id="{EBA42150-71B2-9D6A-D762-F50E26113A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D340B-CBA4-BD89-A620-8261231F9631}"/>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398149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E12B-CD41-76F2-0D93-C6D8E6C48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AFE8AA-ED5C-E3AF-645D-9D26400F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525E2-2042-0E78-A39B-7BDE99661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FDD63-37A5-89EA-1CC4-EB64C271D994}"/>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6" name="Footer Placeholder 5">
            <a:extLst>
              <a:ext uri="{FF2B5EF4-FFF2-40B4-BE49-F238E27FC236}">
                <a16:creationId xmlns:a16="http://schemas.microsoft.com/office/drawing/2014/main" id="{850F0356-372B-8FDA-CC60-ED456FB7D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ADB55-6BB1-A59E-0835-625C0C0CAB60}"/>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413026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A516-A818-1EFD-2FE2-E4B4552E0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1961C1-339F-9CD6-4633-E6B5A19F0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F85A9E-BCC5-993E-1EE8-4AB0AE8BB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BFE6F-8F9A-43C2-8161-31566CAF6C30}"/>
              </a:ext>
            </a:extLst>
          </p:cNvPr>
          <p:cNvSpPr>
            <a:spLocks noGrp="1"/>
          </p:cNvSpPr>
          <p:nvPr>
            <p:ph type="dt" sz="half" idx="10"/>
          </p:nvPr>
        </p:nvSpPr>
        <p:spPr/>
        <p:txBody>
          <a:bodyPr/>
          <a:lstStyle/>
          <a:p>
            <a:fld id="{5CD83A0D-3657-A94F-BC1C-9082F4D8D17D}" type="datetimeFigureOut">
              <a:rPr lang="en-US" smtClean="0"/>
              <a:t>8/29/23</a:t>
            </a:fld>
            <a:endParaRPr lang="en-US"/>
          </a:p>
        </p:txBody>
      </p:sp>
      <p:sp>
        <p:nvSpPr>
          <p:cNvPr id="6" name="Footer Placeholder 5">
            <a:extLst>
              <a:ext uri="{FF2B5EF4-FFF2-40B4-BE49-F238E27FC236}">
                <a16:creationId xmlns:a16="http://schemas.microsoft.com/office/drawing/2014/main" id="{005A9AA8-0410-054F-D16A-758DDEAEB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DAA56-928D-3AD8-3F21-07D92090B8DF}"/>
              </a:ext>
            </a:extLst>
          </p:cNvPr>
          <p:cNvSpPr>
            <a:spLocks noGrp="1"/>
          </p:cNvSpPr>
          <p:nvPr>
            <p:ph type="sldNum" sz="quarter" idx="12"/>
          </p:nvPr>
        </p:nvSpPr>
        <p:spPr/>
        <p:txBody>
          <a:bodyPr/>
          <a:lstStyle/>
          <a:p>
            <a:fld id="{C2B1B0A2-9DDA-434A-B77B-01CFFEF787F3}" type="slidenum">
              <a:rPr lang="en-US" smtClean="0"/>
              <a:t>‹#›</a:t>
            </a:fld>
            <a:endParaRPr lang="en-US"/>
          </a:p>
        </p:txBody>
      </p:sp>
    </p:spTree>
    <p:extLst>
      <p:ext uri="{BB962C8B-B14F-4D97-AF65-F5344CB8AC3E}">
        <p14:creationId xmlns:p14="http://schemas.microsoft.com/office/powerpoint/2010/main" val="414917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63E33-99E9-6B37-C99C-22A6ACDC8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0B0E2D-24D7-2306-599B-49AE43398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B4B56-7583-D6BE-6765-5C1045634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83A0D-3657-A94F-BC1C-9082F4D8D17D}" type="datetimeFigureOut">
              <a:rPr lang="en-US" smtClean="0"/>
              <a:t>8/29/23</a:t>
            </a:fld>
            <a:endParaRPr lang="en-US"/>
          </a:p>
        </p:txBody>
      </p:sp>
      <p:sp>
        <p:nvSpPr>
          <p:cNvPr id="5" name="Footer Placeholder 4">
            <a:extLst>
              <a:ext uri="{FF2B5EF4-FFF2-40B4-BE49-F238E27FC236}">
                <a16:creationId xmlns:a16="http://schemas.microsoft.com/office/drawing/2014/main" id="{35101391-5663-78B3-2DC8-E41A40124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4D826D-3321-31AF-F053-DC9F74180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1B0A2-9DDA-434A-B77B-01CFFEF787F3}" type="slidenum">
              <a:rPr lang="en-US" smtClean="0"/>
              <a:t>‹#›</a:t>
            </a:fld>
            <a:endParaRPr lang="en-US"/>
          </a:p>
        </p:txBody>
      </p:sp>
    </p:spTree>
    <p:extLst>
      <p:ext uri="{BB962C8B-B14F-4D97-AF65-F5344CB8AC3E}">
        <p14:creationId xmlns:p14="http://schemas.microsoft.com/office/powerpoint/2010/main" val="197088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gsci.psu.edu/research/resources/professional-development-for-research-series/deep-dive-into-research-serie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BA90F3D9-CC7B-61D9-A0DA-D5CFD9A7B79B}"/>
              </a:ext>
            </a:extLst>
          </p:cNvPr>
          <p:cNvPicPr>
            <a:picLocks noChangeAspect="1"/>
          </p:cNvPicPr>
          <p:nvPr/>
        </p:nvPicPr>
        <p:blipFill>
          <a:blip r:embed="rId2"/>
          <a:stretch>
            <a:fillRect/>
          </a:stretch>
        </p:blipFill>
        <p:spPr>
          <a:xfrm>
            <a:off x="3102428" y="0"/>
            <a:ext cx="5987143" cy="2177143"/>
          </a:xfrm>
          <a:prstGeom prst="rect">
            <a:avLst/>
          </a:prstGeom>
        </p:spPr>
      </p:pic>
      <p:pic>
        <p:nvPicPr>
          <p:cNvPr id="3" name="Picture 2" descr="Text&#10;&#10;Description automatically generated">
            <a:extLst>
              <a:ext uri="{FF2B5EF4-FFF2-40B4-BE49-F238E27FC236}">
                <a16:creationId xmlns:a16="http://schemas.microsoft.com/office/drawing/2014/main" id="{C2287EA4-3D5D-2437-0868-BA46CBF939C6}"/>
              </a:ext>
            </a:extLst>
          </p:cNvPr>
          <p:cNvPicPr>
            <a:picLocks noChangeAspect="1"/>
          </p:cNvPicPr>
          <p:nvPr/>
        </p:nvPicPr>
        <p:blipFill>
          <a:blip r:embed="rId3"/>
          <a:stretch>
            <a:fillRect/>
          </a:stretch>
        </p:blipFill>
        <p:spPr>
          <a:xfrm>
            <a:off x="3260271" y="5153126"/>
            <a:ext cx="5671457" cy="1704874"/>
          </a:xfrm>
          <a:prstGeom prst="rect">
            <a:avLst/>
          </a:prstGeom>
        </p:spPr>
      </p:pic>
      <p:sp>
        <p:nvSpPr>
          <p:cNvPr id="4" name="TextBox 3">
            <a:extLst>
              <a:ext uri="{FF2B5EF4-FFF2-40B4-BE49-F238E27FC236}">
                <a16:creationId xmlns:a16="http://schemas.microsoft.com/office/drawing/2014/main" id="{58C2C236-93B5-1514-581C-26C6DE0FA978}"/>
              </a:ext>
            </a:extLst>
          </p:cNvPr>
          <p:cNvSpPr txBox="1"/>
          <p:nvPr/>
        </p:nvSpPr>
        <p:spPr>
          <a:xfrm>
            <a:off x="2073727" y="2741866"/>
            <a:ext cx="8044543" cy="1938992"/>
          </a:xfrm>
          <a:prstGeom prst="rect">
            <a:avLst/>
          </a:prstGeom>
          <a:noFill/>
        </p:spPr>
        <p:txBody>
          <a:bodyPr wrap="square" rtlCol="0">
            <a:spAutoFit/>
          </a:bodyPr>
          <a:lstStyle/>
          <a:p>
            <a:pPr algn="ctr"/>
            <a:r>
              <a:rPr lang="en-US" sz="4000" b="1" dirty="0">
                <a:solidFill>
                  <a:srgbClr val="009CDE"/>
                </a:solidFill>
                <a:latin typeface="Avenir Black" panose="02000503020000020003" pitchFamily="2" charset="0"/>
              </a:rPr>
              <a:t>College of Agricultural Sciences Internal Grant Programs</a:t>
            </a:r>
          </a:p>
          <a:p>
            <a:pPr algn="ctr"/>
            <a:endParaRPr lang="en-US" sz="2000" dirty="0">
              <a:solidFill>
                <a:srgbClr val="009CDE"/>
              </a:solidFill>
              <a:latin typeface="Avenir Light" panose="020B0402020203020204" pitchFamily="34" charset="77"/>
            </a:endParaRPr>
          </a:p>
          <a:p>
            <a:pPr algn="ctr"/>
            <a:r>
              <a:rPr lang="en-US" sz="2000" dirty="0">
                <a:solidFill>
                  <a:srgbClr val="009CDE"/>
                </a:solidFill>
                <a:latin typeface="Avenir Light" panose="020B0402020203020204" pitchFamily="34" charset="77"/>
              </a:rPr>
              <a:t>August 30, 2023</a:t>
            </a:r>
          </a:p>
        </p:txBody>
      </p:sp>
    </p:spTree>
    <p:extLst>
      <p:ext uri="{BB962C8B-B14F-4D97-AF65-F5344CB8AC3E}">
        <p14:creationId xmlns:p14="http://schemas.microsoft.com/office/powerpoint/2010/main" val="196143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64D56E66-A230-2F89-7083-86C0423DA33F}"/>
              </a:ext>
            </a:extLst>
          </p:cNvPr>
          <p:cNvSpPr/>
          <p:nvPr/>
        </p:nvSpPr>
        <p:spPr>
          <a:xfrm>
            <a:off x="6543040" y="1488036"/>
            <a:ext cx="5557026" cy="3490363"/>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0A064B-A779-6087-8E6B-807EC1D731D5}"/>
              </a:ext>
            </a:extLst>
          </p:cNvPr>
          <p:cNvSpPr/>
          <p:nvPr/>
        </p:nvSpPr>
        <p:spPr>
          <a:xfrm>
            <a:off x="6614160" y="2076435"/>
            <a:ext cx="3607468" cy="226584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1DAEFE-6812-C85B-E3DB-D650376CF0A4}"/>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20" name="Oval 19">
            <a:extLst>
              <a:ext uri="{FF2B5EF4-FFF2-40B4-BE49-F238E27FC236}">
                <a16:creationId xmlns:a16="http://schemas.microsoft.com/office/drawing/2014/main" id="{C89DF4AB-1944-2FE0-5ABC-5C02ED73F229}"/>
              </a:ext>
            </a:extLst>
          </p:cNvPr>
          <p:cNvSpPr/>
          <p:nvPr/>
        </p:nvSpPr>
        <p:spPr>
          <a:xfrm>
            <a:off x="6643489" y="2652108"/>
            <a:ext cx="1774405" cy="1114502"/>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5E94FC-D76C-B91D-153E-84D34AA9CE07}"/>
              </a:ext>
            </a:extLst>
          </p:cNvPr>
          <p:cNvSpPr txBox="1"/>
          <p:nvPr/>
        </p:nvSpPr>
        <p:spPr>
          <a:xfrm>
            <a:off x="6643489" y="2947749"/>
            <a:ext cx="1631014" cy="707886"/>
          </a:xfrm>
          <a:prstGeom prst="rect">
            <a:avLst/>
          </a:prstGeom>
          <a:noFill/>
        </p:spPr>
        <p:txBody>
          <a:bodyPr wrap="square" rtlCol="0">
            <a:spAutoFit/>
          </a:bodyPr>
          <a:lstStyle/>
          <a:p>
            <a:pPr algn="ctr"/>
            <a:r>
              <a:rPr lang="en-US" sz="1600" b="1" dirty="0">
                <a:solidFill>
                  <a:schemeClr val="bg1">
                    <a:lumMod val="85000"/>
                  </a:schemeClr>
                </a:solidFill>
                <a:latin typeface="Avenir Black" panose="02000503020000020003" pitchFamily="2" charset="0"/>
              </a:rPr>
              <a:t>Level I Launch</a:t>
            </a:r>
          </a:p>
          <a:p>
            <a:pPr algn="ctr"/>
            <a:r>
              <a:rPr lang="en-US" sz="1200" dirty="0">
                <a:solidFill>
                  <a:schemeClr val="bg1">
                    <a:lumMod val="85000"/>
                  </a:schemeClr>
                </a:solidFill>
                <a:latin typeface="Avenir Book" panose="02000503020000020003" pitchFamily="2" charset="0"/>
              </a:rPr>
              <a:t>Up to $10,000 </a:t>
            </a:r>
          </a:p>
          <a:p>
            <a:pPr algn="ctr"/>
            <a:r>
              <a:rPr lang="en-US" sz="1200" dirty="0">
                <a:solidFill>
                  <a:schemeClr val="bg1">
                    <a:lumMod val="85000"/>
                  </a:schemeClr>
                </a:solidFill>
                <a:latin typeface="Avenir Book" panose="02000503020000020003" pitchFamily="2" charset="0"/>
              </a:rPr>
              <a:t>for 1 year</a:t>
            </a:r>
          </a:p>
        </p:txBody>
      </p:sp>
      <p:sp>
        <p:nvSpPr>
          <p:cNvPr id="24" name="TextBox 23">
            <a:extLst>
              <a:ext uri="{FF2B5EF4-FFF2-40B4-BE49-F238E27FC236}">
                <a16:creationId xmlns:a16="http://schemas.microsoft.com/office/drawing/2014/main" id="{E6481061-45F5-91DE-8D64-7920EE78F7F4}"/>
              </a:ext>
            </a:extLst>
          </p:cNvPr>
          <p:cNvSpPr txBox="1"/>
          <p:nvPr/>
        </p:nvSpPr>
        <p:spPr>
          <a:xfrm>
            <a:off x="8447223" y="2883952"/>
            <a:ext cx="1631014" cy="707886"/>
          </a:xfrm>
          <a:prstGeom prst="rect">
            <a:avLst/>
          </a:prstGeom>
          <a:noFill/>
        </p:spPr>
        <p:txBody>
          <a:bodyPr wrap="square" rtlCol="0">
            <a:spAutoFit/>
          </a:bodyPr>
          <a:lstStyle/>
          <a:p>
            <a:pPr algn="ctr"/>
            <a:r>
              <a:rPr lang="en-US" sz="1600" b="1" dirty="0">
                <a:solidFill>
                  <a:schemeClr val="bg1"/>
                </a:solidFill>
                <a:latin typeface="Avenir Black" panose="02000503020000020003" pitchFamily="2" charset="0"/>
              </a:rPr>
              <a:t>Level II Pursuit</a:t>
            </a:r>
          </a:p>
          <a:p>
            <a:pPr algn="ctr"/>
            <a:r>
              <a:rPr lang="en-US" sz="1200" dirty="0">
                <a:solidFill>
                  <a:schemeClr val="bg1"/>
                </a:solidFill>
                <a:latin typeface="Avenir Book" panose="02000503020000020003" pitchFamily="2" charset="0"/>
              </a:rPr>
              <a:t>Up to $25,000</a:t>
            </a:r>
          </a:p>
          <a:p>
            <a:pPr algn="ctr"/>
            <a:r>
              <a:rPr lang="en-US" sz="1200" dirty="0">
                <a:solidFill>
                  <a:schemeClr val="bg1"/>
                </a:solidFill>
                <a:latin typeface="Avenir Book" panose="02000503020000020003" pitchFamily="2" charset="0"/>
              </a:rPr>
              <a:t>for 2 years</a:t>
            </a:r>
          </a:p>
        </p:txBody>
      </p:sp>
      <p:sp>
        <p:nvSpPr>
          <p:cNvPr id="25" name="TextBox 24">
            <a:extLst>
              <a:ext uri="{FF2B5EF4-FFF2-40B4-BE49-F238E27FC236}">
                <a16:creationId xmlns:a16="http://schemas.microsoft.com/office/drawing/2014/main" id="{4568E59D-9B3C-08AD-B719-1DE24AE02CC2}"/>
              </a:ext>
            </a:extLst>
          </p:cNvPr>
          <p:cNvSpPr txBox="1"/>
          <p:nvPr/>
        </p:nvSpPr>
        <p:spPr>
          <a:xfrm>
            <a:off x="10238994" y="2874058"/>
            <a:ext cx="1774405" cy="892552"/>
          </a:xfrm>
          <a:prstGeom prst="rect">
            <a:avLst/>
          </a:prstGeom>
          <a:noFill/>
        </p:spPr>
        <p:txBody>
          <a:bodyPr wrap="square" rtlCol="0">
            <a:spAutoFit/>
          </a:bodyPr>
          <a:lstStyle/>
          <a:p>
            <a:pPr algn="ctr"/>
            <a:r>
              <a:rPr lang="en-US" sz="1600" b="1" dirty="0">
                <a:solidFill>
                  <a:schemeClr val="bg1">
                    <a:lumMod val="65000"/>
                  </a:schemeClr>
                </a:solidFill>
                <a:latin typeface="Avenir Black" panose="02000503020000020003" pitchFamily="2" charset="0"/>
              </a:rPr>
              <a:t>Level III Cohort</a:t>
            </a:r>
          </a:p>
          <a:p>
            <a:pPr algn="ctr"/>
            <a:r>
              <a:rPr lang="en-US" sz="1200" dirty="0">
                <a:solidFill>
                  <a:schemeClr val="bg1">
                    <a:lumMod val="65000"/>
                  </a:schemeClr>
                </a:solidFill>
                <a:latin typeface="Avenir Book" panose="02000503020000020003" pitchFamily="2" charset="0"/>
              </a:rPr>
              <a:t>3-5 new </a:t>
            </a:r>
          </a:p>
          <a:p>
            <a:pPr algn="ctr"/>
            <a:r>
              <a:rPr lang="en-US" sz="1200" dirty="0">
                <a:solidFill>
                  <a:schemeClr val="bg1">
                    <a:lumMod val="65000"/>
                  </a:schemeClr>
                </a:solidFill>
                <a:latin typeface="Avenir Book" panose="02000503020000020003" pitchFamily="2" charset="0"/>
              </a:rPr>
              <a:t>Ph.D. students</a:t>
            </a:r>
          </a:p>
          <a:p>
            <a:pPr algn="ctr"/>
            <a:r>
              <a:rPr lang="en-US" sz="1200" dirty="0">
                <a:solidFill>
                  <a:schemeClr val="bg1">
                    <a:lumMod val="65000"/>
                  </a:schemeClr>
                </a:solidFill>
                <a:latin typeface="Avenir Book" panose="02000503020000020003" pitchFamily="2" charset="0"/>
              </a:rPr>
              <a:t> for 2 years</a:t>
            </a:r>
          </a:p>
        </p:txBody>
      </p:sp>
      <p:sp>
        <p:nvSpPr>
          <p:cNvPr id="2" name="TextBox 1">
            <a:extLst>
              <a:ext uri="{FF2B5EF4-FFF2-40B4-BE49-F238E27FC236}">
                <a16:creationId xmlns:a16="http://schemas.microsoft.com/office/drawing/2014/main" id="{924F013A-3E1D-CC32-4176-931FC06EBD9B}"/>
              </a:ext>
            </a:extLst>
          </p:cNvPr>
          <p:cNvSpPr txBox="1"/>
          <p:nvPr/>
        </p:nvSpPr>
        <p:spPr>
          <a:xfrm>
            <a:off x="449555" y="1270366"/>
            <a:ext cx="5557026" cy="4031873"/>
          </a:xfrm>
          <a:prstGeom prst="rect">
            <a:avLst/>
          </a:prstGeom>
          <a:noFill/>
        </p:spPr>
        <p:txBody>
          <a:bodyPr wrap="square" rtlCol="0">
            <a:spAutoFit/>
          </a:bodyPr>
          <a:lstStyle/>
          <a:p>
            <a:r>
              <a:rPr lang="en-US" sz="2000" b="1" dirty="0">
                <a:solidFill>
                  <a:schemeClr val="accent1">
                    <a:lumMod val="50000"/>
                  </a:schemeClr>
                </a:solidFill>
                <a:latin typeface="Avenir Black" panose="02000503020000020003" pitchFamily="2" charset="0"/>
              </a:rPr>
              <a:t>Level II Pursuit</a:t>
            </a:r>
          </a:p>
          <a:p>
            <a:r>
              <a:rPr lang="en-US" sz="1400" dirty="0">
                <a:solidFill>
                  <a:schemeClr val="accent1">
                    <a:lumMod val="50000"/>
                  </a:schemeClr>
                </a:solidFill>
                <a:latin typeface="Avenir Medium" panose="02000503020000020003" pitchFamily="2" charset="0"/>
              </a:rPr>
              <a:t>Up to $25,000 for two years of support</a:t>
            </a:r>
          </a:p>
          <a:p>
            <a:endParaRPr lang="en-US" sz="2000" b="1" dirty="0">
              <a:solidFill>
                <a:schemeClr val="accent1">
                  <a:lumMod val="50000"/>
                </a:schemeClr>
              </a:solidFill>
              <a:latin typeface="Avenir Black" panose="02000503020000020003" pitchFamily="2" charset="0"/>
            </a:endParaRPr>
          </a:p>
          <a:p>
            <a:r>
              <a:rPr lang="en-US" sz="1600" dirty="0">
                <a:solidFill>
                  <a:schemeClr val="accent1">
                    <a:lumMod val="50000"/>
                  </a:schemeClr>
                </a:solidFill>
                <a:latin typeface="Avenir Book" panose="02000503020000020003" pitchFamily="2" charset="0"/>
              </a:rPr>
              <a:t>Support for </a:t>
            </a:r>
            <a:r>
              <a:rPr lang="en-US" sz="1600" b="1" dirty="0">
                <a:solidFill>
                  <a:schemeClr val="accent1">
                    <a:lumMod val="50000"/>
                  </a:schemeClr>
                </a:solidFill>
                <a:latin typeface="Avenir Heavy" panose="02000503020000020003" pitchFamily="2" charset="0"/>
              </a:rPr>
              <a:t>established research initiatives</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Able to demonstrate ongoing research, clear research goals, and established partnerships</a:t>
            </a:r>
          </a:p>
          <a:p>
            <a:pPr lvl="1"/>
            <a:endParaRPr lang="en-US" sz="1600" dirty="0">
              <a:solidFill>
                <a:schemeClr val="accent1">
                  <a:lumMod val="50000"/>
                </a:schemeClr>
              </a:solidFill>
              <a:latin typeface="Avenir Book" panose="02000503020000020003" pitchFamily="2" charset="0"/>
            </a:endParaRPr>
          </a:p>
          <a:p>
            <a:r>
              <a:rPr lang="en-US" sz="1600" dirty="0">
                <a:solidFill>
                  <a:schemeClr val="accent1">
                    <a:lumMod val="50000"/>
                  </a:schemeClr>
                </a:solidFill>
                <a:latin typeface="Avenir Book" panose="02000503020000020003" pitchFamily="2" charset="0"/>
              </a:rPr>
              <a:t>Prepare teams to pursue </a:t>
            </a:r>
            <a:r>
              <a:rPr lang="en-US" sz="1600" b="1" dirty="0">
                <a:solidFill>
                  <a:schemeClr val="accent1">
                    <a:lumMod val="50000"/>
                  </a:schemeClr>
                </a:solidFill>
                <a:latin typeface="Avenir Heavy" panose="02000503020000020003" pitchFamily="2" charset="0"/>
              </a:rPr>
              <a:t>large-scale extramural funding</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Build/organize a core strength in a thematic research area</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Sustain national competitiveness</a:t>
            </a:r>
          </a:p>
          <a:p>
            <a:endParaRPr lang="en-US" sz="1600" i="1" dirty="0">
              <a:solidFill>
                <a:srgbClr val="00B0F0"/>
              </a:solidFill>
              <a:latin typeface="Avenir Book" panose="02000503020000020003" pitchFamily="2" charset="0"/>
            </a:endParaRPr>
          </a:p>
          <a:p>
            <a:pPr>
              <a:spcAft>
                <a:spcPts val="600"/>
              </a:spcAft>
            </a:pPr>
            <a:r>
              <a:rPr lang="en-US" sz="1600" b="1" i="1" dirty="0">
                <a:solidFill>
                  <a:srgbClr val="00B0F0"/>
                </a:solidFill>
                <a:latin typeface="Avenir Book" panose="02000503020000020003" pitchFamily="2" charset="0"/>
              </a:rPr>
              <a:t>collect preliminary data to strengthen proposal(s)</a:t>
            </a:r>
          </a:p>
          <a:p>
            <a:pPr>
              <a:spcAft>
                <a:spcPts val="600"/>
              </a:spcAft>
            </a:pPr>
            <a:r>
              <a:rPr lang="en-US" sz="1600" b="1" i="1" dirty="0">
                <a:solidFill>
                  <a:srgbClr val="00B0F0"/>
                </a:solidFill>
                <a:latin typeface="Avenir Book" panose="02000503020000020003" pitchFamily="2" charset="0"/>
              </a:rPr>
              <a:t>host symposium or conference to promote networking</a:t>
            </a:r>
          </a:p>
          <a:p>
            <a:pPr>
              <a:spcAft>
                <a:spcPts val="600"/>
              </a:spcAft>
            </a:pPr>
            <a:r>
              <a:rPr lang="en-US" sz="1600" b="1" i="1" dirty="0">
                <a:solidFill>
                  <a:srgbClr val="00B0F0"/>
                </a:solidFill>
                <a:latin typeface="Avenir Book" panose="02000503020000020003" pitchFamily="2" charset="0"/>
              </a:rPr>
              <a:t>plan other activities aimed at submitting a proposal</a:t>
            </a:r>
          </a:p>
        </p:txBody>
      </p:sp>
    </p:spTree>
    <p:extLst>
      <p:ext uri="{BB962C8B-B14F-4D97-AF65-F5344CB8AC3E}">
        <p14:creationId xmlns:p14="http://schemas.microsoft.com/office/powerpoint/2010/main" val="114683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1DAEFE-6812-C85B-E3DB-D650376CF0A4}"/>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19" name="TextBox 18">
            <a:extLst>
              <a:ext uri="{FF2B5EF4-FFF2-40B4-BE49-F238E27FC236}">
                <a16:creationId xmlns:a16="http://schemas.microsoft.com/office/drawing/2014/main" id="{606F3852-7E07-FB74-276D-3A7FBBB9D0DD}"/>
              </a:ext>
            </a:extLst>
          </p:cNvPr>
          <p:cNvSpPr txBox="1"/>
          <p:nvPr/>
        </p:nvSpPr>
        <p:spPr>
          <a:xfrm>
            <a:off x="582440" y="1240214"/>
            <a:ext cx="6072360" cy="4355038"/>
          </a:xfrm>
          <a:prstGeom prst="rect">
            <a:avLst/>
          </a:prstGeom>
          <a:noFill/>
        </p:spPr>
        <p:txBody>
          <a:bodyPr wrap="square" lIns="91440" tIns="45720" rIns="91440" bIns="45720" rtlCol="0" anchor="t">
            <a:spAutoFit/>
          </a:bodyPr>
          <a:lstStyle/>
          <a:p>
            <a:r>
              <a:rPr lang="en-US" sz="2000" b="1" dirty="0">
                <a:solidFill>
                  <a:schemeClr val="accent1">
                    <a:lumMod val="50000"/>
                  </a:schemeClr>
                </a:solidFill>
                <a:latin typeface="Avenir Black" panose="02000503020000020003" pitchFamily="2" charset="0"/>
              </a:rPr>
              <a:t>Level III Cohort</a:t>
            </a:r>
          </a:p>
          <a:p>
            <a:r>
              <a:rPr lang="en-US" sz="1400" dirty="0">
                <a:solidFill>
                  <a:schemeClr val="accent1">
                    <a:lumMod val="50000"/>
                  </a:schemeClr>
                </a:solidFill>
                <a:latin typeface="Avenir Medium" panose="02000503020000020003" pitchFamily="2" charset="0"/>
              </a:rPr>
              <a:t>Sponsor 3-5 Ph.D. students for up to two years</a:t>
            </a:r>
          </a:p>
          <a:p>
            <a:endParaRPr lang="en-US" sz="2000" b="1" dirty="0">
              <a:solidFill>
                <a:schemeClr val="accent1">
                  <a:lumMod val="50000"/>
                </a:schemeClr>
              </a:solidFill>
              <a:latin typeface="Avenir Black" panose="02000503020000020003" pitchFamily="2" charset="0"/>
            </a:endParaRPr>
          </a:p>
          <a:p>
            <a:r>
              <a:rPr lang="en-US" sz="1600" dirty="0">
                <a:solidFill>
                  <a:schemeClr val="accent1">
                    <a:lumMod val="50000"/>
                  </a:schemeClr>
                </a:solidFill>
                <a:latin typeface="Avenir Book" panose="02000503020000020003" pitchFamily="2" charset="0"/>
              </a:rPr>
              <a:t>Build an </a:t>
            </a:r>
            <a:r>
              <a:rPr lang="en-US" sz="1600" b="1" dirty="0">
                <a:solidFill>
                  <a:schemeClr val="accent1">
                    <a:lumMod val="50000"/>
                  </a:schemeClr>
                </a:solidFill>
                <a:latin typeface="Avenir Heavy" panose="02000503020000020003" pitchFamily="2" charset="0"/>
              </a:rPr>
              <a:t>interactive graduate student + faculty team</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Minimum of 3 – maximum of 5 newly enrolled Ph.D. students</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Integrate graduate education to enhance research in a thematic area</a:t>
            </a:r>
          </a:p>
          <a:p>
            <a:pPr lvl="1"/>
            <a:endParaRPr lang="en-US" sz="1600" dirty="0">
              <a:solidFill>
                <a:schemeClr val="accent1">
                  <a:lumMod val="50000"/>
                </a:schemeClr>
              </a:solidFill>
              <a:latin typeface="Avenir Book" panose="02000503020000020003" pitchFamily="2" charset="0"/>
            </a:endParaRPr>
          </a:p>
          <a:p>
            <a:r>
              <a:rPr lang="en-US" sz="1600" b="1" dirty="0">
                <a:solidFill>
                  <a:schemeClr val="accent1">
                    <a:lumMod val="50000"/>
                  </a:schemeClr>
                </a:solidFill>
                <a:latin typeface="Avenir Heavy"/>
              </a:rPr>
              <a:t>Steppingstone </a:t>
            </a:r>
            <a:r>
              <a:rPr lang="en-US" sz="1600" dirty="0">
                <a:solidFill>
                  <a:schemeClr val="accent1">
                    <a:lumMod val="50000"/>
                  </a:schemeClr>
                </a:solidFill>
                <a:latin typeface="Avenir Book"/>
              </a:rPr>
              <a:t>toward </a:t>
            </a:r>
            <a:r>
              <a:rPr lang="en-US" sz="1600" b="1" dirty="0">
                <a:solidFill>
                  <a:schemeClr val="accent1">
                    <a:lumMod val="50000"/>
                  </a:schemeClr>
                </a:solidFill>
                <a:latin typeface="Avenir Heavy"/>
              </a:rPr>
              <a:t>extramural funding</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Conduct interconnected, innovative research</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High-impact synergies among multiple disciplines</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Plan for summer and continued support beyond grant</a:t>
            </a:r>
          </a:p>
          <a:p>
            <a:pPr>
              <a:spcAft>
                <a:spcPts val="600"/>
              </a:spcAft>
            </a:pPr>
            <a:endParaRPr lang="en-US" sz="1600" i="1" dirty="0">
              <a:solidFill>
                <a:srgbClr val="00B0F0"/>
              </a:solidFill>
              <a:latin typeface="Avenir Book" panose="02000503020000020003" pitchFamily="2" charset="0"/>
            </a:endParaRPr>
          </a:p>
          <a:p>
            <a:pPr>
              <a:spcAft>
                <a:spcPts val="600"/>
              </a:spcAft>
            </a:pPr>
            <a:r>
              <a:rPr lang="en-US" sz="1600" b="1" i="1" dirty="0">
                <a:solidFill>
                  <a:srgbClr val="00B0F0"/>
                </a:solidFill>
                <a:latin typeface="Avenir Book" panose="02000503020000020003" pitchFamily="2" charset="0"/>
              </a:rPr>
              <a:t>competitive recruitment of graduate students</a:t>
            </a:r>
          </a:p>
          <a:p>
            <a:pPr>
              <a:spcAft>
                <a:spcPts val="600"/>
              </a:spcAft>
            </a:pPr>
            <a:r>
              <a:rPr lang="en-US" sz="1600" b="1" i="1" dirty="0">
                <a:solidFill>
                  <a:srgbClr val="00B0F0"/>
                </a:solidFill>
                <a:latin typeface="Avenir Book" panose="02000503020000020003" pitchFamily="2" charset="0"/>
              </a:rPr>
              <a:t>implement an innovative training concept</a:t>
            </a:r>
          </a:p>
          <a:p>
            <a:pPr>
              <a:spcAft>
                <a:spcPts val="600"/>
              </a:spcAft>
            </a:pPr>
            <a:r>
              <a:rPr lang="en-US" sz="1600" b="1" i="1" dirty="0">
                <a:solidFill>
                  <a:srgbClr val="00B0F0"/>
                </a:solidFill>
                <a:latin typeface="Avenir Book" panose="02000503020000020003" pitchFamily="2" charset="0"/>
              </a:rPr>
              <a:t>build capacity to pursue external funding</a:t>
            </a:r>
          </a:p>
        </p:txBody>
      </p:sp>
      <p:sp>
        <p:nvSpPr>
          <p:cNvPr id="2" name="Oval 1">
            <a:extLst>
              <a:ext uri="{FF2B5EF4-FFF2-40B4-BE49-F238E27FC236}">
                <a16:creationId xmlns:a16="http://schemas.microsoft.com/office/drawing/2014/main" id="{6DB7E61B-93AC-C58A-76D4-D735E7A161F7}"/>
              </a:ext>
            </a:extLst>
          </p:cNvPr>
          <p:cNvSpPr/>
          <p:nvPr/>
        </p:nvSpPr>
        <p:spPr>
          <a:xfrm>
            <a:off x="6543040" y="1488036"/>
            <a:ext cx="5557026" cy="3490363"/>
          </a:xfrm>
          <a:prstGeom prst="ellipse">
            <a:avLst/>
          </a:prstGeom>
          <a:solidFill>
            <a:srgbClr val="00206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F328F54-DF55-A845-E0DD-223C46F202E5}"/>
              </a:ext>
            </a:extLst>
          </p:cNvPr>
          <p:cNvSpPr/>
          <p:nvPr/>
        </p:nvSpPr>
        <p:spPr>
          <a:xfrm>
            <a:off x="6614160" y="2076435"/>
            <a:ext cx="3607468" cy="2265848"/>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F38727-265E-4EAD-320A-1041CEEC2B2F}"/>
              </a:ext>
            </a:extLst>
          </p:cNvPr>
          <p:cNvSpPr/>
          <p:nvPr/>
        </p:nvSpPr>
        <p:spPr>
          <a:xfrm>
            <a:off x="6643489" y="2652108"/>
            <a:ext cx="1774405" cy="1114502"/>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C490BD-1F4B-FB74-5DD7-1331B250275B}"/>
              </a:ext>
            </a:extLst>
          </p:cNvPr>
          <p:cNvSpPr txBox="1"/>
          <p:nvPr/>
        </p:nvSpPr>
        <p:spPr>
          <a:xfrm>
            <a:off x="6643489" y="2947749"/>
            <a:ext cx="1631014" cy="707886"/>
          </a:xfrm>
          <a:prstGeom prst="rect">
            <a:avLst/>
          </a:prstGeom>
          <a:noFill/>
        </p:spPr>
        <p:txBody>
          <a:bodyPr wrap="square" rtlCol="0">
            <a:spAutoFit/>
          </a:bodyPr>
          <a:lstStyle/>
          <a:p>
            <a:pPr algn="ctr"/>
            <a:r>
              <a:rPr lang="en-US" sz="1600" b="1" dirty="0">
                <a:solidFill>
                  <a:schemeClr val="bg1">
                    <a:lumMod val="85000"/>
                  </a:schemeClr>
                </a:solidFill>
                <a:latin typeface="Avenir Black" panose="02000503020000020003" pitchFamily="2" charset="0"/>
              </a:rPr>
              <a:t>Level I Launch</a:t>
            </a:r>
          </a:p>
          <a:p>
            <a:pPr algn="ctr"/>
            <a:r>
              <a:rPr lang="en-US" sz="1200" dirty="0">
                <a:solidFill>
                  <a:schemeClr val="bg1">
                    <a:lumMod val="85000"/>
                  </a:schemeClr>
                </a:solidFill>
                <a:latin typeface="Avenir Book" panose="02000503020000020003" pitchFamily="2" charset="0"/>
              </a:rPr>
              <a:t>Up to $10,000 </a:t>
            </a:r>
          </a:p>
          <a:p>
            <a:pPr algn="ctr"/>
            <a:r>
              <a:rPr lang="en-US" sz="1200" dirty="0">
                <a:solidFill>
                  <a:schemeClr val="bg1">
                    <a:lumMod val="85000"/>
                  </a:schemeClr>
                </a:solidFill>
                <a:latin typeface="Avenir Book" panose="02000503020000020003" pitchFamily="2" charset="0"/>
              </a:rPr>
              <a:t>for 1 year</a:t>
            </a:r>
          </a:p>
        </p:txBody>
      </p:sp>
      <p:sp>
        <p:nvSpPr>
          <p:cNvPr id="6" name="TextBox 5">
            <a:extLst>
              <a:ext uri="{FF2B5EF4-FFF2-40B4-BE49-F238E27FC236}">
                <a16:creationId xmlns:a16="http://schemas.microsoft.com/office/drawing/2014/main" id="{937B6F9A-23E8-D628-E048-D503040383BF}"/>
              </a:ext>
            </a:extLst>
          </p:cNvPr>
          <p:cNvSpPr txBox="1"/>
          <p:nvPr/>
        </p:nvSpPr>
        <p:spPr>
          <a:xfrm>
            <a:off x="8447223" y="2883952"/>
            <a:ext cx="1631014" cy="707886"/>
          </a:xfrm>
          <a:prstGeom prst="rect">
            <a:avLst/>
          </a:prstGeom>
          <a:noFill/>
        </p:spPr>
        <p:txBody>
          <a:bodyPr wrap="square" rtlCol="0">
            <a:spAutoFit/>
          </a:bodyPr>
          <a:lstStyle/>
          <a:p>
            <a:pPr algn="ctr"/>
            <a:r>
              <a:rPr lang="en-US" sz="1600" b="1" dirty="0">
                <a:solidFill>
                  <a:schemeClr val="bg1">
                    <a:lumMod val="65000"/>
                  </a:schemeClr>
                </a:solidFill>
                <a:latin typeface="Avenir Black" panose="02000503020000020003" pitchFamily="2" charset="0"/>
              </a:rPr>
              <a:t>Level II Pursuit</a:t>
            </a:r>
          </a:p>
          <a:p>
            <a:pPr algn="ctr"/>
            <a:r>
              <a:rPr lang="en-US" sz="1200" dirty="0">
                <a:solidFill>
                  <a:schemeClr val="bg1">
                    <a:lumMod val="65000"/>
                  </a:schemeClr>
                </a:solidFill>
                <a:latin typeface="Avenir Book" panose="02000503020000020003" pitchFamily="2" charset="0"/>
              </a:rPr>
              <a:t>Up to $25,000</a:t>
            </a:r>
          </a:p>
          <a:p>
            <a:pPr algn="ctr"/>
            <a:r>
              <a:rPr lang="en-US" sz="1200" dirty="0">
                <a:solidFill>
                  <a:schemeClr val="bg1">
                    <a:lumMod val="65000"/>
                  </a:schemeClr>
                </a:solidFill>
                <a:latin typeface="Avenir Book" panose="02000503020000020003" pitchFamily="2" charset="0"/>
              </a:rPr>
              <a:t>for 2 years</a:t>
            </a:r>
          </a:p>
        </p:txBody>
      </p:sp>
      <p:sp>
        <p:nvSpPr>
          <p:cNvPr id="7" name="TextBox 6">
            <a:extLst>
              <a:ext uri="{FF2B5EF4-FFF2-40B4-BE49-F238E27FC236}">
                <a16:creationId xmlns:a16="http://schemas.microsoft.com/office/drawing/2014/main" id="{E71AD396-F0A7-B075-4710-E79BF0B1A4D8}"/>
              </a:ext>
            </a:extLst>
          </p:cNvPr>
          <p:cNvSpPr txBox="1"/>
          <p:nvPr/>
        </p:nvSpPr>
        <p:spPr>
          <a:xfrm>
            <a:off x="10238994" y="2874058"/>
            <a:ext cx="1774405" cy="892552"/>
          </a:xfrm>
          <a:prstGeom prst="rect">
            <a:avLst/>
          </a:prstGeom>
          <a:noFill/>
        </p:spPr>
        <p:txBody>
          <a:bodyPr wrap="square" rtlCol="0">
            <a:spAutoFit/>
          </a:bodyPr>
          <a:lstStyle/>
          <a:p>
            <a:pPr algn="ctr"/>
            <a:r>
              <a:rPr lang="en-US" sz="1600" b="1" dirty="0">
                <a:solidFill>
                  <a:schemeClr val="bg1"/>
                </a:solidFill>
                <a:latin typeface="Avenir Black" panose="02000503020000020003" pitchFamily="2" charset="0"/>
              </a:rPr>
              <a:t>Level III Cohort</a:t>
            </a:r>
          </a:p>
          <a:p>
            <a:pPr algn="ctr"/>
            <a:r>
              <a:rPr lang="en-US" sz="1200" dirty="0">
                <a:solidFill>
                  <a:schemeClr val="bg1"/>
                </a:solidFill>
                <a:latin typeface="Avenir Book" panose="02000503020000020003" pitchFamily="2" charset="0"/>
              </a:rPr>
              <a:t>3-5 new </a:t>
            </a:r>
          </a:p>
          <a:p>
            <a:pPr algn="ctr"/>
            <a:r>
              <a:rPr lang="en-US" sz="1200" dirty="0">
                <a:solidFill>
                  <a:schemeClr val="bg1"/>
                </a:solidFill>
                <a:latin typeface="Avenir Book" panose="02000503020000020003" pitchFamily="2" charset="0"/>
              </a:rPr>
              <a:t>Ph.D. students</a:t>
            </a:r>
          </a:p>
          <a:p>
            <a:pPr algn="ctr"/>
            <a:r>
              <a:rPr lang="en-US" sz="1200" dirty="0">
                <a:solidFill>
                  <a:schemeClr val="bg1"/>
                </a:solidFill>
                <a:latin typeface="Avenir Book" panose="02000503020000020003" pitchFamily="2" charset="0"/>
              </a:rPr>
              <a:t> for 2 years</a:t>
            </a:r>
          </a:p>
        </p:txBody>
      </p:sp>
    </p:spTree>
    <p:extLst>
      <p:ext uri="{BB962C8B-B14F-4D97-AF65-F5344CB8AC3E}">
        <p14:creationId xmlns:p14="http://schemas.microsoft.com/office/powerpoint/2010/main" val="358587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45CD6-EF7B-08B9-86BE-65BF642CDE65}"/>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3" name="TextBox 2">
            <a:extLst>
              <a:ext uri="{FF2B5EF4-FFF2-40B4-BE49-F238E27FC236}">
                <a16:creationId xmlns:a16="http://schemas.microsoft.com/office/drawing/2014/main" id="{2CC03B2F-F870-DAA4-2A11-5C84875090F9}"/>
              </a:ext>
            </a:extLst>
          </p:cNvPr>
          <p:cNvSpPr txBox="1"/>
          <p:nvPr/>
        </p:nvSpPr>
        <p:spPr>
          <a:xfrm>
            <a:off x="168565" y="1325158"/>
            <a:ext cx="8320709" cy="4539704"/>
          </a:xfrm>
          <a:prstGeom prst="rect">
            <a:avLst/>
          </a:prstGeom>
          <a:noFill/>
        </p:spPr>
        <p:txBody>
          <a:bodyPr wrap="square" rtlCol="0">
            <a:spAutoFit/>
          </a:bodyPr>
          <a:lstStyle/>
          <a:p>
            <a:r>
              <a:rPr lang="en-US" sz="2400" b="1" dirty="0">
                <a:solidFill>
                  <a:schemeClr val="accent1">
                    <a:lumMod val="50000"/>
                  </a:schemeClr>
                </a:solidFill>
                <a:latin typeface="Avenir Black" panose="02000503020000020003" pitchFamily="2" charset="0"/>
              </a:rPr>
              <a:t>Review Process</a:t>
            </a:r>
          </a:p>
          <a:p>
            <a:endParaRPr lang="en-US" sz="2000" dirty="0">
              <a:solidFill>
                <a:schemeClr val="accent1">
                  <a:lumMod val="50000"/>
                </a:schemeClr>
              </a:solidFill>
              <a:latin typeface="Avenir Book" panose="02000503020000020003" pitchFamily="2" charset="0"/>
            </a:endParaRP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SNIP I is reviewed by a panel of faculty who read all proposals and provide recommendations for funding to the Associate Dean for Research</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SNIP II is reviewed by two subject matter experts who provide funding recommendations to the Associate Dean for Research</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SNIP III is composed a panel that includes college leadership and a previous awardee who provide recommendations for funding to the Associate Dean for Research</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Criteria for the evaluations is included in the RFP (hint: these are the questions but reframed as sentences)</a:t>
            </a:r>
          </a:p>
        </p:txBody>
      </p:sp>
    </p:spTree>
    <p:extLst>
      <p:ext uri="{BB962C8B-B14F-4D97-AF65-F5344CB8AC3E}">
        <p14:creationId xmlns:p14="http://schemas.microsoft.com/office/powerpoint/2010/main" val="164269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45CD6-EF7B-08B9-86BE-65BF642CDE65}"/>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3" name="TextBox 2">
            <a:extLst>
              <a:ext uri="{FF2B5EF4-FFF2-40B4-BE49-F238E27FC236}">
                <a16:creationId xmlns:a16="http://schemas.microsoft.com/office/drawing/2014/main" id="{2CC03B2F-F870-DAA4-2A11-5C84875090F9}"/>
              </a:ext>
            </a:extLst>
          </p:cNvPr>
          <p:cNvSpPr txBox="1"/>
          <p:nvPr/>
        </p:nvSpPr>
        <p:spPr>
          <a:xfrm>
            <a:off x="168565" y="1242031"/>
            <a:ext cx="7644475" cy="5293757"/>
          </a:xfrm>
          <a:prstGeom prst="rect">
            <a:avLst/>
          </a:prstGeom>
          <a:noFill/>
        </p:spPr>
        <p:txBody>
          <a:bodyPr wrap="square" rtlCol="0">
            <a:spAutoFit/>
          </a:bodyPr>
          <a:lstStyle/>
          <a:p>
            <a:r>
              <a:rPr lang="en-US" sz="2400" b="1" dirty="0">
                <a:solidFill>
                  <a:schemeClr val="accent1">
                    <a:lumMod val="50000"/>
                  </a:schemeClr>
                </a:solidFill>
                <a:latin typeface="Avenir Black" panose="02000503020000020003" pitchFamily="2" charset="0"/>
              </a:rPr>
              <a:t>Impacts</a:t>
            </a:r>
          </a:p>
          <a:p>
            <a:endParaRPr lang="en-US" sz="2000" dirty="0">
              <a:solidFill>
                <a:schemeClr val="accent1">
                  <a:lumMod val="50000"/>
                </a:schemeClr>
              </a:solidFill>
              <a:latin typeface="Avenir Book" panose="02000503020000020003" pitchFamily="2" charset="0"/>
            </a:endParaRPr>
          </a:p>
          <a:p>
            <a:pPr marL="742950" lvl="1" indent="-285750">
              <a:spcAft>
                <a:spcPts val="1800"/>
              </a:spcAft>
              <a:buFont typeface="Arial" panose="020B0604020202020204" pitchFamily="34" charset="0"/>
              <a:buChar char="•"/>
            </a:pPr>
            <a:r>
              <a:rPr lang="en-US" dirty="0">
                <a:solidFill>
                  <a:schemeClr val="accent1">
                    <a:lumMod val="50000"/>
                  </a:schemeClr>
                </a:solidFill>
                <a:latin typeface="Avenir Book" panose="02000503020000020003" pitchFamily="2" charset="0"/>
              </a:rPr>
              <a:t>From 2017 – 2020, eight SNIP teams secured a total of </a:t>
            </a:r>
            <a:r>
              <a:rPr lang="en-US" b="1" dirty="0">
                <a:solidFill>
                  <a:schemeClr val="accent1">
                    <a:lumMod val="50000"/>
                  </a:schemeClr>
                </a:solidFill>
                <a:latin typeface="Avenir Black" panose="02000503020000020003" pitchFamily="2" charset="0"/>
              </a:rPr>
              <a:t>$12,423,417 </a:t>
            </a:r>
            <a:r>
              <a:rPr lang="en-US" dirty="0">
                <a:solidFill>
                  <a:schemeClr val="accent1">
                    <a:lumMod val="50000"/>
                  </a:schemeClr>
                </a:solidFill>
                <a:latin typeface="Avenir Book" panose="02000503020000020003" pitchFamily="2" charset="0"/>
              </a:rPr>
              <a:t>in extramural grants directly related to their SNIP projects</a:t>
            </a:r>
          </a:p>
          <a:p>
            <a:pPr marL="742950" lvl="1" indent="-285750">
              <a:spcAft>
                <a:spcPts val="1800"/>
              </a:spcAft>
              <a:buFont typeface="Arial" panose="020B0604020202020204" pitchFamily="34" charset="0"/>
              <a:buChar char="•"/>
            </a:pPr>
            <a:r>
              <a:rPr lang="en-US" dirty="0">
                <a:solidFill>
                  <a:schemeClr val="accent1">
                    <a:lumMod val="50000"/>
                  </a:schemeClr>
                </a:solidFill>
                <a:latin typeface="Avenir Book" panose="02000503020000020003" pitchFamily="2" charset="0"/>
              </a:rPr>
              <a:t>Expansions at the University level:</a:t>
            </a:r>
          </a:p>
          <a:p>
            <a:pPr marL="1200150" lvl="2" indent="-285750">
              <a:spcAft>
                <a:spcPts val="1800"/>
              </a:spcAft>
              <a:buFont typeface="Arial" panose="020B0604020202020204" pitchFamily="34" charset="0"/>
              <a:buChar char="•"/>
            </a:pPr>
            <a:r>
              <a:rPr lang="en-US" dirty="0">
                <a:solidFill>
                  <a:schemeClr val="accent1">
                    <a:lumMod val="50000"/>
                  </a:schemeClr>
                </a:solidFill>
                <a:latin typeface="Avenir Book" panose="02000503020000020003" pitchFamily="2" charset="0"/>
              </a:rPr>
              <a:t>The </a:t>
            </a:r>
            <a:r>
              <a:rPr lang="en-US" b="1" dirty="0" err="1">
                <a:solidFill>
                  <a:schemeClr val="accent1">
                    <a:lumMod val="50000"/>
                  </a:schemeClr>
                </a:solidFill>
                <a:latin typeface="Avenir Black" panose="02000503020000020003" pitchFamily="2" charset="0"/>
              </a:rPr>
              <a:t>Phytobiome</a:t>
            </a:r>
            <a:r>
              <a:rPr lang="en-US" dirty="0">
                <a:solidFill>
                  <a:schemeClr val="accent1">
                    <a:lumMod val="50000"/>
                  </a:schemeClr>
                </a:solidFill>
                <a:latin typeface="Avenir Book" panose="02000503020000020003" pitchFamily="2" charset="0"/>
              </a:rPr>
              <a:t> team (SNIP 2015-2016) developed into the Microbiome Center, now a thriving group under the Huck Institutes of the Life Sciences</a:t>
            </a:r>
          </a:p>
          <a:p>
            <a:pPr marL="1200150" lvl="2" indent="-285750">
              <a:spcAft>
                <a:spcPts val="1800"/>
              </a:spcAft>
              <a:buFont typeface="Arial" panose="020B0604020202020204" pitchFamily="34" charset="0"/>
              <a:buChar char="•"/>
            </a:pPr>
            <a:r>
              <a:rPr lang="en-US" dirty="0">
                <a:solidFill>
                  <a:schemeClr val="accent1">
                    <a:lumMod val="50000"/>
                  </a:schemeClr>
                </a:solidFill>
                <a:latin typeface="Avenir Book" panose="02000503020000020003" pitchFamily="2" charset="0"/>
              </a:rPr>
              <a:t>The </a:t>
            </a:r>
            <a:r>
              <a:rPr lang="en-US" b="1" dirty="0">
                <a:solidFill>
                  <a:schemeClr val="accent1">
                    <a:lumMod val="50000"/>
                  </a:schemeClr>
                </a:solidFill>
                <a:latin typeface="Avenir Black" panose="02000503020000020003" pitchFamily="2" charset="0"/>
              </a:rPr>
              <a:t>Roots</a:t>
            </a:r>
            <a:r>
              <a:rPr lang="en-US" dirty="0">
                <a:solidFill>
                  <a:schemeClr val="accent1">
                    <a:lumMod val="50000"/>
                  </a:schemeClr>
                </a:solidFill>
                <a:latin typeface="Avenir Book" panose="02000503020000020003" pitchFamily="2" charset="0"/>
              </a:rPr>
              <a:t> team (SNIP I 2019-2020, SNIP II 2020-2021) has formed the Center for Root and Rhizosphere Biology under the Huck Institutes</a:t>
            </a:r>
          </a:p>
          <a:p>
            <a:pPr marL="1200150" lvl="2" indent="-285750">
              <a:spcAft>
                <a:spcPts val="1800"/>
              </a:spcAft>
              <a:buFont typeface="Arial" panose="020B0604020202020204" pitchFamily="34" charset="0"/>
              <a:buChar char="•"/>
            </a:pPr>
            <a:r>
              <a:rPr lang="en-US" dirty="0">
                <a:solidFill>
                  <a:schemeClr val="accent1">
                    <a:lumMod val="50000"/>
                  </a:schemeClr>
                </a:solidFill>
                <a:latin typeface="Avenir Book" panose="02000503020000020003" pitchFamily="2" charset="0"/>
              </a:rPr>
              <a:t>The </a:t>
            </a:r>
            <a:r>
              <a:rPr lang="en-US" b="1" dirty="0">
                <a:solidFill>
                  <a:schemeClr val="accent1">
                    <a:lumMod val="50000"/>
                  </a:schemeClr>
                </a:solidFill>
                <a:latin typeface="Avenir Black" panose="02000503020000020003" pitchFamily="2" charset="0"/>
              </a:rPr>
              <a:t>Genomic Resources </a:t>
            </a:r>
            <a:r>
              <a:rPr lang="en-US" dirty="0">
                <a:solidFill>
                  <a:schemeClr val="accent1">
                    <a:lumMod val="50000"/>
                  </a:schemeClr>
                </a:solidFill>
                <a:latin typeface="Avenir Book" panose="02000503020000020003" pitchFamily="2" charset="0"/>
              </a:rPr>
              <a:t>team (SNIP II 2018-2019) has formed the Center for Parasitic and Carnivorous Plants under the Huck Institutes</a:t>
            </a:r>
          </a:p>
        </p:txBody>
      </p:sp>
      <p:pic>
        <p:nvPicPr>
          <p:cNvPr id="5" name="Picture 4" descr="A group of people's faces&#10;&#10;Description automatically generated">
            <a:extLst>
              <a:ext uri="{FF2B5EF4-FFF2-40B4-BE49-F238E27FC236}">
                <a16:creationId xmlns:a16="http://schemas.microsoft.com/office/drawing/2014/main" id="{16CE1A80-C3CB-D852-557B-EDB5E8B0B845}"/>
              </a:ext>
            </a:extLst>
          </p:cNvPr>
          <p:cNvPicPr>
            <a:picLocks noChangeAspect="1"/>
          </p:cNvPicPr>
          <p:nvPr/>
        </p:nvPicPr>
        <p:blipFill>
          <a:blip r:embed="rId2"/>
          <a:stretch>
            <a:fillRect/>
          </a:stretch>
        </p:blipFill>
        <p:spPr>
          <a:xfrm>
            <a:off x="7886829" y="1774190"/>
            <a:ext cx="4136606" cy="2604769"/>
          </a:xfrm>
          <a:prstGeom prst="rect">
            <a:avLst/>
          </a:prstGeom>
        </p:spPr>
      </p:pic>
    </p:spTree>
    <p:extLst>
      <p:ext uri="{BB962C8B-B14F-4D97-AF65-F5344CB8AC3E}">
        <p14:creationId xmlns:p14="http://schemas.microsoft.com/office/powerpoint/2010/main" val="27545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416560" y="200055"/>
            <a:ext cx="10222476"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Science to Practice (S2P)</a:t>
            </a:r>
          </a:p>
        </p:txBody>
      </p:sp>
      <p:sp>
        <p:nvSpPr>
          <p:cNvPr id="3" name="TextBox 2">
            <a:extLst>
              <a:ext uri="{FF2B5EF4-FFF2-40B4-BE49-F238E27FC236}">
                <a16:creationId xmlns:a16="http://schemas.microsoft.com/office/drawing/2014/main" id="{B795EE28-267E-0255-FF2A-C61D55B19C75}"/>
              </a:ext>
            </a:extLst>
          </p:cNvPr>
          <p:cNvSpPr txBox="1"/>
          <p:nvPr/>
        </p:nvSpPr>
        <p:spPr>
          <a:xfrm>
            <a:off x="435929" y="1197619"/>
            <a:ext cx="7529511" cy="5078313"/>
          </a:xfrm>
          <a:prstGeom prst="rect">
            <a:avLst/>
          </a:prstGeom>
          <a:noFill/>
        </p:spPr>
        <p:txBody>
          <a:bodyPr wrap="square" rtlCol="0">
            <a:spAutoFit/>
          </a:bodyPr>
          <a:lstStyle/>
          <a:p>
            <a:r>
              <a:rPr lang="en-US" sz="2400" b="1" dirty="0">
                <a:solidFill>
                  <a:srgbClr val="00B0F0"/>
                </a:solidFill>
                <a:latin typeface="Avenir Black" panose="02000503020000020003" pitchFamily="2" charset="0"/>
              </a:rPr>
              <a:t>What is a S2P grant?</a:t>
            </a:r>
          </a:p>
          <a:p>
            <a:endParaRPr lang="en-US" sz="2000" dirty="0">
              <a:solidFill>
                <a:schemeClr val="accent1">
                  <a:lumMod val="50000"/>
                </a:schemeClr>
              </a:solidFill>
              <a:latin typeface="Avenir Book" panose="02000503020000020003" pitchFamily="2" charset="0"/>
            </a:endParaRP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A </a:t>
            </a:r>
            <a:r>
              <a:rPr lang="en-US" sz="2000" b="1" i="1" dirty="0">
                <a:solidFill>
                  <a:schemeClr val="accent1">
                    <a:lumMod val="50000"/>
                  </a:schemeClr>
                </a:solidFill>
                <a:latin typeface="Avenir Black Oblique" panose="02000503020000020003" pitchFamily="2" charset="0"/>
              </a:rPr>
              <a:t>collaborative</a:t>
            </a:r>
            <a:r>
              <a:rPr lang="en-US" sz="2000" dirty="0">
                <a:solidFill>
                  <a:schemeClr val="accent1">
                    <a:lumMod val="50000"/>
                  </a:schemeClr>
                </a:solidFill>
                <a:latin typeface="Avenir Book" panose="02000503020000020003" pitchFamily="2" charset="0"/>
              </a:rPr>
              <a:t> internal grant program with Penn State Extension, using a portion of our federal appropriations (Hatch and Smith Lever) to distribute competitively</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Supports projects that </a:t>
            </a:r>
            <a:r>
              <a:rPr lang="en-US" sz="2000" b="1" i="1" dirty="0">
                <a:solidFill>
                  <a:schemeClr val="accent1">
                    <a:lumMod val="50000"/>
                  </a:schemeClr>
                </a:solidFill>
                <a:latin typeface="Avenir Black Oblique" panose="02000503020000020003" pitchFamily="2" charset="0"/>
              </a:rPr>
              <a:t>integrate</a:t>
            </a:r>
            <a:r>
              <a:rPr lang="en-US" sz="2000" dirty="0">
                <a:solidFill>
                  <a:schemeClr val="accent1">
                    <a:lumMod val="50000"/>
                  </a:schemeClr>
                </a:solidFill>
                <a:latin typeface="Avenir Book" panose="02000503020000020003" pitchFamily="2" charset="0"/>
              </a:rPr>
              <a:t> research and extension</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Prioritizes proposals that </a:t>
            </a:r>
            <a:r>
              <a:rPr lang="en-US" sz="2000" b="1" i="1" dirty="0">
                <a:solidFill>
                  <a:schemeClr val="accent1">
                    <a:lumMod val="50000"/>
                  </a:schemeClr>
                </a:solidFill>
                <a:latin typeface="Avenir Black Oblique" panose="02000503020000020003" pitchFamily="2" charset="0"/>
              </a:rPr>
              <a:t>creatively leverage </a:t>
            </a:r>
            <a:r>
              <a:rPr lang="en-US" sz="2000" dirty="0">
                <a:solidFill>
                  <a:schemeClr val="accent1">
                    <a:lumMod val="50000"/>
                  </a:schemeClr>
                </a:solidFill>
                <a:latin typeface="Avenir Book" panose="02000503020000020003" pitchFamily="2" charset="0"/>
              </a:rPr>
              <a:t>the strengths of each function to address pressing, complex challenges that require multiple perspectives and modes of knowledge</a:t>
            </a:r>
          </a:p>
          <a:p>
            <a:pPr marL="742950" lvl="1" indent="-285750">
              <a:spcAft>
                <a:spcPts val="1800"/>
              </a:spcAft>
              <a:buFont typeface="Arial" panose="020B0604020202020204" pitchFamily="34" charset="0"/>
              <a:buChar char="•"/>
            </a:pPr>
            <a:r>
              <a:rPr lang="en-US" sz="2000" dirty="0">
                <a:solidFill>
                  <a:schemeClr val="accent1">
                    <a:lumMod val="50000"/>
                  </a:schemeClr>
                </a:solidFill>
                <a:latin typeface="Avenir Book" panose="02000503020000020003" pitchFamily="2" charset="0"/>
              </a:rPr>
              <a:t>Encourages the growth of </a:t>
            </a:r>
            <a:r>
              <a:rPr lang="en-US" sz="2000" b="1" i="1" dirty="0">
                <a:solidFill>
                  <a:schemeClr val="accent1">
                    <a:lumMod val="50000"/>
                  </a:schemeClr>
                </a:solidFill>
                <a:latin typeface="Avenir Black Oblique" panose="02000503020000020003" pitchFamily="2" charset="0"/>
              </a:rPr>
              <a:t>transdisciplinary</a:t>
            </a:r>
            <a:r>
              <a:rPr lang="en-US" sz="2000" dirty="0">
                <a:solidFill>
                  <a:schemeClr val="accent1">
                    <a:lumMod val="50000"/>
                  </a:schemeClr>
                </a:solidFill>
                <a:latin typeface="Avenir Book" panose="02000503020000020003" pitchFamily="2" charset="0"/>
              </a:rPr>
              <a:t> collaborations beyond the university</a:t>
            </a:r>
          </a:p>
          <a:p>
            <a:pPr marL="285750" indent="-285750">
              <a:buFont typeface="Arial" panose="020B0604020202020204" pitchFamily="34" charset="0"/>
              <a:buChar char="•"/>
            </a:pPr>
            <a:endParaRPr lang="en-US" sz="2000" dirty="0">
              <a:solidFill>
                <a:schemeClr val="accent1">
                  <a:lumMod val="50000"/>
                </a:schemeClr>
              </a:solidFill>
              <a:latin typeface="Avenir Book" panose="02000503020000020003" pitchFamily="2" charset="0"/>
            </a:endParaRPr>
          </a:p>
        </p:txBody>
      </p:sp>
      <p:pic>
        <p:nvPicPr>
          <p:cNvPr id="7" name="Picture 6" descr="A qr code with a dinosaur&#10;&#10;Description automatically generated">
            <a:extLst>
              <a:ext uri="{FF2B5EF4-FFF2-40B4-BE49-F238E27FC236}">
                <a16:creationId xmlns:a16="http://schemas.microsoft.com/office/drawing/2014/main" id="{56BF87AB-A711-289F-76FC-2676F7E5D8CF}"/>
              </a:ext>
            </a:extLst>
          </p:cNvPr>
          <p:cNvPicPr>
            <a:picLocks noChangeAspect="1"/>
          </p:cNvPicPr>
          <p:nvPr/>
        </p:nvPicPr>
        <p:blipFill>
          <a:blip r:embed="rId2"/>
          <a:stretch>
            <a:fillRect/>
          </a:stretch>
        </p:blipFill>
        <p:spPr>
          <a:xfrm>
            <a:off x="9899044" y="4511039"/>
            <a:ext cx="1876396" cy="1876396"/>
          </a:xfrm>
          <a:prstGeom prst="rect">
            <a:avLst/>
          </a:prstGeom>
        </p:spPr>
      </p:pic>
      <p:sp>
        <p:nvSpPr>
          <p:cNvPr id="8" name="TextBox 7">
            <a:extLst>
              <a:ext uri="{FF2B5EF4-FFF2-40B4-BE49-F238E27FC236}">
                <a16:creationId xmlns:a16="http://schemas.microsoft.com/office/drawing/2014/main" id="{459B2567-0302-37C4-BFAB-D809439DA2ED}"/>
              </a:ext>
            </a:extLst>
          </p:cNvPr>
          <p:cNvSpPr txBox="1"/>
          <p:nvPr/>
        </p:nvSpPr>
        <p:spPr>
          <a:xfrm>
            <a:off x="9448800" y="6380946"/>
            <a:ext cx="2743200" cy="276999"/>
          </a:xfrm>
          <a:prstGeom prst="rect">
            <a:avLst/>
          </a:prstGeom>
          <a:noFill/>
        </p:spPr>
        <p:txBody>
          <a:bodyPr wrap="square" rtlCol="0">
            <a:spAutoFit/>
          </a:bodyPr>
          <a:lstStyle/>
          <a:p>
            <a:r>
              <a:rPr lang="en-US" sz="1200" dirty="0">
                <a:solidFill>
                  <a:srgbClr val="002060"/>
                </a:solidFill>
              </a:rPr>
              <a:t>https://</a:t>
            </a:r>
            <a:r>
              <a:rPr lang="en-US" sz="1200" dirty="0" err="1">
                <a:solidFill>
                  <a:srgbClr val="002060"/>
                </a:solidFill>
              </a:rPr>
              <a:t>agsci.psu.edu</a:t>
            </a:r>
            <a:r>
              <a:rPr lang="en-US" sz="1200" dirty="0">
                <a:solidFill>
                  <a:srgbClr val="002060"/>
                </a:solidFill>
              </a:rPr>
              <a:t>/resources/funding</a:t>
            </a:r>
          </a:p>
        </p:txBody>
      </p:sp>
      <p:sp>
        <p:nvSpPr>
          <p:cNvPr id="9" name="Oval 8">
            <a:extLst>
              <a:ext uri="{FF2B5EF4-FFF2-40B4-BE49-F238E27FC236}">
                <a16:creationId xmlns:a16="http://schemas.microsoft.com/office/drawing/2014/main" id="{A7CE3683-7875-A970-C218-75A3AAF1A168}"/>
              </a:ext>
            </a:extLst>
          </p:cNvPr>
          <p:cNvSpPr/>
          <p:nvPr/>
        </p:nvSpPr>
        <p:spPr>
          <a:xfrm>
            <a:off x="7713041" y="200054"/>
            <a:ext cx="3061305" cy="3061305"/>
          </a:xfrm>
          <a:prstGeom prst="ellipse">
            <a:avLst/>
          </a:prstGeom>
          <a:solidFill>
            <a:srgbClr val="00B0F0">
              <a:alpha val="48969"/>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7DE742-E57D-B1EB-0495-B2F8B18D3A95}"/>
              </a:ext>
            </a:extLst>
          </p:cNvPr>
          <p:cNvSpPr/>
          <p:nvPr/>
        </p:nvSpPr>
        <p:spPr>
          <a:xfrm>
            <a:off x="8932241" y="1348134"/>
            <a:ext cx="3061305" cy="3061305"/>
          </a:xfrm>
          <a:prstGeom prst="ellipse">
            <a:avLst/>
          </a:prstGeom>
          <a:solidFill>
            <a:srgbClr val="002060">
              <a:alpha val="48969"/>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3171778-C575-B827-E1B6-D176F5367F4D}"/>
              </a:ext>
            </a:extLst>
          </p:cNvPr>
          <p:cNvSpPr txBox="1"/>
          <p:nvPr/>
        </p:nvSpPr>
        <p:spPr>
          <a:xfrm>
            <a:off x="9253126" y="1932910"/>
            <a:ext cx="129183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chemeClr val="bg1"/>
                </a:solidFill>
                <a:latin typeface="Avenir Black" panose="02000503020000020003" pitchFamily="2" charset="0"/>
              </a:rPr>
              <a:t>S2P</a:t>
            </a:r>
          </a:p>
        </p:txBody>
      </p:sp>
      <p:sp>
        <p:nvSpPr>
          <p:cNvPr id="13" name="TextBox 12">
            <a:extLst>
              <a:ext uri="{FF2B5EF4-FFF2-40B4-BE49-F238E27FC236}">
                <a16:creationId xmlns:a16="http://schemas.microsoft.com/office/drawing/2014/main" id="{567D1F1D-33A8-465C-67CE-561E17DC4500}"/>
              </a:ext>
            </a:extLst>
          </p:cNvPr>
          <p:cNvSpPr txBox="1"/>
          <p:nvPr/>
        </p:nvSpPr>
        <p:spPr>
          <a:xfrm>
            <a:off x="8226121" y="697150"/>
            <a:ext cx="1412240" cy="369332"/>
          </a:xfrm>
          <a:prstGeom prst="rect">
            <a:avLst/>
          </a:prstGeom>
          <a:noFill/>
        </p:spPr>
        <p:txBody>
          <a:bodyPr wrap="square" rtlCol="0">
            <a:spAutoFit/>
          </a:bodyPr>
          <a:lstStyle/>
          <a:p>
            <a:r>
              <a:rPr lang="en-US" dirty="0">
                <a:solidFill>
                  <a:schemeClr val="bg1"/>
                </a:solidFill>
                <a:latin typeface="Rockwell" panose="02060603020205020403" pitchFamily="18" charset="77"/>
              </a:rPr>
              <a:t>RESEARCH</a:t>
            </a:r>
          </a:p>
        </p:txBody>
      </p:sp>
      <p:sp>
        <p:nvSpPr>
          <p:cNvPr id="14" name="TextBox 13">
            <a:extLst>
              <a:ext uri="{FF2B5EF4-FFF2-40B4-BE49-F238E27FC236}">
                <a16:creationId xmlns:a16="http://schemas.microsoft.com/office/drawing/2014/main" id="{EB0935C6-A0AC-A0ED-9D21-3C55E42198BD}"/>
              </a:ext>
            </a:extLst>
          </p:cNvPr>
          <p:cNvSpPr txBox="1"/>
          <p:nvPr/>
        </p:nvSpPr>
        <p:spPr>
          <a:xfrm>
            <a:off x="10193653" y="3455331"/>
            <a:ext cx="1581787" cy="369332"/>
          </a:xfrm>
          <a:prstGeom prst="rect">
            <a:avLst/>
          </a:prstGeom>
          <a:noFill/>
        </p:spPr>
        <p:txBody>
          <a:bodyPr wrap="square" rtlCol="0">
            <a:spAutoFit/>
          </a:bodyPr>
          <a:lstStyle/>
          <a:p>
            <a:r>
              <a:rPr lang="en-US" dirty="0">
                <a:solidFill>
                  <a:schemeClr val="bg1"/>
                </a:solidFill>
                <a:latin typeface="Rockwell" panose="02060603020205020403" pitchFamily="18" charset="77"/>
              </a:rPr>
              <a:t>EXTENSION</a:t>
            </a:r>
          </a:p>
        </p:txBody>
      </p:sp>
    </p:spTree>
    <p:extLst>
      <p:ext uri="{BB962C8B-B14F-4D97-AF65-F5344CB8AC3E}">
        <p14:creationId xmlns:p14="http://schemas.microsoft.com/office/powerpoint/2010/main" val="150086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Science to Practice (S2P)</a:t>
            </a:r>
          </a:p>
        </p:txBody>
      </p:sp>
      <p:sp>
        <p:nvSpPr>
          <p:cNvPr id="4" name="TextBox 3">
            <a:extLst>
              <a:ext uri="{FF2B5EF4-FFF2-40B4-BE49-F238E27FC236}">
                <a16:creationId xmlns:a16="http://schemas.microsoft.com/office/drawing/2014/main" id="{FA8FC9E0-9C38-F8AF-5546-3A82D5F1C358}"/>
              </a:ext>
            </a:extLst>
          </p:cNvPr>
          <p:cNvSpPr txBox="1"/>
          <p:nvPr/>
        </p:nvSpPr>
        <p:spPr>
          <a:xfrm>
            <a:off x="401320" y="1266869"/>
            <a:ext cx="7045960" cy="4324261"/>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Open NOW – deadline is 9/5/2023</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Up to $10,000 awarded to teams for one year</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Award is split between Research and Extension activities</a:t>
            </a:r>
          </a:p>
          <a:p>
            <a:pPr marL="742950" lvl="1"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A research PI (must lead a Hatch project) and an extension PI (must have an extension appointment in the college) </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Teams can apply for renewal up to two additional times for the same project</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Competition opens in summer (ideally in late May) and closes in early September</a:t>
            </a:r>
          </a:p>
        </p:txBody>
      </p:sp>
      <p:sp>
        <p:nvSpPr>
          <p:cNvPr id="7" name="Oval 6">
            <a:extLst>
              <a:ext uri="{FF2B5EF4-FFF2-40B4-BE49-F238E27FC236}">
                <a16:creationId xmlns:a16="http://schemas.microsoft.com/office/drawing/2014/main" id="{3DCFBE6C-EC90-8D06-C3C4-A1A671A5F266}"/>
              </a:ext>
            </a:extLst>
          </p:cNvPr>
          <p:cNvSpPr/>
          <p:nvPr/>
        </p:nvSpPr>
        <p:spPr>
          <a:xfrm>
            <a:off x="7713041" y="200054"/>
            <a:ext cx="3061305" cy="3061305"/>
          </a:xfrm>
          <a:prstGeom prst="ellipse">
            <a:avLst/>
          </a:prstGeom>
          <a:solidFill>
            <a:srgbClr val="00B0F0">
              <a:alpha val="48969"/>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94E025-C248-CEC8-DC11-4C6D8C166550}"/>
              </a:ext>
            </a:extLst>
          </p:cNvPr>
          <p:cNvSpPr/>
          <p:nvPr/>
        </p:nvSpPr>
        <p:spPr>
          <a:xfrm>
            <a:off x="8932241" y="1348134"/>
            <a:ext cx="3061305" cy="3061305"/>
          </a:xfrm>
          <a:prstGeom prst="ellipse">
            <a:avLst/>
          </a:prstGeom>
          <a:solidFill>
            <a:srgbClr val="002060">
              <a:alpha val="48969"/>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632C58-3684-8734-EE60-AB0F9ADE7084}"/>
              </a:ext>
            </a:extLst>
          </p:cNvPr>
          <p:cNvSpPr txBox="1"/>
          <p:nvPr/>
        </p:nvSpPr>
        <p:spPr>
          <a:xfrm>
            <a:off x="9253126" y="1932910"/>
            <a:ext cx="129183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chemeClr val="bg1"/>
                </a:solidFill>
                <a:latin typeface="Avenir Black" panose="02000503020000020003" pitchFamily="2" charset="0"/>
              </a:rPr>
              <a:t>S2P</a:t>
            </a:r>
          </a:p>
        </p:txBody>
      </p:sp>
      <p:sp>
        <p:nvSpPr>
          <p:cNvPr id="10" name="TextBox 9">
            <a:extLst>
              <a:ext uri="{FF2B5EF4-FFF2-40B4-BE49-F238E27FC236}">
                <a16:creationId xmlns:a16="http://schemas.microsoft.com/office/drawing/2014/main" id="{FF0DD210-2B9A-D8E0-D9F4-DCEC3849319B}"/>
              </a:ext>
            </a:extLst>
          </p:cNvPr>
          <p:cNvSpPr txBox="1"/>
          <p:nvPr/>
        </p:nvSpPr>
        <p:spPr>
          <a:xfrm>
            <a:off x="8226121" y="697150"/>
            <a:ext cx="1412240" cy="369332"/>
          </a:xfrm>
          <a:prstGeom prst="rect">
            <a:avLst/>
          </a:prstGeom>
          <a:noFill/>
        </p:spPr>
        <p:txBody>
          <a:bodyPr wrap="square" rtlCol="0">
            <a:spAutoFit/>
          </a:bodyPr>
          <a:lstStyle/>
          <a:p>
            <a:r>
              <a:rPr lang="en-US" dirty="0">
                <a:solidFill>
                  <a:schemeClr val="bg1"/>
                </a:solidFill>
                <a:latin typeface="Rockwell" panose="02060603020205020403" pitchFamily="18" charset="77"/>
              </a:rPr>
              <a:t>RESEARCH</a:t>
            </a:r>
          </a:p>
        </p:txBody>
      </p:sp>
      <p:sp>
        <p:nvSpPr>
          <p:cNvPr id="11" name="TextBox 10">
            <a:extLst>
              <a:ext uri="{FF2B5EF4-FFF2-40B4-BE49-F238E27FC236}">
                <a16:creationId xmlns:a16="http://schemas.microsoft.com/office/drawing/2014/main" id="{E47ABC27-DE45-5446-F4B0-291F8F454388}"/>
              </a:ext>
            </a:extLst>
          </p:cNvPr>
          <p:cNvSpPr txBox="1"/>
          <p:nvPr/>
        </p:nvSpPr>
        <p:spPr>
          <a:xfrm>
            <a:off x="10193653" y="3455331"/>
            <a:ext cx="1581787" cy="369332"/>
          </a:xfrm>
          <a:prstGeom prst="rect">
            <a:avLst/>
          </a:prstGeom>
          <a:noFill/>
        </p:spPr>
        <p:txBody>
          <a:bodyPr wrap="square" rtlCol="0">
            <a:spAutoFit/>
          </a:bodyPr>
          <a:lstStyle/>
          <a:p>
            <a:r>
              <a:rPr lang="en-US" dirty="0">
                <a:solidFill>
                  <a:schemeClr val="bg1"/>
                </a:solidFill>
                <a:latin typeface="Rockwell" panose="02060603020205020403" pitchFamily="18" charset="77"/>
              </a:rPr>
              <a:t>EXTENSION</a:t>
            </a:r>
          </a:p>
        </p:txBody>
      </p:sp>
    </p:spTree>
    <p:extLst>
      <p:ext uri="{BB962C8B-B14F-4D97-AF65-F5344CB8AC3E}">
        <p14:creationId xmlns:p14="http://schemas.microsoft.com/office/powerpoint/2010/main" val="184716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412711" y="200055"/>
            <a:ext cx="10226325"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Research Applications for </a:t>
            </a:r>
            <a:r>
              <a:rPr lang="en-US" sz="3200" dirty="0" err="1">
                <a:solidFill>
                  <a:schemeClr val="accent1">
                    <a:lumMod val="50000"/>
                  </a:schemeClr>
                </a:solidFill>
                <a:latin typeface="Rockwell" panose="02060603020205020403" pitchFamily="18" charset="77"/>
              </a:rPr>
              <a:t>INnovation</a:t>
            </a:r>
            <a:r>
              <a:rPr lang="en-US" sz="3200" dirty="0">
                <a:solidFill>
                  <a:schemeClr val="accent1">
                    <a:lumMod val="50000"/>
                  </a:schemeClr>
                </a:solidFill>
                <a:latin typeface="Rockwell" panose="02060603020205020403" pitchFamily="18" charset="77"/>
              </a:rPr>
              <a:t> (RAIN)</a:t>
            </a:r>
          </a:p>
        </p:txBody>
      </p:sp>
      <p:sp>
        <p:nvSpPr>
          <p:cNvPr id="3" name="TextBox 2">
            <a:extLst>
              <a:ext uri="{FF2B5EF4-FFF2-40B4-BE49-F238E27FC236}">
                <a16:creationId xmlns:a16="http://schemas.microsoft.com/office/drawing/2014/main" id="{5954F9FC-0271-BA1F-27AF-471CE0568CB8}"/>
              </a:ext>
            </a:extLst>
          </p:cNvPr>
          <p:cNvSpPr txBox="1"/>
          <p:nvPr/>
        </p:nvSpPr>
        <p:spPr>
          <a:xfrm>
            <a:off x="412711" y="1102578"/>
            <a:ext cx="6855537" cy="4401205"/>
          </a:xfrm>
          <a:prstGeom prst="rect">
            <a:avLst/>
          </a:prstGeom>
          <a:noFill/>
        </p:spPr>
        <p:txBody>
          <a:bodyPr wrap="square" lIns="91440" tIns="45720" rIns="91440" bIns="45720" rtlCol="0" anchor="t">
            <a:spAutoFit/>
          </a:bodyPr>
          <a:lstStyle/>
          <a:p>
            <a:r>
              <a:rPr lang="en-US" sz="2400" b="1" dirty="0">
                <a:solidFill>
                  <a:srgbClr val="00B0F0"/>
                </a:solidFill>
                <a:latin typeface="Avenir Black" panose="02000503020000020003" pitchFamily="2" charset="0"/>
              </a:rPr>
              <a:t>What is a RAIN grant?</a:t>
            </a:r>
          </a:p>
          <a:p>
            <a:endParaRPr lang="en-US" sz="1600" dirty="0">
              <a:solidFill>
                <a:srgbClr val="002060"/>
              </a:solidFill>
              <a:latin typeface="Avenir Book" panose="02000503020000020003" pitchFamily="2" charset="0"/>
            </a:endParaRPr>
          </a:p>
          <a:p>
            <a:pPr marL="285750" indent="-285750">
              <a:buFont typeface="Arial" panose="020B0604020202020204" pitchFamily="34" charset="0"/>
              <a:buChar char="•"/>
            </a:pPr>
            <a:r>
              <a:rPr lang="en-US" sz="2000" dirty="0">
                <a:solidFill>
                  <a:srgbClr val="002060"/>
                </a:solidFill>
                <a:latin typeface="Avenir Book" panose="02000503020000020003" pitchFamily="2" charset="0"/>
              </a:rPr>
              <a:t>Helps investigators take steps towards </a:t>
            </a:r>
            <a:r>
              <a:rPr lang="en-US" sz="2000" b="1" i="1" dirty="0">
                <a:solidFill>
                  <a:srgbClr val="002060"/>
                </a:solidFill>
                <a:latin typeface="Avenir Black Oblique" panose="02000503020000020003" pitchFamily="2" charset="0"/>
              </a:rPr>
              <a:t>commercializing</a:t>
            </a:r>
            <a:r>
              <a:rPr lang="en-US" sz="2000" b="1" i="1" dirty="0">
                <a:solidFill>
                  <a:srgbClr val="002060"/>
                </a:solidFill>
                <a:latin typeface="Avenir Book" panose="02000503020000020003" pitchFamily="2" charset="0"/>
              </a:rPr>
              <a:t> </a:t>
            </a:r>
            <a:r>
              <a:rPr lang="en-US" sz="2000" dirty="0">
                <a:solidFill>
                  <a:srgbClr val="002060"/>
                </a:solidFill>
                <a:latin typeface="Avenir Book" panose="02000503020000020003" pitchFamily="2" charset="0"/>
              </a:rPr>
              <a:t>their research:</a:t>
            </a:r>
          </a:p>
          <a:p>
            <a:pPr marL="285750" indent="-285750">
              <a:buFont typeface="Arial" panose="020B0604020202020204" pitchFamily="34" charset="0"/>
              <a:buChar char="•"/>
            </a:pPr>
            <a:endParaRPr lang="en-US" sz="2000" dirty="0">
              <a:solidFill>
                <a:srgbClr val="002060"/>
              </a:solidFill>
              <a:latin typeface="Avenir Book" panose="02000503020000020003" pitchFamily="2" charset="0"/>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rPr>
              <a:t>To overcome hurdles faced in the process (ex: regulatory expenses)</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rPr>
              <a:t>To validate commercial application of a technology (ex: scaling from bench to pilot)</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rPr>
              <a:t>To strengthen the IP position with further testing and data collection </a:t>
            </a:r>
            <a:endParaRPr lang="en-US" sz="2000" dirty="0">
              <a:solidFill>
                <a:srgbClr val="002060"/>
              </a:solidFill>
              <a:latin typeface="Avenir Book" panose="02000503020000020003" pitchFamily="2" charset="0"/>
              <a:cs typeface="Calibri"/>
            </a:endParaRPr>
          </a:p>
          <a:p>
            <a:pPr lvl="1"/>
            <a:endParaRPr lang="en-US" sz="2000" dirty="0">
              <a:solidFill>
                <a:srgbClr val="002060"/>
              </a:solidFill>
              <a:latin typeface="Avenir Book" panose="02000503020000020003" pitchFamily="2" charset="0"/>
              <a:cs typeface="Calibri"/>
            </a:endParaRPr>
          </a:p>
          <a:p>
            <a:pPr marL="285750" indent="-285750">
              <a:buFont typeface="Arial" panose="020B0604020202020204" pitchFamily="34" charset="0"/>
              <a:buChar char="•"/>
            </a:pPr>
            <a:r>
              <a:rPr lang="en-US" sz="2000" dirty="0">
                <a:solidFill>
                  <a:srgbClr val="002060"/>
                </a:solidFill>
                <a:latin typeface="Avenir Book" panose="02000503020000020003" pitchFamily="2" charset="0"/>
                <a:cs typeface="Calibri"/>
              </a:rPr>
              <a:t>Funding presumes there is Penn State </a:t>
            </a:r>
            <a:r>
              <a:rPr lang="en-US" sz="2000" b="1" dirty="0">
                <a:solidFill>
                  <a:srgbClr val="002060"/>
                </a:solidFill>
                <a:latin typeface="Avenir Black" panose="02000503020000020003" pitchFamily="2" charset="0"/>
                <a:cs typeface="Calibri"/>
              </a:rPr>
              <a:t>intellectual property</a:t>
            </a:r>
            <a:r>
              <a:rPr lang="en-US" sz="2000" dirty="0">
                <a:solidFill>
                  <a:srgbClr val="002060"/>
                </a:solidFill>
                <a:latin typeface="Avenir Book" panose="02000503020000020003" pitchFamily="2" charset="0"/>
                <a:cs typeface="Calibri"/>
              </a:rPr>
              <a:t> which will eventually be licensable</a:t>
            </a:r>
          </a:p>
        </p:txBody>
      </p:sp>
      <p:pic>
        <p:nvPicPr>
          <p:cNvPr id="5" name="Picture 4" descr="A group of bubbles on a black background&#10;&#10;Description automatically generated">
            <a:extLst>
              <a:ext uri="{FF2B5EF4-FFF2-40B4-BE49-F238E27FC236}">
                <a16:creationId xmlns:a16="http://schemas.microsoft.com/office/drawing/2014/main" id="{D99942E7-9E4E-F558-4B7B-205EF6EE490D}"/>
              </a:ext>
            </a:extLst>
          </p:cNvPr>
          <p:cNvPicPr>
            <a:picLocks noChangeAspect="1"/>
          </p:cNvPicPr>
          <p:nvPr/>
        </p:nvPicPr>
        <p:blipFill>
          <a:blip r:embed="rId2"/>
          <a:stretch>
            <a:fillRect/>
          </a:stretch>
        </p:blipFill>
        <p:spPr>
          <a:xfrm>
            <a:off x="7311517" y="875665"/>
            <a:ext cx="4467772" cy="3239135"/>
          </a:xfrm>
          <a:prstGeom prst="rect">
            <a:avLst/>
          </a:prstGeom>
        </p:spPr>
      </p:pic>
      <p:pic>
        <p:nvPicPr>
          <p:cNvPr id="7" name="Picture 6" descr="A qr code with a dinosaur&#10;&#10;Description automatically generated">
            <a:extLst>
              <a:ext uri="{FF2B5EF4-FFF2-40B4-BE49-F238E27FC236}">
                <a16:creationId xmlns:a16="http://schemas.microsoft.com/office/drawing/2014/main" id="{3A37E6ED-F857-AC96-8D82-69B31D2731CF}"/>
              </a:ext>
            </a:extLst>
          </p:cNvPr>
          <p:cNvPicPr>
            <a:picLocks noChangeAspect="1"/>
          </p:cNvPicPr>
          <p:nvPr/>
        </p:nvPicPr>
        <p:blipFill>
          <a:blip r:embed="rId3"/>
          <a:stretch>
            <a:fillRect/>
          </a:stretch>
        </p:blipFill>
        <p:spPr>
          <a:xfrm>
            <a:off x="9545403" y="4419669"/>
            <a:ext cx="1946910" cy="1946910"/>
          </a:xfrm>
          <a:prstGeom prst="rect">
            <a:avLst/>
          </a:prstGeom>
        </p:spPr>
      </p:pic>
      <p:sp>
        <p:nvSpPr>
          <p:cNvPr id="8" name="TextBox 7">
            <a:extLst>
              <a:ext uri="{FF2B5EF4-FFF2-40B4-BE49-F238E27FC236}">
                <a16:creationId xmlns:a16="http://schemas.microsoft.com/office/drawing/2014/main" id="{8E6D55E4-1F23-5825-B88D-1E3A7B839520}"/>
              </a:ext>
            </a:extLst>
          </p:cNvPr>
          <p:cNvSpPr txBox="1"/>
          <p:nvPr/>
        </p:nvSpPr>
        <p:spPr>
          <a:xfrm>
            <a:off x="9147258" y="6366579"/>
            <a:ext cx="2743200" cy="276999"/>
          </a:xfrm>
          <a:prstGeom prst="rect">
            <a:avLst/>
          </a:prstGeom>
          <a:noFill/>
        </p:spPr>
        <p:txBody>
          <a:bodyPr wrap="square" rtlCol="0">
            <a:spAutoFit/>
          </a:bodyPr>
          <a:lstStyle/>
          <a:p>
            <a:r>
              <a:rPr lang="en-US" sz="1200" dirty="0">
                <a:solidFill>
                  <a:srgbClr val="002060"/>
                </a:solidFill>
              </a:rPr>
              <a:t>https://</a:t>
            </a:r>
            <a:r>
              <a:rPr lang="en-US" sz="1200" dirty="0" err="1">
                <a:solidFill>
                  <a:srgbClr val="002060"/>
                </a:solidFill>
              </a:rPr>
              <a:t>agsci.psu.edu</a:t>
            </a:r>
            <a:r>
              <a:rPr lang="en-US" sz="1200" dirty="0">
                <a:solidFill>
                  <a:srgbClr val="002060"/>
                </a:solidFill>
              </a:rPr>
              <a:t>/resources/funding</a:t>
            </a:r>
          </a:p>
        </p:txBody>
      </p:sp>
    </p:spTree>
    <p:extLst>
      <p:ext uri="{BB962C8B-B14F-4D97-AF65-F5344CB8AC3E}">
        <p14:creationId xmlns:p14="http://schemas.microsoft.com/office/powerpoint/2010/main" val="390411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412711" y="200055"/>
            <a:ext cx="10226325"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Research Applications for </a:t>
            </a:r>
            <a:r>
              <a:rPr lang="en-US" sz="3200" dirty="0" err="1">
                <a:solidFill>
                  <a:schemeClr val="accent1">
                    <a:lumMod val="50000"/>
                  </a:schemeClr>
                </a:solidFill>
                <a:latin typeface="Rockwell" panose="02060603020205020403" pitchFamily="18" charset="77"/>
              </a:rPr>
              <a:t>INnovation</a:t>
            </a:r>
            <a:r>
              <a:rPr lang="en-US" sz="3200" dirty="0">
                <a:solidFill>
                  <a:schemeClr val="accent1">
                    <a:lumMod val="50000"/>
                  </a:schemeClr>
                </a:solidFill>
                <a:latin typeface="Rockwell" panose="02060603020205020403" pitchFamily="18" charset="77"/>
              </a:rPr>
              <a:t> (RAIN)</a:t>
            </a:r>
          </a:p>
        </p:txBody>
      </p:sp>
      <p:sp>
        <p:nvSpPr>
          <p:cNvPr id="6" name="TextBox 5">
            <a:extLst>
              <a:ext uri="{FF2B5EF4-FFF2-40B4-BE49-F238E27FC236}">
                <a16:creationId xmlns:a16="http://schemas.microsoft.com/office/drawing/2014/main" id="{CDCE5C3B-528F-7225-88D3-EE777A11B0E3}"/>
              </a:ext>
            </a:extLst>
          </p:cNvPr>
          <p:cNvSpPr txBox="1"/>
          <p:nvPr/>
        </p:nvSpPr>
        <p:spPr>
          <a:xfrm>
            <a:off x="412711" y="1399253"/>
            <a:ext cx="6096000" cy="5093702"/>
          </a:xfrm>
          <a:prstGeom prst="rect">
            <a:avLst/>
          </a:prstGeom>
          <a:noFill/>
        </p:spPr>
        <p:txBody>
          <a:bodyPr wrap="square">
            <a:spAutoFit/>
          </a:bodyPr>
          <a:lstStyle/>
          <a:p>
            <a:r>
              <a:rPr lang="en-US" sz="2400" b="1" dirty="0">
                <a:solidFill>
                  <a:schemeClr val="accent1">
                    <a:lumMod val="50000"/>
                  </a:schemeClr>
                </a:solidFill>
                <a:latin typeface="Avenir Black" panose="02000503020000020003" pitchFamily="2" charset="0"/>
              </a:rPr>
              <a:t>Review Process</a:t>
            </a:r>
          </a:p>
          <a:p>
            <a:endParaRPr lang="en-US" sz="1600" dirty="0">
              <a:solidFill>
                <a:srgbClr val="002060"/>
              </a:solidFill>
              <a:latin typeface="Avenir Book" panose="02000503020000020003" pitchFamily="2" charset="0"/>
              <a:cs typeface="Calibri"/>
            </a:endParaRPr>
          </a:p>
          <a:p>
            <a:pPr marL="742950" lvl="1" indent="-285750">
              <a:spcAft>
                <a:spcPts val="1800"/>
              </a:spcAft>
              <a:buFont typeface="Arial"/>
              <a:buChar char="•"/>
            </a:pPr>
            <a:r>
              <a:rPr lang="en-US" sz="2000" dirty="0">
                <a:solidFill>
                  <a:srgbClr val="002060"/>
                </a:solidFill>
                <a:latin typeface="Avenir Book" panose="02000503020000020003" pitchFamily="2" charset="0"/>
                <a:cs typeface="Calibri"/>
              </a:rPr>
              <a:t>Proposals are reviewed by two sets of reviewers: </a:t>
            </a:r>
          </a:p>
          <a:p>
            <a:pPr marL="1200150" lvl="2" indent="-285750">
              <a:spcAft>
                <a:spcPts val="1800"/>
              </a:spcAft>
              <a:buFont typeface="Arial"/>
              <a:buChar char="•"/>
            </a:pPr>
            <a:r>
              <a:rPr lang="en-US" sz="2000" dirty="0">
                <a:solidFill>
                  <a:srgbClr val="002060"/>
                </a:solidFill>
                <a:latin typeface="Avenir Book" panose="02000503020000020003" pitchFamily="2" charset="0"/>
                <a:cs typeface="Calibri"/>
              </a:rPr>
              <a:t>Scientific subject experts who weigh in on the feasibility of the proposed scope of work</a:t>
            </a:r>
          </a:p>
          <a:p>
            <a:pPr marL="1200150" lvl="2" indent="-285750">
              <a:spcAft>
                <a:spcPts val="1800"/>
              </a:spcAft>
              <a:buFont typeface="Arial"/>
              <a:buChar char="•"/>
            </a:pPr>
            <a:r>
              <a:rPr lang="en-US" sz="2000" dirty="0">
                <a:solidFill>
                  <a:srgbClr val="002060"/>
                </a:solidFill>
                <a:latin typeface="Avenir Book" panose="02000503020000020003" pitchFamily="2" charset="0"/>
                <a:cs typeface="Calibri"/>
              </a:rPr>
              <a:t>Commercial experts who evaluate the commercial potential of the technology</a:t>
            </a:r>
          </a:p>
          <a:p>
            <a:pPr marL="742950" lvl="1" indent="-285750">
              <a:spcAft>
                <a:spcPts val="1800"/>
              </a:spcAft>
              <a:buFont typeface="Arial"/>
              <a:buChar char="•"/>
            </a:pPr>
            <a:r>
              <a:rPr lang="en-US" sz="2000" dirty="0">
                <a:solidFill>
                  <a:srgbClr val="002060"/>
                </a:solidFill>
                <a:latin typeface="Avenir Book" panose="02000503020000020003" pitchFamily="2" charset="0"/>
                <a:cs typeface="Calibri"/>
              </a:rPr>
              <a:t>A review panel of the commercial experts and the Entrepreneurship &amp; Innovation Team meet to discuss all proposals and provide funding recommendations to the Associate Dean for Research</a:t>
            </a:r>
          </a:p>
        </p:txBody>
      </p:sp>
      <p:pic>
        <p:nvPicPr>
          <p:cNvPr id="8" name="Picture 7" descr="A group of bubbles on a black background&#10;&#10;Description automatically generated">
            <a:extLst>
              <a:ext uri="{FF2B5EF4-FFF2-40B4-BE49-F238E27FC236}">
                <a16:creationId xmlns:a16="http://schemas.microsoft.com/office/drawing/2014/main" id="{2EC49A69-EF4B-68C9-DCD9-FAEAA34EB3E6}"/>
              </a:ext>
            </a:extLst>
          </p:cNvPr>
          <p:cNvPicPr>
            <a:picLocks noChangeAspect="1"/>
          </p:cNvPicPr>
          <p:nvPr/>
        </p:nvPicPr>
        <p:blipFill>
          <a:blip r:embed="rId2"/>
          <a:stretch>
            <a:fillRect/>
          </a:stretch>
        </p:blipFill>
        <p:spPr>
          <a:xfrm>
            <a:off x="7311517" y="875665"/>
            <a:ext cx="4467772" cy="3239135"/>
          </a:xfrm>
          <a:prstGeom prst="rect">
            <a:avLst/>
          </a:prstGeom>
        </p:spPr>
      </p:pic>
    </p:spTree>
    <p:extLst>
      <p:ext uri="{BB962C8B-B14F-4D97-AF65-F5344CB8AC3E}">
        <p14:creationId xmlns:p14="http://schemas.microsoft.com/office/powerpoint/2010/main" val="418476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412711" y="200055"/>
            <a:ext cx="10226325"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Research Applications for </a:t>
            </a:r>
            <a:r>
              <a:rPr lang="en-US" sz="3200" dirty="0" err="1">
                <a:solidFill>
                  <a:schemeClr val="accent1">
                    <a:lumMod val="50000"/>
                  </a:schemeClr>
                </a:solidFill>
                <a:latin typeface="Rockwell" panose="02060603020205020403" pitchFamily="18" charset="77"/>
              </a:rPr>
              <a:t>INnovation</a:t>
            </a:r>
            <a:r>
              <a:rPr lang="en-US" sz="3200" dirty="0">
                <a:solidFill>
                  <a:schemeClr val="accent1">
                    <a:lumMod val="50000"/>
                  </a:schemeClr>
                </a:solidFill>
                <a:latin typeface="Rockwell" panose="02060603020205020403" pitchFamily="18" charset="77"/>
              </a:rPr>
              <a:t> (RAIN)</a:t>
            </a:r>
          </a:p>
        </p:txBody>
      </p:sp>
      <p:sp>
        <p:nvSpPr>
          <p:cNvPr id="6" name="TextBox 5">
            <a:extLst>
              <a:ext uri="{FF2B5EF4-FFF2-40B4-BE49-F238E27FC236}">
                <a16:creationId xmlns:a16="http://schemas.microsoft.com/office/drawing/2014/main" id="{CDCE5C3B-528F-7225-88D3-EE777A11B0E3}"/>
              </a:ext>
            </a:extLst>
          </p:cNvPr>
          <p:cNvSpPr txBox="1"/>
          <p:nvPr/>
        </p:nvSpPr>
        <p:spPr>
          <a:xfrm>
            <a:off x="412711" y="1399253"/>
            <a:ext cx="6096000" cy="1554272"/>
          </a:xfrm>
          <a:prstGeom prst="rect">
            <a:avLst/>
          </a:prstGeom>
          <a:noFill/>
        </p:spPr>
        <p:txBody>
          <a:bodyPr wrap="square">
            <a:spAutoFit/>
          </a:bodyPr>
          <a:lstStyle/>
          <a:p>
            <a:r>
              <a:rPr lang="en-US" sz="2400" b="1" dirty="0">
                <a:solidFill>
                  <a:schemeClr val="accent1">
                    <a:lumMod val="50000"/>
                  </a:schemeClr>
                </a:solidFill>
                <a:latin typeface="Avenir Black" panose="02000503020000020003" pitchFamily="2" charset="0"/>
              </a:rPr>
              <a:t>Impacts</a:t>
            </a:r>
          </a:p>
          <a:p>
            <a:endParaRPr lang="en-US" sz="1600" dirty="0">
              <a:solidFill>
                <a:srgbClr val="002060"/>
              </a:solidFill>
              <a:latin typeface="Avenir Book" panose="02000503020000020003" pitchFamily="2" charset="0"/>
              <a:cs typeface="Calibri"/>
            </a:endParaRPr>
          </a:p>
          <a:p>
            <a:pPr marL="742950" lvl="1" indent="-285750">
              <a:spcAft>
                <a:spcPts val="1800"/>
              </a:spcAft>
              <a:buFont typeface="Arial"/>
              <a:buChar char="•"/>
            </a:pPr>
            <a:r>
              <a:rPr lang="en-US" sz="2000" dirty="0" err="1">
                <a:solidFill>
                  <a:srgbClr val="002060"/>
                </a:solidFill>
                <a:latin typeface="Avenir Book" panose="02000503020000020003" pitchFamily="2" charset="0"/>
                <a:cs typeface="Calibri"/>
              </a:rPr>
              <a:t>Conidotec</a:t>
            </a:r>
            <a:r>
              <a:rPr lang="en-US" sz="2000" dirty="0">
                <a:solidFill>
                  <a:srgbClr val="002060"/>
                </a:solidFill>
                <a:latin typeface="Avenir Book" panose="02000503020000020003" pitchFamily="2" charset="0"/>
                <a:cs typeface="Calibri"/>
              </a:rPr>
              <a:t> (2013 RAIN grant)</a:t>
            </a:r>
          </a:p>
          <a:p>
            <a:pPr marL="742950" lvl="1" indent="-285750">
              <a:spcAft>
                <a:spcPts val="1800"/>
              </a:spcAft>
              <a:buFont typeface="Arial"/>
              <a:buChar char="•"/>
            </a:pPr>
            <a:r>
              <a:rPr lang="en-US" sz="2000" dirty="0" err="1">
                <a:solidFill>
                  <a:srgbClr val="002060"/>
                </a:solidFill>
                <a:latin typeface="Avenir Book" panose="02000503020000020003" pitchFamily="2" charset="0"/>
                <a:cs typeface="Calibri"/>
              </a:rPr>
              <a:t>Immunogreen</a:t>
            </a:r>
            <a:r>
              <a:rPr lang="en-US" sz="2000" dirty="0">
                <a:solidFill>
                  <a:srgbClr val="002060"/>
                </a:solidFill>
                <a:latin typeface="Avenir Book" panose="02000503020000020003" pitchFamily="2" charset="0"/>
                <a:cs typeface="Calibri"/>
              </a:rPr>
              <a:t> (2022 RAIN grant)</a:t>
            </a:r>
          </a:p>
        </p:txBody>
      </p:sp>
      <p:pic>
        <p:nvPicPr>
          <p:cNvPr id="7" name="Picture 6">
            <a:extLst>
              <a:ext uri="{FF2B5EF4-FFF2-40B4-BE49-F238E27FC236}">
                <a16:creationId xmlns:a16="http://schemas.microsoft.com/office/drawing/2014/main" id="{4EADD839-5B77-A0E6-FD84-2612D55471DE}"/>
              </a:ext>
            </a:extLst>
          </p:cNvPr>
          <p:cNvPicPr>
            <a:picLocks noChangeAspect="1"/>
          </p:cNvPicPr>
          <p:nvPr/>
        </p:nvPicPr>
        <p:blipFill>
          <a:blip r:embed="rId2"/>
          <a:stretch>
            <a:fillRect/>
          </a:stretch>
        </p:blipFill>
        <p:spPr>
          <a:xfrm>
            <a:off x="5295346" y="1399253"/>
            <a:ext cx="6483943" cy="4602707"/>
          </a:xfrm>
          <a:prstGeom prst="rect">
            <a:avLst/>
          </a:prstGeom>
        </p:spPr>
      </p:pic>
    </p:spTree>
    <p:extLst>
      <p:ext uri="{BB962C8B-B14F-4D97-AF65-F5344CB8AC3E}">
        <p14:creationId xmlns:p14="http://schemas.microsoft.com/office/powerpoint/2010/main" val="289063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rtlCol="0">
            <a:spAutoFit/>
          </a:bodyPr>
          <a:lstStyle/>
          <a:p>
            <a:r>
              <a:rPr lang="en-US" sz="3200">
                <a:solidFill>
                  <a:schemeClr val="accent1">
                    <a:lumMod val="50000"/>
                  </a:schemeClr>
                </a:solidFill>
                <a:latin typeface="Rockwell" panose="02060603020205020403" pitchFamily="18" charset="77"/>
              </a:rPr>
              <a:t>Krueger RAIN Graduate Student Grant</a:t>
            </a:r>
          </a:p>
        </p:txBody>
      </p:sp>
      <p:sp>
        <p:nvSpPr>
          <p:cNvPr id="5" name="TextBox 4">
            <a:extLst>
              <a:ext uri="{FF2B5EF4-FFF2-40B4-BE49-F238E27FC236}">
                <a16:creationId xmlns:a16="http://schemas.microsoft.com/office/drawing/2014/main" id="{82954C27-22D4-A943-522C-C70F92FDB225}"/>
              </a:ext>
            </a:extLst>
          </p:cNvPr>
          <p:cNvSpPr txBox="1"/>
          <p:nvPr/>
        </p:nvSpPr>
        <p:spPr>
          <a:xfrm>
            <a:off x="262844" y="1112867"/>
            <a:ext cx="7377476" cy="5386090"/>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solidFill>
                  <a:srgbClr val="002060"/>
                </a:solidFill>
                <a:latin typeface="Avenir Book" panose="02000503020000020003" pitchFamily="2" charset="0"/>
              </a:rPr>
              <a:t>Supports</a:t>
            </a:r>
            <a:r>
              <a:rPr lang="en-US" sz="2000" dirty="0">
                <a:solidFill>
                  <a:srgbClr val="002060"/>
                </a:solidFill>
                <a:latin typeface="Avenir Book" panose="02000503020000020003" pitchFamily="2" charset="0"/>
                <a:ea typeface="+mn-lt"/>
                <a:cs typeface="+mn-lt"/>
              </a:rPr>
              <a:t> RAIN projects with significant </a:t>
            </a:r>
            <a:r>
              <a:rPr lang="en-US" sz="2000" b="1" dirty="0">
                <a:solidFill>
                  <a:srgbClr val="002060"/>
                </a:solidFill>
                <a:latin typeface="Avenir Black" panose="02000503020000020003" pitchFamily="2" charset="0"/>
                <a:ea typeface="+mn-lt"/>
                <a:cs typeface="+mn-lt"/>
              </a:rPr>
              <a:t>graduate student involvement</a:t>
            </a:r>
            <a:r>
              <a:rPr lang="en-US" sz="2000" dirty="0">
                <a:solidFill>
                  <a:srgbClr val="002060"/>
                </a:solidFill>
                <a:latin typeface="Avenir Book" panose="02000503020000020003" pitchFamily="2" charset="0"/>
                <a:ea typeface="+mn-lt"/>
                <a:cs typeface="+mn-lt"/>
              </a:rPr>
              <a:t>.  Can be applied for independently or in combination with traditional RAIN grant funding.</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endParaRP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ea typeface="+mn-lt"/>
                <a:cs typeface="+mn-lt"/>
              </a:rPr>
              <a:t>These funds (up to $32,000) may be used for research activities, support a graduate assistantship for up to one year (budgets must include fringe expenses), or any combination of these expenses. </a:t>
            </a:r>
            <a:endParaRPr lang="en-US" sz="2000" dirty="0">
              <a:solidFill>
                <a:srgbClr val="002060"/>
              </a:solidFill>
              <a:latin typeface="Avenir Book" panose="02000503020000020003" pitchFamily="2" charset="0"/>
              <a:cs typeface="Calibri"/>
            </a:endParaRPr>
          </a:p>
          <a:p>
            <a:pPr lvl="2"/>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Funding presumes there is Penn State </a:t>
            </a:r>
            <a:r>
              <a:rPr lang="en-US" sz="2000" b="1" dirty="0">
                <a:solidFill>
                  <a:srgbClr val="002060"/>
                </a:solidFill>
                <a:latin typeface="Avenir Black" panose="02000503020000020003" pitchFamily="2" charset="0"/>
                <a:cs typeface="Calibri"/>
              </a:rPr>
              <a:t>intellectual property </a:t>
            </a:r>
            <a:r>
              <a:rPr lang="en-US" sz="2000" dirty="0">
                <a:solidFill>
                  <a:srgbClr val="002060"/>
                </a:solidFill>
                <a:latin typeface="Avenir Book" panose="02000503020000020003" pitchFamily="2" charset="0"/>
                <a:cs typeface="Calibri"/>
              </a:rPr>
              <a:t>which will eventually be licensable</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lvl="1"/>
            <a:r>
              <a:rPr lang="en-US" sz="2400" b="1" dirty="0">
                <a:solidFill>
                  <a:srgbClr val="002060"/>
                </a:solidFill>
                <a:latin typeface="Avenir Black" panose="02000503020000020003" pitchFamily="2" charset="0"/>
                <a:cs typeface="Calibri"/>
              </a:rPr>
              <a:t>Past Project Examples: </a:t>
            </a:r>
          </a:p>
          <a:p>
            <a:pPr lvl="1"/>
            <a:endParaRPr lang="en-US" sz="2000" dirty="0">
              <a:solidFill>
                <a:srgbClr val="002060"/>
              </a:solidFill>
              <a:latin typeface="Avenir Book" panose="02000503020000020003" pitchFamily="2" charset="0"/>
              <a:cs typeface="Calibri"/>
            </a:endParaRPr>
          </a:p>
          <a:p>
            <a:pPr marL="742950" lvl="1" indent="-285750">
              <a:buFont typeface="Arial"/>
              <a:buChar char="•"/>
            </a:pPr>
            <a:r>
              <a:rPr lang="en-US" sz="2000" dirty="0">
                <a:solidFill>
                  <a:srgbClr val="002060"/>
                </a:solidFill>
                <a:latin typeface="Avenir Book" panose="02000503020000020003" pitchFamily="2" charset="0"/>
                <a:cs typeface="Calibri"/>
              </a:rPr>
              <a:t>Edible starch scaffolds for cell ag (2021 RAIN grant)</a:t>
            </a:r>
          </a:p>
          <a:p>
            <a:pPr marL="742950" lvl="1" indent="-285750">
              <a:buFont typeface="Arial"/>
              <a:buChar char="•"/>
            </a:pPr>
            <a:r>
              <a:rPr lang="en-US" sz="2000" dirty="0">
                <a:solidFill>
                  <a:srgbClr val="002060"/>
                </a:solidFill>
                <a:latin typeface="Avenir Book" panose="02000503020000020003" pitchFamily="2" charset="0"/>
                <a:cs typeface="Calibri"/>
              </a:rPr>
              <a:t>Biodegradable Coatings (2023 RAIN grant)</a:t>
            </a:r>
          </a:p>
        </p:txBody>
      </p:sp>
      <p:pic>
        <p:nvPicPr>
          <p:cNvPr id="3" name="Picture 2" descr="A group of bubbles on a black background&#10;&#10;Description automatically generated">
            <a:extLst>
              <a:ext uri="{FF2B5EF4-FFF2-40B4-BE49-F238E27FC236}">
                <a16:creationId xmlns:a16="http://schemas.microsoft.com/office/drawing/2014/main" id="{AFB665AA-303D-E387-AC03-4D78E2180240}"/>
              </a:ext>
            </a:extLst>
          </p:cNvPr>
          <p:cNvPicPr>
            <a:picLocks noChangeAspect="1"/>
          </p:cNvPicPr>
          <p:nvPr/>
        </p:nvPicPr>
        <p:blipFill>
          <a:blip r:embed="rId2"/>
          <a:stretch>
            <a:fillRect/>
          </a:stretch>
        </p:blipFill>
        <p:spPr>
          <a:xfrm>
            <a:off x="7311517" y="875665"/>
            <a:ext cx="4467772" cy="3239135"/>
          </a:xfrm>
          <a:prstGeom prst="rect">
            <a:avLst/>
          </a:prstGeom>
        </p:spPr>
      </p:pic>
    </p:spTree>
    <p:extLst>
      <p:ext uri="{BB962C8B-B14F-4D97-AF65-F5344CB8AC3E}">
        <p14:creationId xmlns:p14="http://schemas.microsoft.com/office/powerpoint/2010/main" val="19096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1A736-BB88-AC33-E0F5-079516FE45CC}"/>
              </a:ext>
            </a:extLst>
          </p:cNvPr>
          <p:cNvSpPr txBox="1"/>
          <p:nvPr/>
        </p:nvSpPr>
        <p:spPr>
          <a:xfrm>
            <a:off x="322879" y="194256"/>
            <a:ext cx="6698462"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Deep Dive Series – Fall 2023</a:t>
            </a:r>
          </a:p>
        </p:txBody>
      </p:sp>
      <p:sp>
        <p:nvSpPr>
          <p:cNvPr id="3" name="TextBox 2">
            <a:extLst>
              <a:ext uri="{FF2B5EF4-FFF2-40B4-BE49-F238E27FC236}">
                <a16:creationId xmlns:a16="http://schemas.microsoft.com/office/drawing/2014/main" id="{0487D1F3-FD50-4179-F3E1-716076597C2F}"/>
              </a:ext>
            </a:extLst>
          </p:cNvPr>
          <p:cNvSpPr txBox="1"/>
          <p:nvPr/>
        </p:nvSpPr>
        <p:spPr>
          <a:xfrm>
            <a:off x="421640" y="1165056"/>
            <a:ext cx="11348720" cy="4278094"/>
          </a:xfrm>
          <a:prstGeom prst="rect">
            <a:avLst/>
          </a:prstGeom>
          <a:noFill/>
        </p:spPr>
        <p:txBody>
          <a:bodyPr wrap="square" rtlCol="0">
            <a:spAutoFit/>
          </a:bodyPr>
          <a:lstStyle/>
          <a:p>
            <a:pPr marL="0" marR="0" algn="ctr">
              <a:spcBef>
                <a:spcPts val="0"/>
              </a:spcBef>
              <a:spcAft>
                <a:spcPts val="0"/>
              </a:spcAft>
            </a:pPr>
            <a:r>
              <a:rPr lang="en-US" sz="2800" b="1" i="0" u="none" strike="noStrike" dirty="0">
                <a:solidFill>
                  <a:srgbClr val="00B0F0"/>
                </a:solidFill>
                <a:effectLst/>
                <a:latin typeface="Rockwell" panose="02060603020205020403" pitchFamily="18" charset="77"/>
              </a:rPr>
              <a:t>Civil Rights Compliance for Research</a:t>
            </a:r>
            <a:endParaRPr lang="en-US" sz="2800" b="0" i="0" u="none" strike="noStrike" dirty="0">
              <a:solidFill>
                <a:srgbClr val="00B0F0"/>
              </a:solidFill>
              <a:effectLst/>
              <a:latin typeface="Rockwell" panose="02060603020205020403" pitchFamily="18" charset="77"/>
            </a:endParaRPr>
          </a:p>
          <a:p>
            <a:pPr marL="0" marR="0" algn="ctr">
              <a:spcBef>
                <a:spcPts val="0"/>
              </a:spcBef>
              <a:spcAft>
                <a:spcPts val="0"/>
              </a:spcAft>
            </a:pPr>
            <a:r>
              <a:rPr lang="en-US" sz="2000" b="0" i="0" u="none" strike="noStrike" dirty="0">
                <a:solidFill>
                  <a:srgbClr val="203864"/>
                </a:solidFill>
                <a:effectLst/>
                <a:latin typeface="Avenir Book" panose="02000503020000020003" pitchFamily="2" charset="0"/>
              </a:rPr>
              <a:t>September 7, 2023</a:t>
            </a:r>
            <a:endParaRPr lang="en-US" sz="2000" b="1" i="0" u="none" strike="noStrike" dirty="0">
              <a:solidFill>
                <a:srgbClr val="203864"/>
              </a:solidFill>
              <a:effectLst/>
              <a:latin typeface="Avenir Book" panose="02000503020000020003" pitchFamily="2" charset="0"/>
            </a:endParaRPr>
          </a:p>
          <a:p>
            <a:pPr marL="0" marR="0" algn="ctr">
              <a:spcBef>
                <a:spcPts val="0"/>
              </a:spcBef>
              <a:spcAft>
                <a:spcPts val="0"/>
              </a:spcAft>
            </a:pPr>
            <a:endParaRPr lang="en-US" sz="2000" b="1" dirty="0">
              <a:solidFill>
                <a:srgbClr val="203864"/>
              </a:solidFill>
              <a:latin typeface="Avenir Book" panose="02000503020000020003" pitchFamily="2" charset="0"/>
            </a:endParaRPr>
          </a:p>
          <a:p>
            <a:pPr marL="0" marR="0" algn="ctr">
              <a:spcBef>
                <a:spcPts val="0"/>
              </a:spcBef>
              <a:spcAft>
                <a:spcPts val="0"/>
              </a:spcAft>
            </a:pPr>
            <a:endParaRPr lang="en-US" sz="2000" b="1" dirty="0">
              <a:solidFill>
                <a:srgbClr val="203864"/>
              </a:solidFill>
              <a:latin typeface="Avenir Book" panose="02000503020000020003" pitchFamily="2" charset="0"/>
            </a:endParaRPr>
          </a:p>
          <a:p>
            <a:pPr marL="0" marR="0" algn="ctr">
              <a:spcBef>
                <a:spcPts val="0"/>
              </a:spcBef>
              <a:spcAft>
                <a:spcPts val="0"/>
              </a:spcAft>
            </a:pPr>
            <a:r>
              <a:rPr lang="en-US" sz="2800" b="1" i="0" u="none" strike="noStrike" dirty="0">
                <a:solidFill>
                  <a:srgbClr val="00B0F0"/>
                </a:solidFill>
                <a:effectLst/>
                <a:latin typeface="Rockwell" panose="02060603020205020403" pitchFamily="18" charset="77"/>
              </a:rPr>
              <a:t>Seeking Funding from Non-Profit Foundations</a:t>
            </a:r>
            <a:endParaRPr lang="en-US" sz="2800" b="0" i="0" u="none" strike="noStrike" dirty="0">
              <a:solidFill>
                <a:srgbClr val="00B0F0"/>
              </a:solidFill>
              <a:effectLst/>
              <a:latin typeface="Rockwell" panose="02060603020205020403" pitchFamily="18" charset="77"/>
            </a:endParaRPr>
          </a:p>
          <a:p>
            <a:pPr marL="0" marR="0" algn="ctr">
              <a:spcBef>
                <a:spcPts val="0"/>
              </a:spcBef>
              <a:spcAft>
                <a:spcPts val="0"/>
              </a:spcAft>
            </a:pPr>
            <a:r>
              <a:rPr lang="en-US" sz="2000" b="0" i="0" u="none" strike="noStrike" dirty="0">
                <a:solidFill>
                  <a:srgbClr val="203864"/>
                </a:solidFill>
                <a:effectLst/>
                <a:latin typeface="Avenir Book" panose="02000503020000020003" pitchFamily="2" charset="0"/>
              </a:rPr>
              <a:t>September 27, 2023</a:t>
            </a:r>
          </a:p>
          <a:p>
            <a:pPr marL="0" marR="0" algn="ctr">
              <a:spcBef>
                <a:spcPts val="0"/>
              </a:spcBef>
              <a:spcAft>
                <a:spcPts val="0"/>
              </a:spcAft>
            </a:pPr>
            <a:endParaRPr lang="en-US" sz="2000" dirty="0">
              <a:solidFill>
                <a:srgbClr val="203864"/>
              </a:solidFill>
              <a:latin typeface="Avenir Book" panose="02000503020000020003" pitchFamily="2" charset="0"/>
            </a:endParaRPr>
          </a:p>
          <a:p>
            <a:pPr marL="0" marR="0" algn="ctr">
              <a:spcBef>
                <a:spcPts val="0"/>
              </a:spcBef>
              <a:spcAft>
                <a:spcPts val="0"/>
              </a:spcAft>
            </a:pPr>
            <a:endParaRPr lang="en-US" sz="2000" dirty="0">
              <a:solidFill>
                <a:srgbClr val="203864"/>
              </a:solidFill>
              <a:latin typeface="Avenir Book" panose="02000503020000020003" pitchFamily="2" charset="0"/>
            </a:endParaRPr>
          </a:p>
          <a:p>
            <a:pPr marL="0" marR="0" algn="ctr">
              <a:spcBef>
                <a:spcPts val="0"/>
              </a:spcBef>
              <a:spcAft>
                <a:spcPts val="0"/>
              </a:spcAft>
            </a:pPr>
            <a:r>
              <a:rPr lang="en-US" sz="2800" b="1" i="0" u="none" strike="noStrike" dirty="0">
                <a:solidFill>
                  <a:srgbClr val="00B0F0"/>
                </a:solidFill>
                <a:effectLst/>
                <a:latin typeface="Rockwell" panose="02060603020205020403" pitchFamily="18" charset="77"/>
              </a:rPr>
              <a:t>The Institute for Sustainable Agricultural, Food, and Environmental Science (SAFES) + Networking Social Event</a:t>
            </a:r>
            <a:endParaRPr lang="en-US" sz="2800" b="0" i="0" u="none" strike="noStrike" dirty="0">
              <a:solidFill>
                <a:srgbClr val="00B0F0"/>
              </a:solidFill>
              <a:effectLst/>
              <a:latin typeface="Rockwell" panose="02060603020205020403" pitchFamily="18" charset="77"/>
            </a:endParaRPr>
          </a:p>
          <a:p>
            <a:pPr marL="0" marR="0" algn="ctr">
              <a:spcBef>
                <a:spcPts val="0"/>
              </a:spcBef>
              <a:spcAft>
                <a:spcPts val="0"/>
              </a:spcAft>
            </a:pPr>
            <a:r>
              <a:rPr lang="en-US" sz="2000" b="0" i="0" u="none" strike="noStrike" dirty="0">
                <a:solidFill>
                  <a:srgbClr val="203864"/>
                </a:solidFill>
                <a:effectLst/>
                <a:latin typeface="Avenir Book" panose="02000503020000020003" pitchFamily="2" charset="0"/>
              </a:rPr>
              <a:t>October 26, 2023</a:t>
            </a:r>
            <a:endParaRPr lang="en-US" sz="2000" b="0" i="0" u="none" strike="noStrike" dirty="0">
              <a:solidFill>
                <a:srgbClr val="212121"/>
              </a:solidFill>
              <a:effectLst/>
              <a:latin typeface="Avenir Book" panose="02000503020000020003" pitchFamily="2" charset="0"/>
            </a:endParaRPr>
          </a:p>
          <a:p>
            <a:pPr marL="0" marR="0" algn="ctr">
              <a:spcBef>
                <a:spcPts val="0"/>
              </a:spcBef>
              <a:spcAft>
                <a:spcPts val="0"/>
              </a:spcAft>
            </a:pPr>
            <a:endParaRPr lang="en-US" sz="2000" b="0" i="0" u="none" strike="noStrike" dirty="0">
              <a:solidFill>
                <a:srgbClr val="212121"/>
              </a:solidFill>
              <a:effectLst/>
              <a:latin typeface="Avenir Book" panose="02000503020000020003" pitchFamily="2" charset="0"/>
            </a:endParaRPr>
          </a:p>
        </p:txBody>
      </p:sp>
      <p:pic>
        <p:nvPicPr>
          <p:cNvPr id="5" name="Picture 4" descr="A qr code with a dinosaur&#10;&#10;Description automatically generated">
            <a:extLst>
              <a:ext uri="{FF2B5EF4-FFF2-40B4-BE49-F238E27FC236}">
                <a16:creationId xmlns:a16="http://schemas.microsoft.com/office/drawing/2014/main" id="{0C541C52-DF6D-D53F-8FBD-582CC1CEBE43}"/>
              </a:ext>
            </a:extLst>
          </p:cNvPr>
          <p:cNvPicPr>
            <a:picLocks noChangeAspect="1"/>
          </p:cNvPicPr>
          <p:nvPr/>
        </p:nvPicPr>
        <p:blipFill>
          <a:blip r:embed="rId2"/>
          <a:stretch>
            <a:fillRect/>
          </a:stretch>
        </p:blipFill>
        <p:spPr>
          <a:xfrm>
            <a:off x="10244455" y="5260270"/>
            <a:ext cx="1408430" cy="1408430"/>
          </a:xfrm>
          <a:prstGeom prst="rect">
            <a:avLst/>
          </a:prstGeom>
        </p:spPr>
      </p:pic>
      <p:sp>
        <p:nvSpPr>
          <p:cNvPr id="7" name="TextBox 6">
            <a:extLst>
              <a:ext uri="{FF2B5EF4-FFF2-40B4-BE49-F238E27FC236}">
                <a16:creationId xmlns:a16="http://schemas.microsoft.com/office/drawing/2014/main" id="{98038F74-3002-0D18-30CF-9E54C5F42D81}"/>
              </a:ext>
            </a:extLst>
          </p:cNvPr>
          <p:cNvSpPr txBox="1"/>
          <p:nvPr/>
        </p:nvSpPr>
        <p:spPr>
          <a:xfrm>
            <a:off x="539115" y="6078969"/>
            <a:ext cx="9587865" cy="584775"/>
          </a:xfrm>
          <a:prstGeom prst="rect">
            <a:avLst/>
          </a:prstGeom>
          <a:noFill/>
        </p:spPr>
        <p:txBody>
          <a:bodyPr wrap="square" rtlCol="0">
            <a:spAutoFit/>
          </a:bodyPr>
          <a:lstStyle/>
          <a:p>
            <a:pPr algn="r"/>
            <a:r>
              <a:rPr lang="en-US" dirty="0">
                <a:solidFill>
                  <a:srgbClr val="002060"/>
                </a:solidFill>
                <a:latin typeface="Avenir Book" panose="02000503020000020003" pitchFamily="2" charset="0"/>
              </a:rPr>
              <a:t>View previous recordings from our </a:t>
            </a:r>
            <a:r>
              <a:rPr lang="en-US" b="1" dirty="0">
                <a:solidFill>
                  <a:srgbClr val="002060"/>
                </a:solidFill>
                <a:latin typeface="Avenir Black" panose="02000503020000020003" pitchFamily="2" charset="0"/>
              </a:rPr>
              <a:t>Deep Dive Series </a:t>
            </a:r>
            <a:r>
              <a:rPr lang="en-US" dirty="0">
                <a:solidFill>
                  <a:srgbClr val="002060"/>
                </a:solidFill>
                <a:latin typeface="Avenir Book" panose="02000503020000020003" pitchFamily="2" charset="0"/>
              </a:rPr>
              <a:t>online at </a:t>
            </a:r>
            <a:r>
              <a:rPr lang="en-US" sz="1400" dirty="0">
                <a:solidFill>
                  <a:srgbClr val="002060"/>
                </a:solidFill>
                <a:latin typeface="Avenir Book" panose="02000503020000020003" pitchFamily="2" charset="0"/>
                <a:hlinkClick r:id="rId3">
                  <a:extLst>
                    <a:ext uri="{A12FA001-AC4F-418D-AE19-62706E023703}">
                      <ahyp:hlinkClr xmlns:ahyp="http://schemas.microsoft.com/office/drawing/2018/hyperlinkcolor" val="tx"/>
                    </a:ext>
                  </a:extLst>
                </a:hlinkClick>
              </a:rPr>
              <a:t>https://agsci.psu.edu/research/resources/professional-development-for-research-series/deep-dive-into-research-series</a:t>
            </a:r>
            <a:r>
              <a:rPr lang="en-US" sz="1400" dirty="0">
                <a:solidFill>
                  <a:srgbClr val="002060"/>
                </a:solidFill>
                <a:latin typeface="Avenir Book" panose="02000503020000020003" pitchFamily="2" charset="0"/>
              </a:rPr>
              <a:t> </a:t>
            </a:r>
          </a:p>
        </p:txBody>
      </p:sp>
    </p:spTree>
    <p:extLst>
      <p:ext uri="{BB962C8B-B14F-4D97-AF65-F5344CB8AC3E}">
        <p14:creationId xmlns:p14="http://schemas.microsoft.com/office/powerpoint/2010/main" val="44099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gears and a hexagon&#10;&#10;Description automatically generated">
            <a:extLst>
              <a:ext uri="{FF2B5EF4-FFF2-40B4-BE49-F238E27FC236}">
                <a16:creationId xmlns:a16="http://schemas.microsoft.com/office/drawing/2014/main" id="{4E1127D9-B6FF-573F-0E66-E803E5E9D66B}"/>
              </a:ext>
            </a:extLst>
          </p:cNvPr>
          <p:cNvPicPr>
            <a:picLocks noChangeAspect="1"/>
          </p:cNvPicPr>
          <p:nvPr/>
        </p:nvPicPr>
        <p:blipFill rotWithShape="1">
          <a:blip r:embed="rId2"/>
          <a:srcRect l="14538" t="6386" r="19518" b="10478"/>
          <a:stretch/>
        </p:blipFill>
        <p:spPr>
          <a:xfrm>
            <a:off x="7498080" y="1008643"/>
            <a:ext cx="4693920" cy="4179443"/>
          </a:xfrm>
          <a:prstGeom prst="rect">
            <a:avLst/>
          </a:prstGeom>
        </p:spPr>
      </p:pic>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Harbaugh Undergraduate Research Assistant (HURA)</a:t>
            </a:r>
          </a:p>
        </p:txBody>
      </p:sp>
      <p:sp>
        <p:nvSpPr>
          <p:cNvPr id="4" name="TextBox 3">
            <a:extLst>
              <a:ext uri="{FF2B5EF4-FFF2-40B4-BE49-F238E27FC236}">
                <a16:creationId xmlns:a16="http://schemas.microsoft.com/office/drawing/2014/main" id="{55A92EB7-779B-9A74-13C7-EDC1941A5258}"/>
              </a:ext>
            </a:extLst>
          </p:cNvPr>
          <p:cNvSpPr txBox="1"/>
          <p:nvPr/>
        </p:nvSpPr>
        <p:spPr>
          <a:xfrm>
            <a:off x="466044" y="1035911"/>
            <a:ext cx="7469318" cy="600164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solidFill>
                  <a:srgbClr val="002060"/>
                </a:solidFill>
                <a:latin typeface="Avenir Book" panose="02000503020000020003" pitchFamily="2" charset="0"/>
                <a:ea typeface="+mn-lt"/>
                <a:cs typeface="+mn-lt"/>
              </a:rPr>
              <a:t>Supports faculty research projects which can involve </a:t>
            </a:r>
            <a:r>
              <a:rPr lang="en-US" sz="2000" b="1" dirty="0">
                <a:solidFill>
                  <a:srgbClr val="002060"/>
                </a:solidFill>
                <a:latin typeface="Avenir Black" panose="02000503020000020003" pitchFamily="2" charset="0"/>
                <a:ea typeface="+mn-lt"/>
                <a:cs typeface="+mn-lt"/>
              </a:rPr>
              <a:t>undergraduate students as research assistants</a:t>
            </a:r>
            <a:r>
              <a:rPr lang="en-US" sz="2000" dirty="0">
                <a:solidFill>
                  <a:srgbClr val="002060"/>
                </a:solidFill>
                <a:latin typeface="Avenir Book" panose="02000503020000020003" pitchFamily="2" charset="0"/>
                <a:ea typeface="+mn-lt"/>
                <a:cs typeface="+mn-lt"/>
              </a:rPr>
              <a:t>.</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endParaRP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ea typeface="+mn-lt"/>
                <a:cs typeface="+mn-lt"/>
              </a:rPr>
              <a:t>These funds (up to $4,500) may be used for wage payroll expenses (up to $15/</a:t>
            </a:r>
            <a:r>
              <a:rPr lang="en-US" sz="2000" dirty="0" err="1">
                <a:solidFill>
                  <a:srgbClr val="002060"/>
                </a:solidFill>
                <a:latin typeface="Avenir Book" panose="02000503020000020003" pitchFamily="2" charset="0"/>
                <a:ea typeface="+mn-lt"/>
                <a:cs typeface="+mn-lt"/>
              </a:rPr>
              <a:t>hr</a:t>
            </a:r>
            <a:r>
              <a:rPr lang="en-US" sz="2000" dirty="0">
                <a:solidFill>
                  <a:srgbClr val="002060"/>
                </a:solidFill>
                <a:latin typeface="Avenir Book" panose="02000503020000020003" pitchFamily="2" charset="0"/>
                <a:ea typeface="+mn-lt"/>
                <a:cs typeface="+mn-lt"/>
              </a:rPr>
              <a:t>), plus 10% for associated research expenses (ex: materials, PPE). </a:t>
            </a:r>
            <a:endParaRPr lang="en-US" sz="2000" dirty="0">
              <a:solidFill>
                <a:srgbClr val="002060"/>
              </a:solidFill>
              <a:latin typeface="Avenir Book" panose="02000503020000020003" pitchFamily="2" charset="0"/>
              <a:cs typeface="Calibri"/>
            </a:endParaRPr>
          </a:p>
          <a:p>
            <a:pPr lvl="2"/>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Funding presumes the student will participate in </a:t>
            </a:r>
            <a:r>
              <a:rPr lang="en-US" sz="2000" b="1" dirty="0">
                <a:solidFill>
                  <a:srgbClr val="002060"/>
                </a:solidFill>
                <a:latin typeface="Avenir Black" panose="02000503020000020003" pitchFamily="2" charset="0"/>
                <a:cs typeface="Calibri"/>
              </a:rPr>
              <a:t>entrepreneurship and innovation training</a:t>
            </a:r>
            <a:r>
              <a:rPr lang="en-US" sz="2000" dirty="0">
                <a:solidFill>
                  <a:srgbClr val="002060"/>
                </a:solidFill>
                <a:latin typeface="Avenir Book" panose="02000503020000020003" pitchFamily="2" charset="0"/>
                <a:cs typeface="Calibri"/>
              </a:rPr>
              <a:t> provided by program faculty advisor, Mark Gagnon.</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lvl="1"/>
            <a:r>
              <a:rPr lang="en-US" sz="2400" b="1" dirty="0">
                <a:solidFill>
                  <a:srgbClr val="002060"/>
                </a:solidFill>
                <a:latin typeface="Avenir Black" panose="02000503020000020003" pitchFamily="2" charset="0"/>
                <a:cs typeface="Calibri"/>
              </a:rPr>
              <a:t>Past Project Examples: </a:t>
            </a:r>
          </a:p>
          <a:p>
            <a:pPr lvl="1"/>
            <a:endParaRPr lang="en-US" sz="2000" dirty="0">
              <a:solidFill>
                <a:srgbClr val="002060"/>
              </a:solidFill>
              <a:latin typeface="Avenir Book" panose="02000503020000020003" pitchFamily="2" charset="0"/>
              <a:cs typeface="Calibri"/>
            </a:endParaRPr>
          </a:p>
          <a:p>
            <a:pPr marL="742950" lvl="1" indent="-285750">
              <a:buFont typeface="Arial"/>
              <a:buChar char="•"/>
            </a:pPr>
            <a:r>
              <a:rPr lang="en-US" sz="2000" dirty="0">
                <a:solidFill>
                  <a:srgbClr val="002060"/>
                </a:solidFill>
                <a:latin typeface="Avenir Book" panose="02000503020000020003" pitchFamily="2" charset="0"/>
                <a:cs typeface="Calibri"/>
              </a:rPr>
              <a:t>High Flavonoid Corn and Poultry Enteritis (2020 grant)</a:t>
            </a:r>
          </a:p>
          <a:p>
            <a:pPr marL="742950" lvl="1" indent="-285750">
              <a:buFont typeface="Arial"/>
              <a:buChar char="•"/>
            </a:pPr>
            <a:r>
              <a:rPr lang="en-US" sz="2000" dirty="0">
                <a:solidFill>
                  <a:srgbClr val="002060"/>
                </a:solidFill>
                <a:latin typeface="Avenir Book" panose="02000503020000020003" pitchFamily="2" charset="0"/>
                <a:cs typeface="Calibri"/>
              </a:rPr>
              <a:t>Cellular Redox Therapies for Leukemia (2021 RAIN grant)</a:t>
            </a:r>
          </a:p>
          <a:p>
            <a:pPr lvl="1"/>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p:txBody>
      </p:sp>
    </p:spTree>
    <p:extLst>
      <p:ext uri="{BB962C8B-B14F-4D97-AF65-F5344CB8AC3E}">
        <p14:creationId xmlns:p14="http://schemas.microsoft.com/office/powerpoint/2010/main" val="169646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lIns="91440" tIns="45720" rIns="91440" bIns="45720" rtlCol="0" anchor="t">
            <a:spAutoFit/>
          </a:bodyPr>
          <a:lstStyle/>
          <a:p>
            <a:r>
              <a:rPr lang="en-US" sz="3200">
                <a:solidFill>
                  <a:schemeClr val="accent1">
                    <a:lumMod val="50000"/>
                  </a:schemeClr>
                </a:solidFill>
                <a:latin typeface="Rockwell"/>
              </a:rPr>
              <a:t>Graduate Practicum in Innovation &amp; Critical Thinking</a:t>
            </a:r>
            <a:endParaRPr lang="en-US" sz="3200">
              <a:solidFill>
                <a:schemeClr val="accent1">
                  <a:lumMod val="50000"/>
                </a:schemeClr>
              </a:solidFill>
              <a:latin typeface="Rockwell" panose="02060603020205020403" pitchFamily="18" charset="77"/>
            </a:endParaRPr>
          </a:p>
        </p:txBody>
      </p:sp>
      <p:sp>
        <p:nvSpPr>
          <p:cNvPr id="4" name="TextBox 3">
            <a:extLst>
              <a:ext uri="{FF2B5EF4-FFF2-40B4-BE49-F238E27FC236}">
                <a16:creationId xmlns:a16="http://schemas.microsoft.com/office/drawing/2014/main" id="{6424BBD7-8E96-B5B6-39D1-20D4CFEAA75F}"/>
              </a:ext>
            </a:extLst>
          </p:cNvPr>
          <p:cNvSpPr txBox="1"/>
          <p:nvPr/>
        </p:nvSpPr>
        <p:spPr>
          <a:xfrm>
            <a:off x="162150" y="974951"/>
            <a:ext cx="7315610" cy="5693866"/>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This professional development course </a:t>
            </a:r>
            <a:r>
              <a:rPr lang="en-US" sz="2000" b="1" dirty="0">
                <a:solidFill>
                  <a:srgbClr val="002060"/>
                </a:solidFill>
                <a:latin typeface="Avenir Black" panose="02000503020000020003" pitchFamily="2" charset="0"/>
                <a:cs typeface="Calibri"/>
              </a:rPr>
              <a:t>pairs graduate students with industry mentors</a:t>
            </a:r>
            <a:r>
              <a:rPr lang="en-US" sz="2000" dirty="0">
                <a:solidFill>
                  <a:srgbClr val="002060"/>
                </a:solidFill>
                <a:latin typeface="Avenir Book" panose="02000503020000020003" pitchFamily="2" charset="0"/>
                <a:cs typeface="Calibri"/>
              </a:rPr>
              <a:t> and innovation projects.</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endParaRP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cs typeface="Calibri"/>
              </a:rPr>
              <a:t>Funding of up to $5,000 is available to support project expenses that provide professional development value to students.</a:t>
            </a: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cs typeface="Calibri"/>
              </a:rPr>
              <a:t>The course can be offered for 1, 2, or 3 credits.</a:t>
            </a: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b="1" dirty="0">
                <a:solidFill>
                  <a:srgbClr val="002060"/>
                </a:solidFill>
                <a:latin typeface="Avenir Black" panose="02000503020000020003" pitchFamily="2" charset="0"/>
                <a:cs typeface="Calibri"/>
              </a:rPr>
              <a:t>Innovation projects </a:t>
            </a:r>
            <a:r>
              <a:rPr lang="en-US" sz="2000" dirty="0">
                <a:solidFill>
                  <a:srgbClr val="002060"/>
                </a:solidFill>
                <a:latin typeface="Avenir Book" panose="02000503020000020003" pitchFamily="2" charset="0"/>
                <a:cs typeface="Calibri"/>
              </a:rPr>
              <a:t>may focus on industry-based innovation, or on the commercialization of research from the student's academic lab.</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lvl="1"/>
            <a:r>
              <a:rPr lang="en-US" sz="2400" b="1" dirty="0">
                <a:solidFill>
                  <a:srgbClr val="002060"/>
                </a:solidFill>
                <a:latin typeface="Avenir Black" panose="02000503020000020003" pitchFamily="2" charset="0"/>
                <a:cs typeface="Calibri"/>
              </a:rPr>
              <a:t>Past Project Examples: </a:t>
            </a:r>
          </a:p>
          <a:p>
            <a:pPr lvl="1"/>
            <a:endParaRPr lang="en-US" sz="2000" dirty="0">
              <a:solidFill>
                <a:srgbClr val="002060"/>
              </a:solidFill>
              <a:latin typeface="Avenir Book" panose="02000503020000020003" pitchFamily="2" charset="0"/>
              <a:cs typeface="Calibri"/>
            </a:endParaRPr>
          </a:p>
          <a:p>
            <a:pPr marL="742950" lvl="1" indent="-285750">
              <a:buFont typeface="Arial"/>
              <a:buChar char="•"/>
            </a:pPr>
            <a:r>
              <a:rPr lang="en-US" sz="2000" dirty="0" err="1">
                <a:solidFill>
                  <a:srgbClr val="002060"/>
                </a:solidFill>
                <a:latin typeface="Avenir Book" panose="02000503020000020003" pitchFamily="2" charset="0"/>
                <a:cs typeface="Calibri"/>
              </a:rPr>
              <a:t>Xinova</a:t>
            </a:r>
            <a:r>
              <a:rPr lang="en-US" sz="2000" dirty="0">
                <a:solidFill>
                  <a:srgbClr val="002060"/>
                </a:solidFill>
                <a:latin typeface="Avenir Book" panose="02000503020000020003" pitchFamily="2" charset="0"/>
                <a:cs typeface="Calibri"/>
              </a:rPr>
              <a:t> Rapid Innovation Sessions (2020 – 2022)</a:t>
            </a:r>
          </a:p>
          <a:p>
            <a:pPr marL="742950" lvl="1" indent="-285750">
              <a:buFont typeface="Arial"/>
              <a:buChar char="•"/>
            </a:pPr>
            <a:r>
              <a:rPr lang="en-US" sz="2000" dirty="0">
                <a:solidFill>
                  <a:srgbClr val="002060"/>
                </a:solidFill>
                <a:latin typeface="Avenir Book" panose="02000503020000020003" pitchFamily="2" charset="0"/>
                <a:cs typeface="Calibri"/>
              </a:rPr>
              <a:t>Sysco/Google/Cargill </a:t>
            </a:r>
            <a:r>
              <a:rPr lang="en-US" sz="2000" dirty="0" err="1">
                <a:solidFill>
                  <a:srgbClr val="002060"/>
                </a:solidFill>
                <a:latin typeface="Avenir Book" panose="02000503020000020003" pitchFamily="2" charset="0"/>
                <a:cs typeface="Calibri"/>
              </a:rPr>
              <a:t>ReSkued</a:t>
            </a:r>
            <a:r>
              <a:rPr lang="en-US" sz="2000" dirty="0">
                <a:solidFill>
                  <a:srgbClr val="002060"/>
                </a:solidFill>
                <a:latin typeface="Avenir Book" panose="02000503020000020003" pitchFamily="2" charset="0"/>
                <a:cs typeface="Calibri"/>
              </a:rPr>
              <a:t> Food Waste Reduction (2023)</a:t>
            </a:r>
            <a:endParaRPr lang="en-US" sz="2000" dirty="0">
              <a:solidFill>
                <a:srgbClr val="002060"/>
              </a:solidFill>
              <a:latin typeface="Avenir Book" panose="02000503020000020003" pitchFamily="2"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F4591D56-2D05-4EBA-4000-988C006F1FAB}"/>
              </a:ext>
            </a:extLst>
          </p:cNvPr>
          <p:cNvPicPr>
            <a:picLocks noChangeAspect="1"/>
          </p:cNvPicPr>
          <p:nvPr/>
        </p:nvPicPr>
        <p:blipFill>
          <a:blip r:embed="rId2">
            <a:alphaModFix amt="45000"/>
          </a:blip>
          <a:stretch>
            <a:fillRect/>
          </a:stretch>
        </p:blipFill>
        <p:spPr>
          <a:xfrm>
            <a:off x="7448247" y="1219200"/>
            <a:ext cx="4489753" cy="3830320"/>
          </a:xfrm>
          <a:prstGeom prst="rect">
            <a:avLst/>
          </a:prstGeom>
          <a:effectLst/>
        </p:spPr>
      </p:pic>
    </p:spTree>
    <p:extLst>
      <p:ext uri="{BB962C8B-B14F-4D97-AF65-F5344CB8AC3E}">
        <p14:creationId xmlns:p14="http://schemas.microsoft.com/office/powerpoint/2010/main" val="388048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Motivating Innovation to Seed Technology (MIST)</a:t>
            </a:r>
          </a:p>
        </p:txBody>
      </p:sp>
      <p:sp>
        <p:nvSpPr>
          <p:cNvPr id="3" name="TextBox 2">
            <a:extLst>
              <a:ext uri="{FF2B5EF4-FFF2-40B4-BE49-F238E27FC236}">
                <a16:creationId xmlns:a16="http://schemas.microsoft.com/office/drawing/2014/main" id="{827D205F-54DF-1E02-0467-4C7770B15BAB}"/>
              </a:ext>
            </a:extLst>
          </p:cNvPr>
          <p:cNvSpPr txBox="1"/>
          <p:nvPr/>
        </p:nvSpPr>
        <p:spPr>
          <a:xfrm>
            <a:off x="168565" y="1120676"/>
            <a:ext cx="7400635" cy="5909310"/>
          </a:xfrm>
          <a:prstGeom prst="rect">
            <a:avLst/>
          </a:prstGeom>
          <a:noFill/>
        </p:spPr>
        <p:txBody>
          <a:bodyPr wrap="square" lIns="91440" tIns="45720" rIns="91440" bIns="45720" rtlCol="0" anchor="t">
            <a:spAutoFit/>
          </a:bodyPr>
          <a:lstStyle/>
          <a:p>
            <a:pPr marL="742950" lvl="1" indent="-285750">
              <a:spcAft>
                <a:spcPts val="1200"/>
              </a:spcAft>
              <a:buFont typeface="Arial" panose="020B0604020202020204" pitchFamily="34" charset="0"/>
              <a:buChar char="•"/>
            </a:pPr>
            <a:r>
              <a:rPr lang="en-US" sz="2000" dirty="0">
                <a:solidFill>
                  <a:srgbClr val="002060"/>
                </a:solidFill>
                <a:latin typeface="Avenir Book" panose="02000503020000020003" pitchFamily="2" charset="0"/>
              </a:rPr>
              <a:t>This invitation-only course </a:t>
            </a:r>
            <a:r>
              <a:rPr lang="en-US" sz="2000" b="1" i="1" dirty="0">
                <a:solidFill>
                  <a:srgbClr val="002060"/>
                </a:solidFill>
                <a:latin typeface="Avenir Black Oblique" panose="02000503020000020003" pitchFamily="2" charset="0"/>
              </a:rPr>
              <a:t>enables early-stage work </a:t>
            </a:r>
            <a:r>
              <a:rPr lang="en-US" sz="2000" dirty="0">
                <a:solidFill>
                  <a:srgbClr val="002060"/>
                </a:solidFill>
                <a:latin typeface="Avenir Book" panose="02000503020000020003" pitchFamily="2" charset="0"/>
              </a:rPr>
              <a:t>that is likely to generate valuable intellectual property for Penn State.</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An invention disclosure is typically required before a project can be invited to apply for MIST funding.</a:t>
            </a: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cs typeface="Calibri"/>
              </a:rPr>
              <a:t>Project funding is typically up to $10,000 and can be used for various expenses relevant to establishing a strong IP position (ex: testing, lab supplies, etc.)</a:t>
            </a: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Note: This program has very limited funding.</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lvl="1"/>
            <a:r>
              <a:rPr lang="en-US" sz="2400" b="1" dirty="0">
                <a:solidFill>
                  <a:srgbClr val="002060"/>
                </a:solidFill>
                <a:latin typeface="Avenir Black" panose="02000503020000020003" pitchFamily="2" charset="0"/>
                <a:cs typeface="Calibri"/>
              </a:rPr>
              <a:t>Past Project Examples:</a:t>
            </a:r>
          </a:p>
          <a:p>
            <a:pPr lvl="1"/>
            <a:endParaRPr lang="en-US" sz="2400" b="1" dirty="0">
              <a:solidFill>
                <a:srgbClr val="002060"/>
              </a:solidFill>
              <a:latin typeface="Avenir Black" panose="02000503020000020003" pitchFamily="2" charset="0"/>
              <a:cs typeface="Calibri"/>
            </a:endParaRPr>
          </a:p>
          <a:p>
            <a:pPr marL="742950" lvl="1" indent="-285750">
              <a:buFont typeface="Arial"/>
              <a:buChar char="•"/>
            </a:pPr>
            <a:r>
              <a:rPr lang="en-US" sz="2000" dirty="0">
                <a:solidFill>
                  <a:srgbClr val="002060"/>
                </a:solidFill>
                <a:latin typeface="Avenir Book" panose="02000503020000020003" pitchFamily="2" charset="0"/>
                <a:cs typeface="Calibri"/>
              </a:rPr>
              <a:t>RAIN Grant Prep (High Flav Corn, </a:t>
            </a:r>
            <a:r>
              <a:rPr lang="en-US" sz="2000" dirty="0" err="1">
                <a:solidFill>
                  <a:srgbClr val="002060"/>
                </a:solidFill>
                <a:latin typeface="Avenir Book" panose="02000503020000020003" pitchFamily="2" charset="0"/>
                <a:cs typeface="Calibri"/>
              </a:rPr>
              <a:t>Immunogreen</a:t>
            </a:r>
            <a:r>
              <a:rPr lang="en-US" sz="2000" dirty="0">
                <a:solidFill>
                  <a:srgbClr val="002060"/>
                </a:solidFill>
                <a:latin typeface="Avenir Book" panose="02000503020000020003" pitchFamily="2" charset="0"/>
                <a:cs typeface="Calibri"/>
              </a:rPr>
              <a:t>, Redox Therapy)</a:t>
            </a:r>
            <a:endParaRPr lang="en-US" sz="2000" b="1" dirty="0">
              <a:solidFill>
                <a:srgbClr val="002060"/>
              </a:solidFill>
              <a:latin typeface="Avenir Book" panose="02000503020000020003" pitchFamily="2" charset="0"/>
              <a:cs typeface="Calibri"/>
            </a:endParaRPr>
          </a:p>
          <a:p>
            <a:pPr marL="742950" lvl="1" indent="-285750">
              <a:buFont typeface="Arial"/>
              <a:buChar char="•"/>
            </a:pPr>
            <a:r>
              <a:rPr lang="en-US" sz="2000" dirty="0">
                <a:solidFill>
                  <a:srgbClr val="002060"/>
                </a:solidFill>
                <a:latin typeface="Avenir Book" panose="02000503020000020003" pitchFamily="2" charset="0"/>
                <a:cs typeface="Calibri"/>
              </a:rPr>
              <a:t>Tech Advancement Pilot Prep (</a:t>
            </a:r>
            <a:r>
              <a:rPr lang="en-US" sz="2000" dirty="0" err="1">
                <a:solidFill>
                  <a:srgbClr val="002060"/>
                </a:solidFill>
                <a:latin typeface="Avenir Book" panose="02000503020000020003" pitchFamily="2" charset="0"/>
                <a:cs typeface="Calibri"/>
              </a:rPr>
              <a:t>flourine</a:t>
            </a:r>
            <a:r>
              <a:rPr lang="en-US" sz="2000" dirty="0">
                <a:solidFill>
                  <a:srgbClr val="002060"/>
                </a:solidFill>
                <a:latin typeface="Avenir Book" panose="02000503020000020003" pitchFamily="2" charset="0"/>
                <a:cs typeface="Calibri"/>
              </a:rPr>
              <a:t>-free waterproofing)</a:t>
            </a:r>
          </a:p>
          <a:p>
            <a:pPr marL="742950" lvl="1" indent="-285750">
              <a:buFont typeface="Arial"/>
              <a:buChar char="•"/>
            </a:pPr>
            <a:endParaRPr lang="en-US" sz="2000" dirty="0">
              <a:solidFill>
                <a:srgbClr val="002060"/>
              </a:solidFill>
              <a:latin typeface="Avenir Book" panose="02000503020000020003" pitchFamily="2" charset="0"/>
              <a:cs typeface="Calibri"/>
            </a:endParaRPr>
          </a:p>
        </p:txBody>
      </p:sp>
      <p:sp>
        <p:nvSpPr>
          <p:cNvPr id="4" name="TextBox 3">
            <a:extLst>
              <a:ext uri="{FF2B5EF4-FFF2-40B4-BE49-F238E27FC236}">
                <a16:creationId xmlns:a16="http://schemas.microsoft.com/office/drawing/2014/main" id="{5B2657A7-26B4-326A-F0C9-F734BF8C983D}"/>
              </a:ext>
            </a:extLst>
          </p:cNvPr>
          <p:cNvSpPr txBox="1"/>
          <p:nvPr/>
        </p:nvSpPr>
        <p:spPr>
          <a:xfrm>
            <a:off x="6817360" y="6319520"/>
            <a:ext cx="5120640" cy="307777"/>
          </a:xfrm>
          <a:prstGeom prst="rect">
            <a:avLst/>
          </a:prstGeom>
          <a:noFill/>
        </p:spPr>
        <p:txBody>
          <a:bodyPr wrap="square" rtlCol="0">
            <a:spAutoFit/>
          </a:bodyPr>
          <a:lstStyle/>
          <a:p>
            <a:pPr algn="r"/>
            <a:r>
              <a:rPr lang="en-US" sz="1400" i="1" dirty="0">
                <a:solidFill>
                  <a:srgbClr val="002060"/>
                </a:solidFill>
                <a:latin typeface="Avenir Light Oblique" panose="020B0402020203090204" pitchFamily="34" charset="77"/>
              </a:rPr>
              <a:t>This program is by invitation only</a:t>
            </a:r>
          </a:p>
        </p:txBody>
      </p:sp>
      <p:pic>
        <p:nvPicPr>
          <p:cNvPr id="6" name="Picture 5" descr="A light bulb with clouds in the sky&#10;&#10;Description automatically generated">
            <a:extLst>
              <a:ext uri="{FF2B5EF4-FFF2-40B4-BE49-F238E27FC236}">
                <a16:creationId xmlns:a16="http://schemas.microsoft.com/office/drawing/2014/main" id="{88F48B8D-705F-6FFF-6654-BD1AB317A2C8}"/>
              </a:ext>
            </a:extLst>
          </p:cNvPr>
          <p:cNvPicPr>
            <a:picLocks noChangeAspect="1"/>
          </p:cNvPicPr>
          <p:nvPr/>
        </p:nvPicPr>
        <p:blipFill rotWithShape="1">
          <a:blip r:embed="rId2"/>
          <a:srcRect l="29347" t="17938" r="29347" b="13017"/>
          <a:stretch/>
        </p:blipFill>
        <p:spPr>
          <a:xfrm>
            <a:off x="8067039" y="883920"/>
            <a:ext cx="4104409" cy="4572000"/>
          </a:xfrm>
          <a:prstGeom prst="rect">
            <a:avLst/>
          </a:prstGeom>
        </p:spPr>
      </p:pic>
    </p:spTree>
    <p:extLst>
      <p:ext uri="{BB962C8B-B14F-4D97-AF65-F5344CB8AC3E}">
        <p14:creationId xmlns:p14="http://schemas.microsoft.com/office/powerpoint/2010/main" val="165639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Industry Responsiveness Pilot</a:t>
            </a:r>
          </a:p>
        </p:txBody>
      </p:sp>
      <p:sp>
        <p:nvSpPr>
          <p:cNvPr id="4" name="TextBox 3">
            <a:extLst>
              <a:ext uri="{FF2B5EF4-FFF2-40B4-BE49-F238E27FC236}">
                <a16:creationId xmlns:a16="http://schemas.microsoft.com/office/drawing/2014/main" id="{5B2657A7-26B4-326A-F0C9-F734BF8C983D}"/>
              </a:ext>
            </a:extLst>
          </p:cNvPr>
          <p:cNvSpPr txBox="1"/>
          <p:nvPr/>
        </p:nvSpPr>
        <p:spPr>
          <a:xfrm>
            <a:off x="6817360" y="6319520"/>
            <a:ext cx="5120640" cy="307777"/>
          </a:xfrm>
          <a:prstGeom prst="rect">
            <a:avLst/>
          </a:prstGeom>
          <a:noFill/>
        </p:spPr>
        <p:txBody>
          <a:bodyPr wrap="square" rtlCol="0">
            <a:spAutoFit/>
          </a:bodyPr>
          <a:lstStyle/>
          <a:p>
            <a:pPr algn="r"/>
            <a:r>
              <a:rPr lang="en-US" sz="1400" i="1" dirty="0">
                <a:solidFill>
                  <a:srgbClr val="002060"/>
                </a:solidFill>
                <a:latin typeface="Avenir Light Oblique" panose="020B0402020203090204" pitchFamily="34" charset="77"/>
              </a:rPr>
              <a:t>This program is by invitation only</a:t>
            </a:r>
          </a:p>
        </p:txBody>
      </p:sp>
      <p:sp>
        <p:nvSpPr>
          <p:cNvPr id="5" name="TextBox 4">
            <a:extLst>
              <a:ext uri="{FF2B5EF4-FFF2-40B4-BE49-F238E27FC236}">
                <a16:creationId xmlns:a16="http://schemas.microsoft.com/office/drawing/2014/main" id="{7E995B45-7765-DC1C-EDA2-EF433E2121A9}"/>
              </a:ext>
            </a:extLst>
          </p:cNvPr>
          <p:cNvSpPr txBox="1"/>
          <p:nvPr/>
        </p:nvSpPr>
        <p:spPr>
          <a:xfrm>
            <a:off x="254000" y="1127351"/>
            <a:ext cx="7914640" cy="5693866"/>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solidFill>
                  <a:srgbClr val="002060"/>
                </a:solidFill>
                <a:latin typeface="Avenir Book" panose="02000503020000020003" pitchFamily="2" charset="0"/>
                <a:ea typeface="+mn-lt"/>
                <a:cs typeface="+mn-lt"/>
              </a:rPr>
              <a:t>Supports faculty research projects which are ready for and in need of </a:t>
            </a:r>
            <a:r>
              <a:rPr lang="en-US" sz="2000" b="1" dirty="0">
                <a:solidFill>
                  <a:srgbClr val="002060"/>
                </a:solidFill>
                <a:latin typeface="Avenir Black" panose="02000503020000020003" pitchFamily="2" charset="0"/>
                <a:ea typeface="+mn-lt"/>
                <a:cs typeface="+mn-lt"/>
              </a:rPr>
              <a:t>industry collaboration </a:t>
            </a:r>
            <a:r>
              <a:rPr lang="en-US" sz="2000" dirty="0">
                <a:solidFill>
                  <a:srgbClr val="002060"/>
                </a:solidFill>
                <a:latin typeface="Avenir Book" panose="02000503020000020003" pitchFamily="2" charset="0"/>
                <a:ea typeface="+mn-lt"/>
                <a:cs typeface="+mn-lt"/>
              </a:rPr>
              <a:t>for commercial success.</a:t>
            </a:r>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endParaRPr>
          </a:p>
          <a:p>
            <a:pPr marL="1200150" lvl="2" indent="-285750">
              <a:buFont typeface="Arial" panose="020B0604020202020204" pitchFamily="34" charset="0"/>
              <a:buChar char="•"/>
            </a:pPr>
            <a:r>
              <a:rPr lang="en-US" sz="2000" dirty="0">
                <a:solidFill>
                  <a:srgbClr val="002060"/>
                </a:solidFill>
                <a:latin typeface="Avenir Book" panose="02000503020000020003" pitchFamily="2" charset="0"/>
                <a:ea typeface="+mn-lt"/>
                <a:cs typeface="+mn-lt"/>
              </a:rPr>
              <a:t>These funds (up to $10,000) may be used to demonstrate technologies and meet critical industry-specified milestones on the path to research commercialization.</a:t>
            </a:r>
            <a:endParaRPr lang="en-US" sz="2000" dirty="0">
              <a:solidFill>
                <a:srgbClr val="002060"/>
              </a:solidFill>
              <a:latin typeface="Avenir Book" panose="02000503020000020003" pitchFamily="2" charset="0"/>
              <a:cs typeface="Calibri"/>
            </a:endParaRPr>
          </a:p>
          <a:p>
            <a:pPr lvl="2"/>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r>
              <a:rPr lang="en-US" sz="2000" dirty="0">
                <a:solidFill>
                  <a:srgbClr val="002060"/>
                </a:solidFill>
                <a:latin typeface="Avenir Book" panose="02000503020000020003" pitchFamily="2" charset="0"/>
                <a:cs typeface="Calibri"/>
              </a:rPr>
              <a:t>Funding presumes </a:t>
            </a:r>
            <a:r>
              <a:rPr lang="en-US" sz="2000" b="1" dirty="0">
                <a:solidFill>
                  <a:srgbClr val="002060"/>
                </a:solidFill>
                <a:latin typeface="Avenir Black" panose="02000503020000020003" pitchFamily="2" charset="0"/>
                <a:cs typeface="Calibri"/>
              </a:rPr>
              <a:t>consultation and direction </a:t>
            </a:r>
            <a:r>
              <a:rPr lang="en-US" sz="2000" dirty="0">
                <a:solidFill>
                  <a:srgbClr val="002060"/>
                </a:solidFill>
                <a:latin typeface="Avenir Book" panose="02000503020000020003" pitchFamily="2" charset="0"/>
                <a:cs typeface="Calibri"/>
              </a:rPr>
              <a:t>from the Entrepreneurship and Innovation Program faculty and staff.</a:t>
            </a: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lvl="1"/>
            <a:r>
              <a:rPr lang="en-US" sz="2400" b="1" dirty="0">
                <a:solidFill>
                  <a:srgbClr val="002060"/>
                </a:solidFill>
                <a:latin typeface="Avenir Black" panose="02000503020000020003" pitchFamily="2" charset="0"/>
                <a:cs typeface="Calibri"/>
              </a:rPr>
              <a:t>Past Project Examples: </a:t>
            </a:r>
          </a:p>
          <a:p>
            <a:pPr lvl="1"/>
            <a:endParaRPr lang="en-US" sz="2000" dirty="0">
              <a:solidFill>
                <a:srgbClr val="002060"/>
              </a:solidFill>
              <a:latin typeface="Avenir Book" panose="02000503020000020003" pitchFamily="2" charset="0"/>
              <a:cs typeface="Calibri"/>
            </a:endParaRPr>
          </a:p>
          <a:p>
            <a:pPr marL="742950" lvl="1" indent="-285750">
              <a:buFont typeface="Arial"/>
              <a:buChar char="•"/>
            </a:pPr>
            <a:r>
              <a:rPr lang="en-US" sz="2000" dirty="0">
                <a:solidFill>
                  <a:srgbClr val="002060"/>
                </a:solidFill>
                <a:latin typeface="Avenir Book" panose="02000503020000020003" pitchFamily="2" charset="0"/>
                <a:cs typeface="Calibri"/>
              </a:rPr>
              <a:t>Florine-free Textile Waterproofing (2022) </a:t>
            </a:r>
          </a:p>
          <a:p>
            <a:pPr marL="742950" lvl="1" indent="-285750">
              <a:buFont typeface="Arial"/>
              <a:buChar char="•"/>
            </a:pPr>
            <a:r>
              <a:rPr lang="en-US" sz="2000" dirty="0">
                <a:solidFill>
                  <a:srgbClr val="002060"/>
                </a:solidFill>
                <a:latin typeface="Avenir Book" panose="02000503020000020003" pitchFamily="2" charset="0"/>
                <a:cs typeface="Calibri"/>
              </a:rPr>
              <a:t>Mycelium production for Commercial Applications (2023)</a:t>
            </a:r>
          </a:p>
          <a:p>
            <a:pPr lvl="1"/>
            <a:endParaRPr lang="en-US" sz="2000" dirty="0">
              <a:solidFill>
                <a:srgbClr val="002060"/>
              </a:solidFill>
              <a:latin typeface="Avenir Book" panose="02000503020000020003" pitchFamily="2" charset="0"/>
              <a:cs typeface="Calibri"/>
            </a:endParaRPr>
          </a:p>
          <a:p>
            <a:pPr marL="742950" lvl="1"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a:p>
            <a:pPr marL="1200150" lvl="2" indent="-285750">
              <a:buFont typeface="Arial" panose="020B0604020202020204" pitchFamily="34" charset="0"/>
              <a:buChar char="•"/>
            </a:pPr>
            <a:endParaRPr lang="en-US" sz="2000" dirty="0">
              <a:solidFill>
                <a:srgbClr val="002060"/>
              </a:solidFill>
              <a:latin typeface="Avenir Book" panose="02000503020000020003" pitchFamily="2" charset="0"/>
              <a:cs typeface="Calibri"/>
            </a:endParaRPr>
          </a:p>
        </p:txBody>
      </p:sp>
      <p:pic>
        <p:nvPicPr>
          <p:cNvPr id="7" name="Picture 6" descr="Several blue arrows stacked together&#10;&#10;Description automatically generated">
            <a:extLst>
              <a:ext uri="{FF2B5EF4-FFF2-40B4-BE49-F238E27FC236}">
                <a16:creationId xmlns:a16="http://schemas.microsoft.com/office/drawing/2014/main" id="{47FB9819-22AB-A9F1-A1A7-7A9AF6E2D73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492239" y="1262031"/>
            <a:ext cx="5939905" cy="3920337"/>
          </a:xfrm>
          <a:prstGeom prst="rect">
            <a:avLst/>
          </a:prstGeom>
        </p:spPr>
      </p:pic>
    </p:spTree>
    <p:extLst>
      <p:ext uri="{BB962C8B-B14F-4D97-AF65-F5344CB8AC3E}">
        <p14:creationId xmlns:p14="http://schemas.microsoft.com/office/powerpoint/2010/main" val="172646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F0CBE8-A4CD-AE99-F24F-3EEA6E0921E7}"/>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Endowed Programs for Research</a:t>
            </a:r>
          </a:p>
        </p:txBody>
      </p:sp>
      <p:sp>
        <p:nvSpPr>
          <p:cNvPr id="3" name="TextBox 2">
            <a:extLst>
              <a:ext uri="{FF2B5EF4-FFF2-40B4-BE49-F238E27FC236}">
                <a16:creationId xmlns:a16="http://schemas.microsoft.com/office/drawing/2014/main" id="{84906058-F2A1-FCCB-9F0F-11681B9E73C8}"/>
              </a:ext>
            </a:extLst>
          </p:cNvPr>
          <p:cNvSpPr txBox="1"/>
          <p:nvPr/>
        </p:nvSpPr>
        <p:spPr>
          <a:xfrm>
            <a:off x="386080" y="1249680"/>
            <a:ext cx="6736080" cy="5062924"/>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Funding that is generated through interest earned on </a:t>
            </a:r>
            <a:r>
              <a:rPr lang="en-US" sz="2000" b="1" dirty="0">
                <a:solidFill>
                  <a:srgbClr val="002060"/>
                </a:solidFill>
                <a:latin typeface="Avenir Black" panose="02000503020000020003" pitchFamily="2" charset="0"/>
              </a:rPr>
              <a:t>endowments established by donors </a:t>
            </a:r>
            <a:r>
              <a:rPr lang="en-US" sz="2000" dirty="0">
                <a:solidFill>
                  <a:srgbClr val="002060"/>
                </a:solidFill>
                <a:latin typeface="Avenir Book" panose="02000503020000020003" pitchFamily="2" charset="0"/>
              </a:rPr>
              <a:t>to the college</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Programs tend to have </a:t>
            </a:r>
            <a:r>
              <a:rPr lang="en-US" sz="2000" b="1" dirty="0">
                <a:solidFill>
                  <a:srgbClr val="002060"/>
                </a:solidFill>
                <a:latin typeface="Avenir Black" panose="02000503020000020003" pitchFamily="2" charset="0"/>
              </a:rPr>
              <a:t>strict guidance </a:t>
            </a:r>
            <a:r>
              <a:rPr lang="en-US" sz="2000" dirty="0">
                <a:solidFill>
                  <a:srgbClr val="002060"/>
                </a:solidFill>
                <a:latin typeface="Avenir Book" panose="02000503020000020003" pitchFamily="2" charset="0"/>
              </a:rPr>
              <a:t>on the types of research that can be supported</a:t>
            </a:r>
          </a:p>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Competitions are held annually, opening in early spring and due by mid- to late May</a:t>
            </a:r>
          </a:p>
          <a:p>
            <a:pPr>
              <a:spcAft>
                <a:spcPts val="1800"/>
              </a:spcAft>
            </a:pPr>
            <a:endParaRPr lang="en-US" sz="2400" b="1" dirty="0">
              <a:solidFill>
                <a:srgbClr val="002060"/>
              </a:solidFill>
              <a:latin typeface="Avenir Black" panose="02000503020000020003" pitchFamily="2" charset="0"/>
            </a:endParaRPr>
          </a:p>
          <a:p>
            <a:pPr>
              <a:spcAft>
                <a:spcPts val="1800"/>
              </a:spcAft>
            </a:pPr>
            <a:r>
              <a:rPr lang="en-US" sz="2400" b="1" dirty="0">
                <a:solidFill>
                  <a:srgbClr val="002060"/>
                </a:solidFill>
                <a:latin typeface="Avenir Black" panose="02000503020000020003" pitchFamily="2" charset="0"/>
              </a:rPr>
              <a:t>Review Process</a:t>
            </a:r>
          </a:p>
          <a:p>
            <a:pPr marL="342900" indent="-342900">
              <a:spcAft>
                <a:spcPts val="1800"/>
              </a:spcAft>
              <a:buFont typeface="Arial" panose="020B0604020202020204" pitchFamily="34" charset="0"/>
              <a:buChar char="•"/>
            </a:pPr>
            <a:r>
              <a:rPr lang="en-US" sz="2000" dirty="0">
                <a:solidFill>
                  <a:srgbClr val="002060"/>
                </a:solidFill>
                <a:latin typeface="Avenir Book" panose="02000503020000020003" pitchFamily="2" charset="0"/>
              </a:rPr>
              <a:t>Proposals are reviewed by a panel of college faculty members (may or may not be experts) who read all proposals and provide funding recommendations to the Associate Dean for Research</a:t>
            </a:r>
          </a:p>
        </p:txBody>
      </p:sp>
      <p:sp>
        <p:nvSpPr>
          <p:cNvPr id="4" name="Oval 3">
            <a:extLst>
              <a:ext uri="{FF2B5EF4-FFF2-40B4-BE49-F238E27FC236}">
                <a16:creationId xmlns:a16="http://schemas.microsoft.com/office/drawing/2014/main" id="{F846DF50-9953-B2DC-D7F7-B85A4A398EA1}"/>
              </a:ext>
            </a:extLst>
          </p:cNvPr>
          <p:cNvSpPr/>
          <p:nvPr/>
        </p:nvSpPr>
        <p:spPr>
          <a:xfrm>
            <a:off x="8829040" y="2118228"/>
            <a:ext cx="1971040" cy="197104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7B07A4-DE4F-EC12-40C4-D0352660AC26}"/>
              </a:ext>
            </a:extLst>
          </p:cNvPr>
          <p:cNvSpPr/>
          <p:nvPr/>
        </p:nvSpPr>
        <p:spPr>
          <a:xfrm>
            <a:off x="8621335" y="1910523"/>
            <a:ext cx="2392105" cy="2392105"/>
          </a:xfrm>
          <a:prstGeom prst="ellipse">
            <a:avLst/>
          </a:prstGeom>
          <a:solidFill>
            <a:srgbClr val="002060">
              <a:alpha val="6613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E56794-FB83-1036-87A0-A28668202EEF}"/>
              </a:ext>
            </a:extLst>
          </p:cNvPr>
          <p:cNvSpPr/>
          <p:nvPr/>
        </p:nvSpPr>
        <p:spPr>
          <a:xfrm>
            <a:off x="8407975" y="1697163"/>
            <a:ext cx="2834640" cy="2834640"/>
          </a:xfrm>
          <a:prstGeom prst="ellipse">
            <a:avLst/>
          </a:prstGeom>
          <a:solidFill>
            <a:srgbClr val="002060">
              <a:alpha val="6707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41CADB-6B3F-579C-297A-6196BC4965D9}"/>
              </a:ext>
            </a:extLst>
          </p:cNvPr>
          <p:cNvSpPr/>
          <p:nvPr/>
        </p:nvSpPr>
        <p:spPr>
          <a:xfrm>
            <a:off x="8175973" y="1482654"/>
            <a:ext cx="3294667" cy="3294667"/>
          </a:xfrm>
          <a:prstGeom prst="ellipse">
            <a:avLst/>
          </a:prstGeom>
          <a:solidFill>
            <a:srgbClr val="002060">
              <a:alpha val="5866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E288509-8915-4E44-DE7D-55A9EE051BB9}"/>
              </a:ext>
            </a:extLst>
          </p:cNvPr>
          <p:cNvSpPr/>
          <p:nvPr/>
        </p:nvSpPr>
        <p:spPr>
          <a:xfrm>
            <a:off x="7969238" y="1249680"/>
            <a:ext cx="3708135" cy="3708135"/>
          </a:xfrm>
          <a:prstGeom prst="ellipse">
            <a:avLst/>
          </a:prstGeom>
          <a:solidFill>
            <a:srgbClr val="002060">
              <a:alpha val="4781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1" name="Graphic 10">
            <a:extLst>
              <a:ext uri="{FF2B5EF4-FFF2-40B4-BE49-F238E27FC236}">
                <a16:creationId xmlns:a16="http://schemas.microsoft.com/office/drawing/2014/main" id="{093921E7-67A8-6BB5-6312-BCE6CCA4C6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6724" y="2242687"/>
            <a:ext cx="1722120" cy="1722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77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E9F914-0645-2EE3-CE75-43D947A90EB8}"/>
              </a:ext>
            </a:extLst>
          </p:cNvPr>
          <p:cNvSpPr txBox="1"/>
          <p:nvPr/>
        </p:nvSpPr>
        <p:spPr>
          <a:xfrm>
            <a:off x="1789896" y="729690"/>
            <a:ext cx="6500796"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Mushroom Research Competitive Grants</a:t>
            </a:r>
          </a:p>
        </p:txBody>
      </p:sp>
      <p:sp>
        <p:nvSpPr>
          <p:cNvPr id="3" name="TextBox 2">
            <a:extLst>
              <a:ext uri="{FF2B5EF4-FFF2-40B4-BE49-F238E27FC236}">
                <a16:creationId xmlns:a16="http://schemas.microsoft.com/office/drawing/2014/main" id="{86292FDD-6D7E-793E-662C-34123A263588}"/>
              </a:ext>
            </a:extLst>
          </p:cNvPr>
          <p:cNvSpPr txBox="1"/>
          <p:nvPr/>
        </p:nvSpPr>
        <p:spPr>
          <a:xfrm>
            <a:off x="2403526" y="1015771"/>
            <a:ext cx="7735330" cy="738664"/>
          </a:xfrm>
          <a:prstGeom prst="rect">
            <a:avLst/>
          </a:prstGeom>
          <a:noFill/>
        </p:spPr>
        <p:txBody>
          <a:bodyPr wrap="square" rtlCol="0">
            <a:spAutoFit/>
          </a:bodyPr>
          <a:lstStyle/>
          <a:p>
            <a:r>
              <a:rPr lang="en-US" sz="1400" dirty="0">
                <a:solidFill>
                  <a:srgbClr val="0B2347"/>
                </a:solidFill>
                <a:latin typeface="Avenir Book" panose="02000503020000020003" pitchFamily="2" charset="0"/>
              </a:rPr>
              <a:t>Supports mushroom research broadly defined (processing, packing, composting, pathology, strain research, entomology, disease control, spent substrate research, food safety, post-harvest handling, product development and marking and mushroom physiology.</a:t>
            </a:r>
          </a:p>
        </p:txBody>
      </p:sp>
      <p:sp>
        <p:nvSpPr>
          <p:cNvPr id="4" name="TextBox 3">
            <a:extLst>
              <a:ext uri="{FF2B5EF4-FFF2-40B4-BE49-F238E27FC236}">
                <a16:creationId xmlns:a16="http://schemas.microsoft.com/office/drawing/2014/main" id="{7D001780-D263-093F-FDA3-75ED2F8D2358}"/>
              </a:ext>
            </a:extLst>
          </p:cNvPr>
          <p:cNvSpPr txBox="1"/>
          <p:nvPr/>
        </p:nvSpPr>
        <p:spPr>
          <a:xfrm>
            <a:off x="1789896" y="1754435"/>
            <a:ext cx="8348960"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Crouch Endowment for Viticulture, Enology, &amp; Pomology Research</a:t>
            </a:r>
          </a:p>
        </p:txBody>
      </p:sp>
      <p:sp>
        <p:nvSpPr>
          <p:cNvPr id="5" name="TextBox 4">
            <a:extLst>
              <a:ext uri="{FF2B5EF4-FFF2-40B4-BE49-F238E27FC236}">
                <a16:creationId xmlns:a16="http://schemas.microsoft.com/office/drawing/2014/main" id="{EFB6A11C-C9CD-01FB-2F1E-20ED0D21B120}"/>
              </a:ext>
            </a:extLst>
          </p:cNvPr>
          <p:cNvSpPr txBox="1"/>
          <p:nvPr/>
        </p:nvSpPr>
        <p:spPr>
          <a:xfrm>
            <a:off x="2403526" y="2052873"/>
            <a:ext cx="7735330" cy="523220"/>
          </a:xfrm>
          <a:prstGeom prst="rect">
            <a:avLst/>
          </a:prstGeom>
          <a:noFill/>
        </p:spPr>
        <p:txBody>
          <a:bodyPr wrap="square" rtlCol="0">
            <a:spAutoFit/>
          </a:bodyPr>
          <a:lstStyle/>
          <a:p>
            <a:r>
              <a:rPr lang="en-US" sz="1400" dirty="0">
                <a:solidFill>
                  <a:srgbClr val="231E20"/>
                </a:solidFill>
                <a:latin typeface="Avenir Book" panose="02000503020000020003" pitchFamily="2" charset="0"/>
                <a:cs typeface="Calibri" panose="020F0502020204030204" pitchFamily="34" charset="0"/>
              </a:rPr>
              <a:t>The purpose of these funds are to support research in Viticulture, Enology, or Pomology and to support students studying in these areas.</a:t>
            </a:r>
            <a:endParaRPr lang="en-US" sz="1400" dirty="0">
              <a:solidFill>
                <a:srgbClr val="0B2347"/>
              </a:solidFill>
              <a:latin typeface="Avenir Book" panose="02000503020000020003" pitchFamily="2" charset="0"/>
              <a:cs typeface="Calibri" panose="020F0502020204030204" pitchFamily="34" charset="0"/>
            </a:endParaRPr>
          </a:p>
        </p:txBody>
      </p:sp>
      <p:sp>
        <p:nvSpPr>
          <p:cNvPr id="6" name="TextBox 5">
            <a:extLst>
              <a:ext uri="{FF2B5EF4-FFF2-40B4-BE49-F238E27FC236}">
                <a16:creationId xmlns:a16="http://schemas.microsoft.com/office/drawing/2014/main" id="{75F00F0C-784D-3071-E1B4-E1DFB24C42B5}"/>
              </a:ext>
            </a:extLst>
          </p:cNvPr>
          <p:cNvSpPr txBox="1"/>
          <p:nvPr/>
        </p:nvSpPr>
        <p:spPr>
          <a:xfrm>
            <a:off x="1789896" y="2560436"/>
            <a:ext cx="8114182"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Woodward Faculty Development or </a:t>
            </a:r>
            <a:r>
              <a:rPr lang="en-US" b="1" dirty="0" err="1">
                <a:solidFill>
                  <a:srgbClr val="089EDE"/>
                </a:solidFill>
                <a:latin typeface="Rockwell" panose="02060603020205020403" pitchFamily="18" charset="77"/>
              </a:rPr>
              <a:t>Luerssen</a:t>
            </a:r>
            <a:r>
              <a:rPr lang="en-US" b="1" dirty="0">
                <a:solidFill>
                  <a:srgbClr val="089EDE"/>
                </a:solidFill>
                <a:latin typeface="Rockwell" panose="02060603020205020403" pitchFamily="18" charset="77"/>
              </a:rPr>
              <a:t> Faculty Enhancement</a:t>
            </a:r>
          </a:p>
        </p:txBody>
      </p:sp>
      <p:sp>
        <p:nvSpPr>
          <p:cNvPr id="7" name="TextBox 6">
            <a:extLst>
              <a:ext uri="{FF2B5EF4-FFF2-40B4-BE49-F238E27FC236}">
                <a16:creationId xmlns:a16="http://schemas.microsoft.com/office/drawing/2014/main" id="{77DAAE8D-272E-D6A2-BF55-C56F4DB60756}"/>
              </a:ext>
            </a:extLst>
          </p:cNvPr>
          <p:cNvSpPr txBox="1"/>
          <p:nvPr/>
        </p:nvSpPr>
        <p:spPr>
          <a:xfrm>
            <a:off x="2403526" y="2846518"/>
            <a:ext cx="7735330" cy="738664"/>
          </a:xfrm>
          <a:prstGeom prst="rect">
            <a:avLst/>
          </a:prstGeom>
          <a:noFill/>
        </p:spPr>
        <p:txBody>
          <a:bodyPr wrap="square" rtlCol="0">
            <a:spAutoFit/>
          </a:bodyPr>
          <a:lstStyle/>
          <a:p>
            <a:r>
              <a:rPr lang="en-US" sz="1400" dirty="0">
                <a:solidFill>
                  <a:srgbClr val="231E20"/>
                </a:solidFill>
                <a:latin typeface="Avenir Book" panose="02000503020000020003" pitchFamily="2" charset="0"/>
                <a:cs typeface="Calibri" panose="020F0502020204030204" pitchFamily="34" charset="0"/>
              </a:rPr>
              <a:t>The purpose of these two endowments shall be to provide supplementary funds to support professional development and programs for full-time faculty members with the rank of Assistant Professor.</a:t>
            </a:r>
            <a:endParaRPr lang="en-US" sz="1400" dirty="0">
              <a:solidFill>
                <a:srgbClr val="0B2347"/>
              </a:solidFill>
              <a:latin typeface="Avenir Book" panose="02000503020000020003" pitchFamily="2" charset="0"/>
              <a:cs typeface="Calibri" panose="020F0502020204030204" pitchFamily="34" charset="0"/>
            </a:endParaRPr>
          </a:p>
        </p:txBody>
      </p:sp>
      <p:sp>
        <p:nvSpPr>
          <p:cNvPr id="8" name="TextBox 7">
            <a:extLst>
              <a:ext uri="{FF2B5EF4-FFF2-40B4-BE49-F238E27FC236}">
                <a16:creationId xmlns:a16="http://schemas.microsoft.com/office/drawing/2014/main" id="{5084649F-27F8-AB50-EA5A-4DBA49AAB058}"/>
              </a:ext>
            </a:extLst>
          </p:cNvPr>
          <p:cNvSpPr txBox="1"/>
          <p:nvPr/>
        </p:nvSpPr>
        <p:spPr>
          <a:xfrm>
            <a:off x="1789896" y="3487861"/>
            <a:ext cx="6500796"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Nesbitt Program Development Award</a:t>
            </a:r>
          </a:p>
        </p:txBody>
      </p:sp>
      <p:sp>
        <p:nvSpPr>
          <p:cNvPr id="9" name="TextBox 8">
            <a:extLst>
              <a:ext uri="{FF2B5EF4-FFF2-40B4-BE49-F238E27FC236}">
                <a16:creationId xmlns:a16="http://schemas.microsoft.com/office/drawing/2014/main" id="{2888F574-342B-084A-C97F-84A7B3ACC139}"/>
              </a:ext>
            </a:extLst>
          </p:cNvPr>
          <p:cNvSpPr txBox="1"/>
          <p:nvPr/>
        </p:nvSpPr>
        <p:spPr>
          <a:xfrm>
            <a:off x="2403526" y="3786299"/>
            <a:ext cx="7735330" cy="954107"/>
          </a:xfrm>
          <a:prstGeom prst="rect">
            <a:avLst/>
          </a:prstGeom>
          <a:noFill/>
        </p:spPr>
        <p:txBody>
          <a:bodyPr wrap="square" rtlCol="0">
            <a:spAutoFit/>
          </a:bodyPr>
          <a:lstStyle/>
          <a:p>
            <a:r>
              <a:rPr lang="en-US" sz="1400" dirty="0">
                <a:solidFill>
                  <a:srgbClr val="231E20"/>
                </a:solidFill>
                <a:latin typeface="Avenir Book" panose="02000503020000020003" pitchFamily="2" charset="0"/>
                <a:cs typeface="Calibri" panose="020F0502020204030204" pitchFamily="34" charset="0"/>
              </a:rPr>
              <a:t>The purpose of this endowment shall be to support a College of Agricultural Sciences faculty member focusing on dairy in their teaching or extension programs, with the intent that the investment will help the awardee leverage future funding opportunities in any or all of these functional areas, for Animal Science or Food Science.</a:t>
            </a:r>
            <a:endParaRPr lang="en-US" sz="1400" dirty="0">
              <a:solidFill>
                <a:srgbClr val="0B2347"/>
              </a:solidFill>
              <a:latin typeface="Avenir Book" panose="02000503020000020003" pitchFamily="2" charset="0"/>
              <a:cs typeface="Calibri" panose="020F0502020204030204" pitchFamily="34" charset="0"/>
            </a:endParaRPr>
          </a:p>
        </p:txBody>
      </p:sp>
      <p:sp>
        <p:nvSpPr>
          <p:cNvPr id="10" name="TextBox 9">
            <a:extLst>
              <a:ext uri="{FF2B5EF4-FFF2-40B4-BE49-F238E27FC236}">
                <a16:creationId xmlns:a16="http://schemas.microsoft.com/office/drawing/2014/main" id="{ACE7F854-8AFF-73CB-493E-67470C153994}"/>
              </a:ext>
            </a:extLst>
          </p:cNvPr>
          <p:cNvSpPr txBox="1"/>
          <p:nvPr/>
        </p:nvSpPr>
        <p:spPr>
          <a:xfrm>
            <a:off x="1789896" y="4783285"/>
            <a:ext cx="6500796"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Sunday Program for Fruit Production Research</a:t>
            </a:r>
          </a:p>
        </p:txBody>
      </p:sp>
      <p:sp>
        <p:nvSpPr>
          <p:cNvPr id="11" name="TextBox 10">
            <a:extLst>
              <a:ext uri="{FF2B5EF4-FFF2-40B4-BE49-F238E27FC236}">
                <a16:creationId xmlns:a16="http://schemas.microsoft.com/office/drawing/2014/main" id="{421D4DC6-ED3B-53A1-5B72-A4CFDF95FFE4}"/>
              </a:ext>
            </a:extLst>
          </p:cNvPr>
          <p:cNvSpPr txBox="1"/>
          <p:nvPr/>
        </p:nvSpPr>
        <p:spPr>
          <a:xfrm>
            <a:off x="2403526" y="5094081"/>
            <a:ext cx="7735330" cy="523220"/>
          </a:xfrm>
          <a:prstGeom prst="rect">
            <a:avLst/>
          </a:prstGeom>
          <a:noFill/>
        </p:spPr>
        <p:txBody>
          <a:bodyPr wrap="square" rtlCol="0">
            <a:spAutoFit/>
          </a:bodyPr>
          <a:lstStyle/>
          <a:p>
            <a:r>
              <a:rPr lang="en-US" sz="1400" dirty="0">
                <a:solidFill>
                  <a:srgbClr val="231E20"/>
                </a:solidFill>
                <a:latin typeface="Avenir Book" panose="02000503020000020003" pitchFamily="2" charset="0"/>
                <a:cs typeface="Calibri" panose="020F0502020204030204" pitchFamily="34" charset="0"/>
              </a:rPr>
              <a:t>The purpose of this endowment shall be to enrich the College of Agricultural Sciences by providing monies for fruit production research.</a:t>
            </a:r>
          </a:p>
        </p:txBody>
      </p:sp>
      <p:sp>
        <p:nvSpPr>
          <p:cNvPr id="12" name="TextBox 11">
            <a:extLst>
              <a:ext uri="{FF2B5EF4-FFF2-40B4-BE49-F238E27FC236}">
                <a16:creationId xmlns:a16="http://schemas.microsoft.com/office/drawing/2014/main" id="{2CBEE694-09B8-7CE6-0293-95998F47D256}"/>
              </a:ext>
            </a:extLst>
          </p:cNvPr>
          <p:cNvSpPr txBox="1"/>
          <p:nvPr/>
        </p:nvSpPr>
        <p:spPr>
          <a:xfrm>
            <a:off x="1789895" y="5703328"/>
            <a:ext cx="8593625" cy="369332"/>
          </a:xfrm>
          <a:prstGeom prst="rect">
            <a:avLst/>
          </a:prstGeom>
          <a:noFill/>
        </p:spPr>
        <p:txBody>
          <a:bodyPr wrap="square" rtlCol="0">
            <a:spAutoFit/>
          </a:bodyPr>
          <a:lstStyle/>
          <a:p>
            <a:r>
              <a:rPr lang="en-US" b="1" dirty="0">
                <a:solidFill>
                  <a:srgbClr val="089EDE"/>
                </a:solidFill>
                <a:latin typeface="Rockwell" panose="02060603020205020403" pitchFamily="18" charset="77"/>
              </a:rPr>
              <a:t>Rider Endowment for Support of Research on Biotechnology of Food Crops</a:t>
            </a:r>
          </a:p>
        </p:txBody>
      </p:sp>
      <p:sp>
        <p:nvSpPr>
          <p:cNvPr id="13" name="TextBox 12">
            <a:extLst>
              <a:ext uri="{FF2B5EF4-FFF2-40B4-BE49-F238E27FC236}">
                <a16:creationId xmlns:a16="http://schemas.microsoft.com/office/drawing/2014/main" id="{CADA382A-D53A-B537-9761-3B1D27B6AC91}"/>
              </a:ext>
            </a:extLst>
          </p:cNvPr>
          <p:cNvSpPr txBox="1"/>
          <p:nvPr/>
        </p:nvSpPr>
        <p:spPr>
          <a:xfrm>
            <a:off x="2403526" y="6038838"/>
            <a:ext cx="7735330" cy="738664"/>
          </a:xfrm>
          <a:prstGeom prst="rect">
            <a:avLst/>
          </a:prstGeom>
          <a:noFill/>
        </p:spPr>
        <p:txBody>
          <a:bodyPr wrap="square" rtlCol="0">
            <a:spAutoFit/>
          </a:bodyPr>
          <a:lstStyle/>
          <a:p>
            <a:r>
              <a:rPr lang="en-US" sz="1400" dirty="0">
                <a:solidFill>
                  <a:srgbClr val="231E20"/>
                </a:solidFill>
                <a:latin typeface="Avenir Book" panose="02000503020000020003" pitchFamily="2" charset="0"/>
              </a:rPr>
              <a:t>The purpose of this endowment shall be to support College of Agricultural Sciences faculty in their biotechnology research and teaching programs that give promise of improving upon food crop production and quality while protecting the quality and safety of the environment.</a:t>
            </a:r>
          </a:p>
        </p:txBody>
      </p:sp>
      <p:sp>
        <p:nvSpPr>
          <p:cNvPr id="14" name="TextBox 13">
            <a:extLst>
              <a:ext uri="{FF2B5EF4-FFF2-40B4-BE49-F238E27FC236}">
                <a16:creationId xmlns:a16="http://schemas.microsoft.com/office/drawing/2014/main" id="{3D09A239-F0CB-1C6D-9172-AD14D64FB894}"/>
              </a:ext>
            </a:extLst>
          </p:cNvPr>
          <p:cNvSpPr txBox="1"/>
          <p:nvPr/>
        </p:nvSpPr>
        <p:spPr>
          <a:xfrm>
            <a:off x="168565" y="200055"/>
            <a:ext cx="10470471" cy="584775"/>
          </a:xfrm>
          <a:prstGeom prst="rect">
            <a:avLst/>
          </a:prstGeom>
          <a:noFill/>
        </p:spPr>
        <p:txBody>
          <a:bodyPr wrap="square" rtlCol="0">
            <a:spAutoFit/>
          </a:bodyPr>
          <a:lstStyle/>
          <a:p>
            <a:r>
              <a:rPr lang="en-US" sz="3200">
                <a:solidFill>
                  <a:schemeClr val="accent1">
                    <a:lumMod val="50000"/>
                  </a:schemeClr>
                </a:solidFill>
                <a:latin typeface="Rockwell" panose="02060603020205020403" pitchFamily="18" charset="77"/>
              </a:rPr>
              <a:t>Endowed Programs for Research</a:t>
            </a:r>
          </a:p>
        </p:txBody>
      </p:sp>
    </p:spTree>
    <p:extLst>
      <p:ext uri="{BB962C8B-B14F-4D97-AF65-F5344CB8AC3E}">
        <p14:creationId xmlns:p14="http://schemas.microsoft.com/office/powerpoint/2010/main" val="355216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FC10F-855E-AEDA-6E44-EE874752625B}"/>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Competitive Capacity Grants</a:t>
            </a:r>
          </a:p>
        </p:txBody>
      </p:sp>
      <p:sp>
        <p:nvSpPr>
          <p:cNvPr id="3" name="TextBox 2">
            <a:extLst>
              <a:ext uri="{FF2B5EF4-FFF2-40B4-BE49-F238E27FC236}">
                <a16:creationId xmlns:a16="http://schemas.microsoft.com/office/drawing/2014/main" id="{5384861E-B63B-CC32-7FD5-BD6AB2F4E9C6}"/>
              </a:ext>
            </a:extLst>
          </p:cNvPr>
          <p:cNvSpPr txBox="1"/>
          <p:nvPr/>
        </p:nvSpPr>
        <p:spPr>
          <a:xfrm>
            <a:off x="386080" y="1249680"/>
            <a:ext cx="7894320" cy="3908762"/>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rgbClr val="002060"/>
                </a:solidFill>
                <a:latin typeface="Avenir Book" panose="02000503020000020003" pitchFamily="2" charset="0"/>
              </a:rPr>
              <a:t>Some of the capacity funding that comes to the college from USDA NIFA is distributed competitively</a:t>
            </a:r>
          </a:p>
          <a:p>
            <a:pPr marL="285750" indent="-285750">
              <a:spcAft>
                <a:spcPts val="1800"/>
              </a:spcAft>
              <a:buFont typeface="Arial" panose="020B0604020202020204" pitchFamily="34" charset="0"/>
              <a:buChar char="•"/>
            </a:pPr>
            <a:r>
              <a:rPr lang="en-US" sz="2000">
                <a:solidFill>
                  <a:srgbClr val="002060"/>
                </a:solidFill>
                <a:latin typeface="Avenir Book" panose="02000503020000020003" pitchFamily="2" charset="0"/>
              </a:rPr>
              <a:t>Capacity awards must be awarded in conjunction with an approved USDA NIFA Agricultural Experiment Station project</a:t>
            </a:r>
          </a:p>
          <a:p>
            <a:pPr>
              <a:spcAft>
                <a:spcPts val="1800"/>
              </a:spcAft>
            </a:pPr>
            <a:endParaRPr lang="en-US" sz="2400" b="1">
              <a:solidFill>
                <a:srgbClr val="002060"/>
              </a:solidFill>
              <a:latin typeface="Avenir Black" panose="02000503020000020003" pitchFamily="2" charset="0"/>
            </a:endParaRPr>
          </a:p>
          <a:p>
            <a:pPr>
              <a:spcAft>
                <a:spcPts val="1800"/>
              </a:spcAft>
            </a:pPr>
            <a:r>
              <a:rPr lang="en-US" sz="2400" b="1" dirty="0">
                <a:solidFill>
                  <a:srgbClr val="002060"/>
                </a:solidFill>
                <a:latin typeface="Avenir Black" panose="02000503020000020003" pitchFamily="2" charset="0"/>
              </a:rPr>
              <a:t>Review Process</a:t>
            </a:r>
          </a:p>
          <a:p>
            <a:pPr marL="342900" indent="-342900">
              <a:spcAft>
                <a:spcPts val="1800"/>
              </a:spcAft>
              <a:buFont typeface="Arial" panose="020B0604020202020204" pitchFamily="34" charset="0"/>
              <a:buChar char="•"/>
            </a:pPr>
            <a:r>
              <a:rPr lang="en-US" sz="2000" dirty="0">
                <a:solidFill>
                  <a:srgbClr val="002060"/>
                </a:solidFill>
                <a:latin typeface="Avenir Book" panose="02000503020000020003" pitchFamily="2" charset="0"/>
              </a:rPr>
              <a:t>Proposals are reviewed by</a:t>
            </a:r>
            <a:r>
              <a:rPr lang="en-US" sz="2000">
                <a:solidFill>
                  <a:srgbClr val="002060"/>
                </a:solidFill>
                <a:latin typeface="Avenir Book" panose="02000503020000020003" pitchFamily="2" charset="0"/>
              </a:rPr>
              <a:t> external subject experts who provide recommendations for funding to the Associate Dean for Research / Director of the Agricultural Experiment Station</a:t>
            </a:r>
            <a:endParaRPr lang="en-US" sz="2000" dirty="0">
              <a:solidFill>
                <a:srgbClr val="002060"/>
              </a:solidFill>
              <a:latin typeface="Avenir Book" panose="02000503020000020003" pitchFamily="2" charset="0"/>
            </a:endParaRPr>
          </a:p>
        </p:txBody>
      </p:sp>
      <p:pic>
        <p:nvPicPr>
          <p:cNvPr id="5" name="Picture 4">
            <a:extLst>
              <a:ext uri="{FF2B5EF4-FFF2-40B4-BE49-F238E27FC236}">
                <a16:creationId xmlns:a16="http://schemas.microsoft.com/office/drawing/2014/main" id="{BB559C81-443D-245E-9BD0-EED1292CD864}"/>
              </a:ext>
            </a:extLst>
          </p:cNvPr>
          <p:cNvPicPr>
            <a:picLocks noChangeAspect="1"/>
          </p:cNvPicPr>
          <p:nvPr/>
        </p:nvPicPr>
        <p:blipFill>
          <a:blip r:embed="rId2"/>
          <a:stretch>
            <a:fillRect/>
          </a:stretch>
        </p:blipFill>
        <p:spPr>
          <a:xfrm>
            <a:off x="5143464" y="6042997"/>
            <a:ext cx="6742466" cy="614948"/>
          </a:xfrm>
          <a:prstGeom prst="rect">
            <a:avLst/>
          </a:prstGeom>
        </p:spPr>
      </p:pic>
    </p:spTree>
    <p:extLst>
      <p:ext uri="{BB962C8B-B14F-4D97-AF65-F5344CB8AC3E}">
        <p14:creationId xmlns:p14="http://schemas.microsoft.com/office/powerpoint/2010/main" val="39297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2E4467-5EC5-D93F-52D4-31DFB95F70B9}"/>
              </a:ext>
            </a:extLst>
          </p:cNvPr>
          <p:cNvSpPr txBox="1"/>
          <p:nvPr/>
        </p:nvSpPr>
        <p:spPr>
          <a:xfrm>
            <a:off x="2186136" y="783496"/>
            <a:ext cx="6500796" cy="461665"/>
          </a:xfrm>
          <a:prstGeom prst="rect">
            <a:avLst/>
          </a:prstGeom>
          <a:noFill/>
        </p:spPr>
        <p:txBody>
          <a:bodyPr wrap="square" rtlCol="0">
            <a:spAutoFit/>
          </a:bodyPr>
          <a:lstStyle/>
          <a:p>
            <a:r>
              <a:rPr lang="en-US" sz="2400" b="1" dirty="0">
                <a:solidFill>
                  <a:srgbClr val="089EDE"/>
                </a:solidFill>
                <a:latin typeface="Rockwell" panose="02060603020205020403" pitchFamily="18" charset="77"/>
              </a:rPr>
              <a:t>Animal Health and Disease Research</a:t>
            </a:r>
          </a:p>
        </p:txBody>
      </p:sp>
      <p:sp>
        <p:nvSpPr>
          <p:cNvPr id="3" name="TextBox 2">
            <a:extLst>
              <a:ext uri="{FF2B5EF4-FFF2-40B4-BE49-F238E27FC236}">
                <a16:creationId xmlns:a16="http://schemas.microsoft.com/office/drawing/2014/main" id="{AC120C27-C8E0-0BD8-1A60-7AD0071E77C5}"/>
              </a:ext>
            </a:extLst>
          </p:cNvPr>
          <p:cNvSpPr txBox="1"/>
          <p:nvPr/>
        </p:nvSpPr>
        <p:spPr>
          <a:xfrm>
            <a:off x="2799766" y="1197661"/>
            <a:ext cx="7735330" cy="2031325"/>
          </a:xfrm>
          <a:prstGeom prst="rect">
            <a:avLst/>
          </a:prstGeom>
          <a:noFill/>
        </p:spPr>
        <p:txBody>
          <a:bodyPr wrap="square" rtlCol="0">
            <a:spAutoFit/>
          </a:bodyPr>
          <a:lstStyle/>
          <a:p>
            <a:r>
              <a:rPr lang="en-US" dirty="0">
                <a:solidFill>
                  <a:srgbClr val="0B2347"/>
                </a:solidFill>
                <a:latin typeface="Avenir Book" panose="02000503020000020003" pitchFamily="2" charset="0"/>
              </a:rPr>
              <a:t>A grant opportunity to support research that includes:</a:t>
            </a:r>
          </a:p>
          <a:p>
            <a:endParaRPr lang="en-US" dirty="0">
              <a:solidFill>
                <a:srgbClr val="0B2347"/>
              </a:solidFill>
              <a:latin typeface="Avenir Book" panose="02000503020000020003" pitchFamily="2" charset="0"/>
            </a:endParaRPr>
          </a:p>
          <a:p>
            <a:pPr marL="742950" lvl="1" indent="-285750">
              <a:buFont typeface="Arial" panose="020B0604020202020204" pitchFamily="34" charset="0"/>
              <a:buChar char="•"/>
            </a:pPr>
            <a:r>
              <a:rPr lang="en-US" dirty="0">
                <a:latin typeface="Avenir Book" panose="02000503020000020003" pitchFamily="2" charset="0"/>
              </a:rPr>
              <a:t>Promotion of the general welfare and health of animals</a:t>
            </a:r>
          </a:p>
          <a:p>
            <a:pPr marL="742950" lvl="1" indent="-285750">
              <a:buFont typeface="Arial" panose="020B0604020202020204" pitchFamily="34" charset="0"/>
              <a:buChar char="•"/>
            </a:pPr>
            <a:r>
              <a:rPr lang="en-US" dirty="0">
                <a:latin typeface="Avenir Book" panose="02000503020000020003" pitchFamily="2" charset="0"/>
              </a:rPr>
              <a:t>Facilitation of treatment and prevention of diseases</a:t>
            </a:r>
          </a:p>
          <a:p>
            <a:pPr marL="742950" lvl="1" indent="-285750">
              <a:buFont typeface="Arial" panose="020B0604020202020204" pitchFamily="34" charset="0"/>
              <a:buChar char="•"/>
            </a:pPr>
            <a:r>
              <a:rPr lang="en-US" dirty="0">
                <a:latin typeface="Avenir Book" panose="02000503020000020003" pitchFamily="2" charset="0"/>
              </a:rPr>
              <a:t>Protection of human health</a:t>
            </a:r>
          </a:p>
          <a:p>
            <a:pPr marL="285750" indent="-285750">
              <a:buFont typeface="Arial" panose="020B0604020202020204" pitchFamily="34" charset="0"/>
              <a:buChar char="•"/>
            </a:pPr>
            <a:endParaRPr lang="en-US" dirty="0">
              <a:solidFill>
                <a:srgbClr val="0B2347"/>
              </a:solidFill>
              <a:latin typeface="Avenir Book" panose="02000503020000020003" pitchFamily="2" charset="0"/>
            </a:endParaRPr>
          </a:p>
          <a:p>
            <a:pPr marL="285750" indent="-285750">
              <a:buFont typeface="Arial" panose="020B0604020202020204" pitchFamily="34" charset="0"/>
              <a:buChar char="•"/>
            </a:pPr>
            <a:r>
              <a:rPr lang="en-US">
                <a:solidFill>
                  <a:srgbClr val="0B2347"/>
                </a:solidFill>
                <a:latin typeface="Avenir Book" panose="02000503020000020003" pitchFamily="2" charset="0"/>
              </a:rPr>
              <a:t>Competition runs as funds are available</a:t>
            </a:r>
          </a:p>
        </p:txBody>
      </p:sp>
      <p:sp>
        <p:nvSpPr>
          <p:cNvPr id="4" name="TextBox 3">
            <a:extLst>
              <a:ext uri="{FF2B5EF4-FFF2-40B4-BE49-F238E27FC236}">
                <a16:creationId xmlns:a16="http://schemas.microsoft.com/office/drawing/2014/main" id="{C386C1B9-ED92-D7EA-DFDB-8063064250AD}"/>
              </a:ext>
            </a:extLst>
          </p:cNvPr>
          <p:cNvSpPr txBox="1"/>
          <p:nvPr/>
        </p:nvSpPr>
        <p:spPr>
          <a:xfrm>
            <a:off x="2186136" y="3240859"/>
            <a:ext cx="8348960" cy="461665"/>
          </a:xfrm>
          <a:prstGeom prst="rect">
            <a:avLst/>
          </a:prstGeom>
          <a:noFill/>
        </p:spPr>
        <p:txBody>
          <a:bodyPr wrap="square" rtlCol="0">
            <a:spAutoFit/>
          </a:bodyPr>
          <a:lstStyle/>
          <a:p>
            <a:r>
              <a:rPr lang="en-US" sz="2400" b="1" dirty="0">
                <a:solidFill>
                  <a:srgbClr val="089EDE"/>
                </a:solidFill>
                <a:latin typeface="Rockwell" panose="02060603020205020403" pitchFamily="18" charset="77"/>
              </a:rPr>
              <a:t>McIntire-Stennis Forestry Research</a:t>
            </a:r>
          </a:p>
        </p:txBody>
      </p:sp>
      <p:sp>
        <p:nvSpPr>
          <p:cNvPr id="5" name="TextBox 4">
            <a:extLst>
              <a:ext uri="{FF2B5EF4-FFF2-40B4-BE49-F238E27FC236}">
                <a16:creationId xmlns:a16="http://schemas.microsoft.com/office/drawing/2014/main" id="{D4978AC0-8F17-DB03-4080-C0BA15D17BD7}"/>
              </a:ext>
            </a:extLst>
          </p:cNvPr>
          <p:cNvSpPr txBox="1"/>
          <p:nvPr/>
        </p:nvSpPr>
        <p:spPr>
          <a:xfrm>
            <a:off x="2799766" y="3619397"/>
            <a:ext cx="7735330" cy="3139321"/>
          </a:xfrm>
          <a:prstGeom prst="rect">
            <a:avLst/>
          </a:prstGeom>
          <a:noFill/>
        </p:spPr>
        <p:txBody>
          <a:bodyPr wrap="square" rtlCol="0">
            <a:spAutoFit/>
          </a:bodyPr>
          <a:lstStyle/>
          <a:p>
            <a:r>
              <a:rPr lang="en-US" dirty="0">
                <a:solidFill>
                  <a:srgbClr val="231E20"/>
                </a:solidFill>
                <a:latin typeface="Avenir Book" panose="02000503020000020003" pitchFamily="2" charset="0"/>
              </a:rPr>
              <a:t>A grant opportunity to support forestry research that includes:</a:t>
            </a:r>
          </a:p>
          <a:p>
            <a:endParaRPr lang="en-US" dirty="0">
              <a:solidFill>
                <a:srgbClr val="231E20"/>
              </a:solidFill>
              <a:latin typeface="Avenir Book" panose="02000503020000020003" pitchFamily="2" charset="0"/>
            </a:endParaRPr>
          </a:p>
          <a:p>
            <a:pPr marL="742950" lvl="1" indent="-285750">
              <a:buFont typeface="Arial" panose="020B0604020202020204" pitchFamily="34" charset="0"/>
              <a:buChar char="•"/>
            </a:pPr>
            <a:r>
              <a:rPr lang="en-US" dirty="0" err="1">
                <a:solidFill>
                  <a:srgbClr val="231E20"/>
                </a:solidFill>
                <a:latin typeface="Avenir Book" panose="02000503020000020003" pitchFamily="2" charset="0"/>
              </a:rPr>
              <a:t>Reforestration</a:t>
            </a:r>
            <a:r>
              <a:rPr lang="en-US" dirty="0">
                <a:solidFill>
                  <a:srgbClr val="231E20"/>
                </a:solidFill>
                <a:latin typeface="Avenir Book" panose="02000503020000020003" pitchFamily="2" charset="0"/>
              </a:rPr>
              <a:t> and management of land </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Management of forest and related watershed lands</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Management of forest and related rangeland </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Management of forest lands for outdoor recreation</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Protection of forest land and resources</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Utilization of wood and other forest products</a:t>
            </a:r>
          </a:p>
          <a:p>
            <a:pPr marL="742950" lvl="1" indent="-285750">
              <a:buFont typeface="Arial" panose="020B0604020202020204" pitchFamily="34" charset="0"/>
              <a:buChar char="•"/>
            </a:pPr>
            <a:r>
              <a:rPr lang="en-US" dirty="0">
                <a:solidFill>
                  <a:srgbClr val="231E20"/>
                </a:solidFill>
                <a:latin typeface="Avenir Book" panose="02000503020000020003" pitchFamily="2" charset="0"/>
              </a:rPr>
              <a:t>Development of sound policies for management of forest lands</a:t>
            </a:r>
          </a:p>
          <a:p>
            <a:pPr marL="742950" lvl="1" indent="-285750">
              <a:buFont typeface="Arial" panose="020B0604020202020204" pitchFamily="34" charset="0"/>
              <a:buChar char="•"/>
            </a:pPr>
            <a:endParaRPr lang="en-US">
              <a:solidFill>
                <a:srgbClr val="231E20"/>
              </a:solidFill>
              <a:latin typeface="Avenir Book" panose="02000503020000020003" pitchFamily="2" charset="0"/>
            </a:endParaRPr>
          </a:p>
          <a:p>
            <a:pPr marL="285750" indent="-285750">
              <a:buFont typeface="Arial" panose="020B0604020202020204" pitchFamily="34" charset="0"/>
              <a:buChar char="•"/>
            </a:pPr>
            <a:r>
              <a:rPr lang="en-US">
                <a:solidFill>
                  <a:srgbClr val="231E20"/>
                </a:solidFill>
                <a:latin typeface="Avenir Book" panose="02000503020000020003" pitchFamily="2" charset="0"/>
              </a:rPr>
              <a:t>Competition runs annually</a:t>
            </a:r>
          </a:p>
        </p:txBody>
      </p:sp>
      <p:sp>
        <p:nvSpPr>
          <p:cNvPr id="6" name="TextBox 5">
            <a:extLst>
              <a:ext uri="{FF2B5EF4-FFF2-40B4-BE49-F238E27FC236}">
                <a16:creationId xmlns:a16="http://schemas.microsoft.com/office/drawing/2014/main" id="{4C2277A4-4037-2870-F961-1365311D7F8A}"/>
              </a:ext>
            </a:extLst>
          </p:cNvPr>
          <p:cNvSpPr txBox="1"/>
          <p:nvPr/>
        </p:nvSpPr>
        <p:spPr>
          <a:xfrm>
            <a:off x="168565" y="200055"/>
            <a:ext cx="10470471" cy="584775"/>
          </a:xfrm>
          <a:prstGeom prst="rect">
            <a:avLst/>
          </a:prstGeom>
          <a:noFill/>
        </p:spPr>
        <p:txBody>
          <a:bodyPr wrap="square" rtlCol="0">
            <a:spAutoFit/>
          </a:bodyPr>
          <a:lstStyle/>
          <a:p>
            <a:r>
              <a:rPr lang="en-US" sz="3200">
                <a:solidFill>
                  <a:schemeClr val="accent1">
                    <a:lumMod val="50000"/>
                  </a:schemeClr>
                </a:solidFill>
                <a:latin typeface="Rockwell" panose="02060603020205020403" pitchFamily="18" charset="77"/>
              </a:rPr>
              <a:t>Competitive Capacity Grants</a:t>
            </a:r>
          </a:p>
        </p:txBody>
      </p:sp>
    </p:spTree>
    <p:extLst>
      <p:ext uri="{BB962C8B-B14F-4D97-AF65-F5344CB8AC3E}">
        <p14:creationId xmlns:p14="http://schemas.microsoft.com/office/powerpoint/2010/main" val="1024711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95CEA-0D1E-BF6F-F0DD-13AE5ED1A08A}"/>
              </a:ext>
            </a:extLst>
          </p:cNvPr>
          <p:cNvSpPr txBox="1"/>
          <p:nvPr/>
        </p:nvSpPr>
        <p:spPr>
          <a:xfrm>
            <a:off x="1921520" y="1079158"/>
            <a:ext cx="8348960" cy="461665"/>
          </a:xfrm>
          <a:prstGeom prst="rect">
            <a:avLst/>
          </a:prstGeom>
          <a:noFill/>
        </p:spPr>
        <p:txBody>
          <a:bodyPr wrap="square" rtlCol="0">
            <a:spAutoFit/>
          </a:bodyPr>
          <a:lstStyle/>
          <a:p>
            <a:r>
              <a:rPr lang="en-US" sz="2400" b="1">
                <a:solidFill>
                  <a:srgbClr val="089EDE"/>
                </a:solidFill>
                <a:latin typeface="Rockwell" panose="02060603020205020403" pitchFamily="18" charset="77"/>
              </a:rPr>
              <a:t>Small Equipment Grants</a:t>
            </a:r>
          </a:p>
        </p:txBody>
      </p:sp>
      <p:sp>
        <p:nvSpPr>
          <p:cNvPr id="3" name="TextBox 2">
            <a:extLst>
              <a:ext uri="{FF2B5EF4-FFF2-40B4-BE49-F238E27FC236}">
                <a16:creationId xmlns:a16="http://schemas.microsoft.com/office/drawing/2014/main" id="{ECA0251F-3C5E-3871-B708-C9652DEF2CC5}"/>
              </a:ext>
            </a:extLst>
          </p:cNvPr>
          <p:cNvSpPr txBox="1"/>
          <p:nvPr/>
        </p:nvSpPr>
        <p:spPr>
          <a:xfrm>
            <a:off x="2535150" y="1540823"/>
            <a:ext cx="7735330" cy="1477328"/>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a:solidFill>
                  <a:srgbClr val="231E20"/>
                </a:solidFill>
                <a:latin typeface="Avenir Book" panose="02000503020000020003" pitchFamily="2" charset="0"/>
              </a:rPr>
              <a:t>Competition held as funds allow</a:t>
            </a:r>
          </a:p>
          <a:p>
            <a:pPr marL="285750" indent="-285750">
              <a:spcAft>
                <a:spcPts val="1800"/>
              </a:spcAft>
              <a:buFont typeface="Arial" panose="020B0604020202020204" pitchFamily="34" charset="0"/>
              <a:buChar char="•"/>
            </a:pPr>
            <a:r>
              <a:rPr lang="en-US" sz="2000">
                <a:solidFill>
                  <a:srgbClr val="231E20"/>
                </a:solidFill>
                <a:latin typeface="Avenir Book" panose="02000503020000020003" pitchFamily="2" charset="0"/>
              </a:rPr>
              <a:t>Goal is to hold an annual competition</a:t>
            </a:r>
          </a:p>
          <a:p>
            <a:pPr marL="285750" indent="-285750">
              <a:spcAft>
                <a:spcPts val="1800"/>
              </a:spcAft>
              <a:buFont typeface="Arial" panose="020B0604020202020204" pitchFamily="34" charset="0"/>
              <a:buChar char="•"/>
            </a:pPr>
            <a:r>
              <a:rPr lang="en-US" sz="2000">
                <a:solidFill>
                  <a:srgbClr val="231E20"/>
                </a:solidFill>
                <a:latin typeface="Avenir Book" panose="02000503020000020003" pitchFamily="2" charset="0"/>
              </a:rPr>
              <a:t>Keep an eye out for upcoming competition!</a:t>
            </a:r>
          </a:p>
        </p:txBody>
      </p:sp>
      <p:sp>
        <p:nvSpPr>
          <p:cNvPr id="4" name="TextBox 3">
            <a:extLst>
              <a:ext uri="{FF2B5EF4-FFF2-40B4-BE49-F238E27FC236}">
                <a16:creationId xmlns:a16="http://schemas.microsoft.com/office/drawing/2014/main" id="{FC24B096-4444-B9C3-5FC5-2B31554C2FBA}"/>
              </a:ext>
            </a:extLst>
          </p:cNvPr>
          <p:cNvSpPr txBox="1"/>
          <p:nvPr/>
        </p:nvSpPr>
        <p:spPr>
          <a:xfrm>
            <a:off x="168565" y="200055"/>
            <a:ext cx="10470471" cy="584775"/>
          </a:xfrm>
          <a:prstGeom prst="rect">
            <a:avLst/>
          </a:prstGeom>
          <a:noFill/>
        </p:spPr>
        <p:txBody>
          <a:bodyPr wrap="square" rtlCol="0">
            <a:spAutoFit/>
          </a:bodyPr>
          <a:lstStyle/>
          <a:p>
            <a:r>
              <a:rPr lang="en-US" sz="3200">
                <a:solidFill>
                  <a:schemeClr val="accent1">
                    <a:lumMod val="50000"/>
                  </a:schemeClr>
                </a:solidFill>
                <a:latin typeface="Rockwell" panose="02060603020205020403" pitchFamily="18" charset="77"/>
              </a:rPr>
              <a:t>Prospective Competitive Research Grants</a:t>
            </a:r>
          </a:p>
        </p:txBody>
      </p:sp>
      <p:sp>
        <p:nvSpPr>
          <p:cNvPr id="5" name="TextBox 4">
            <a:extLst>
              <a:ext uri="{FF2B5EF4-FFF2-40B4-BE49-F238E27FC236}">
                <a16:creationId xmlns:a16="http://schemas.microsoft.com/office/drawing/2014/main" id="{4EB139E9-DEB3-8CBF-3A60-98250BBBC3FC}"/>
              </a:ext>
            </a:extLst>
          </p:cNvPr>
          <p:cNvSpPr txBox="1"/>
          <p:nvPr/>
        </p:nvSpPr>
        <p:spPr>
          <a:xfrm>
            <a:off x="1921520" y="3479816"/>
            <a:ext cx="8348960" cy="461665"/>
          </a:xfrm>
          <a:prstGeom prst="rect">
            <a:avLst/>
          </a:prstGeom>
          <a:noFill/>
        </p:spPr>
        <p:txBody>
          <a:bodyPr wrap="square" rtlCol="0">
            <a:spAutoFit/>
          </a:bodyPr>
          <a:lstStyle/>
          <a:p>
            <a:r>
              <a:rPr lang="en-US" sz="2400" b="1">
                <a:solidFill>
                  <a:srgbClr val="089EDE"/>
                </a:solidFill>
                <a:latin typeface="Rockwell" panose="02060603020205020403" pitchFamily="18" charset="77"/>
              </a:rPr>
              <a:t>Research Seed Grants</a:t>
            </a:r>
          </a:p>
        </p:txBody>
      </p:sp>
      <p:sp>
        <p:nvSpPr>
          <p:cNvPr id="6" name="TextBox 5">
            <a:extLst>
              <a:ext uri="{FF2B5EF4-FFF2-40B4-BE49-F238E27FC236}">
                <a16:creationId xmlns:a16="http://schemas.microsoft.com/office/drawing/2014/main" id="{EBCB6A4C-4A86-55D9-93E1-2A88F1D2BFF9}"/>
              </a:ext>
            </a:extLst>
          </p:cNvPr>
          <p:cNvSpPr txBox="1"/>
          <p:nvPr/>
        </p:nvSpPr>
        <p:spPr>
          <a:xfrm>
            <a:off x="2535150" y="3941481"/>
            <a:ext cx="7735330" cy="124649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a:solidFill>
                  <a:srgbClr val="231E20"/>
                </a:solidFill>
                <a:latin typeface="Avenir Book" panose="02000503020000020003" pitchFamily="2" charset="0"/>
              </a:rPr>
              <a:t>Considering the possibility of running single-investigator seed grants</a:t>
            </a:r>
          </a:p>
          <a:p>
            <a:pPr marL="285750" indent="-285750">
              <a:spcAft>
                <a:spcPts val="1800"/>
              </a:spcAft>
              <a:buFont typeface="Arial" panose="020B0604020202020204" pitchFamily="34" charset="0"/>
              <a:buChar char="•"/>
            </a:pPr>
            <a:r>
              <a:rPr lang="en-US" sz="2000">
                <a:solidFill>
                  <a:srgbClr val="231E20"/>
                </a:solidFill>
                <a:latin typeface="Avenir Book" panose="02000503020000020003" pitchFamily="2" charset="0"/>
              </a:rPr>
              <a:t>Stay tuned!</a:t>
            </a:r>
          </a:p>
        </p:txBody>
      </p:sp>
    </p:spTree>
    <p:extLst>
      <p:ext uri="{BB962C8B-B14F-4D97-AF65-F5344CB8AC3E}">
        <p14:creationId xmlns:p14="http://schemas.microsoft.com/office/powerpoint/2010/main" val="346646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F06B7-5C33-D322-513E-880F0D921C3D}"/>
              </a:ext>
            </a:extLst>
          </p:cNvPr>
          <p:cNvSpPr txBox="1"/>
          <p:nvPr/>
        </p:nvSpPr>
        <p:spPr>
          <a:xfrm>
            <a:off x="485240" y="1702152"/>
            <a:ext cx="10470471" cy="584775"/>
          </a:xfrm>
          <a:prstGeom prst="rect">
            <a:avLst/>
          </a:prstGeom>
          <a:noFill/>
        </p:spPr>
        <p:txBody>
          <a:bodyPr wrap="square" rtlCol="0">
            <a:spAutoFit/>
          </a:bodyPr>
          <a:lstStyle/>
          <a:p>
            <a:pPr algn="ctr"/>
            <a:r>
              <a:rPr lang="en-US" sz="3200" dirty="0">
                <a:solidFill>
                  <a:schemeClr val="accent1">
                    <a:lumMod val="50000"/>
                  </a:schemeClr>
                </a:solidFill>
                <a:latin typeface="Rockwell" panose="02060603020205020403" pitchFamily="18" charset="77"/>
              </a:rPr>
              <a:t>Questions</a:t>
            </a:r>
          </a:p>
        </p:txBody>
      </p:sp>
    </p:spTree>
    <p:extLst>
      <p:ext uri="{BB962C8B-B14F-4D97-AF65-F5344CB8AC3E}">
        <p14:creationId xmlns:p14="http://schemas.microsoft.com/office/powerpoint/2010/main" val="159068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BABCA-858C-20E7-3D98-8B519B1C3DB9}"/>
              </a:ext>
            </a:extLst>
          </p:cNvPr>
          <p:cNvSpPr txBox="1"/>
          <p:nvPr/>
        </p:nvSpPr>
        <p:spPr>
          <a:xfrm>
            <a:off x="322879" y="194256"/>
            <a:ext cx="6698462" cy="584775"/>
          </a:xfrm>
          <a:prstGeom prst="rect">
            <a:avLst/>
          </a:prstGeom>
          <a:noFill/>
        </p:spPr>
        <p:txBody>
          <a:bodyPr wrap="square" rtlCol="0">
            <a:spAutoFit/>
          </a:bodyPr>
          <a:lstStyle/>
          <a:p>
            <a:r>
              <a:rPr lang="en-US" sz="3200">
                <a:solidFill>
                  <a:schemeClr val="accent1">
                    <a:lumMod val="50000"/>
                  </a:schemeClr>
                </a:solidFill>
                <a:latin typeface="Rockwell" panose="02060603020205020403" pitchFamily="18" charset="77"/>
              </a:rPr>
              <a:t>Research Development Ecosystem</a:t>
            </a:r>
          </a:p>
        </p:txBody>
      </p:sp>
      <p:sp>
        <p:nvSpPr>
          <p:cNvPr id="3" name="Oval 2">
            <a:extLst>
              <a:ext uri="{FF2B5EF4-FFF2-40B4-BE49-F238E27FC236}">
                <a16:creationId xmlns:a16="http://schemas.microsoft.com/office/drawing/2014/main" id="{DE57CB00-997F-D23E-543A-BB87CEAA3E21}"/>
              </a:ext>
            </a:extLst>
          </p:cNvPr>
          <p:cNvSpPr/>
          <p:nvPr/>
        </p:nvSpPr>
        <p:spPr>
          <a:xfrm>
            <a:off x="4656981" y="2104390"/>
            <a:ext cx="2649220" cy="264922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venir Book" panose="02000503020000020003" pitchFamily="2" charset="0"/>
              </a:rPr>
              <a:t>Research Development is a function that seeks to </a:t>
            </a:r>
            <a:r>
              <a:rPr lang="en-US" sz="1400" b="1">
                <a:latin typeface="Avenir Black" panose="02000503020000020003" pitchFamily="2" charset="0"/>
              </a:rPr>
              <a:t>grow research </a:t>
            </a:r>
            <a:r>
              <a:rPr lang="en-US" sz="1400">
                <a:latin typeface="Avenir Book" panose="02000503020000020003" pitchFamily="2" charset="0"/>
              </a:rPr>
              <a:t>or </a:t>
            </a:r>
            <a:r>
              <a:rPr lang="en-US" sz="1400" b="1">
                <a:latin typeface="Avenir Black" panose="02000503020000020003" pitchFamily="2" charset="0"/>
              </a:rPr>
              <a:t>increase the research reputation </a:t>
            </a:r>
            <a:r>
              <a:rPr lang="en-US" sz="1400">
                <a:latin typeface="Avenir Book" panose="02000503020000020003" pitchFamily="2" charset="0"/>
              </a:rPr>
              <a:t>of an institution.</a:t>
            </a:r>
          </a:p>
        </p:txBody>
      </p:sp>
      <p:sp>
        <p:nvSpPr>
          <p:cNvPr id="4" name="Oval 3">
            <a:extLst>
              <a:ext uri="{FF2B5EF4-FFF2-40B4-BE49-F238E27FC236}">
                <a16:creationId xmlns:a16="http://schemas.microsoft.com/office/drawing/2014/main" id="{E3C98F90-6B93-920A-366E-90AD452783FE}"/>
              </a:ext>
            </a:extLst>
          </p:cNvPr>
          <p:cNvSpPr/>
          <p:nvPr/>
        </p:nvSpPr>
        <p:spPr>
          <a:xfrm>
            <a:off x="1947633" y="895866"/>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A3D236-7DAD-F152-A35C-6CE35ACBF405}"/>
              </a:ext>
            </a:extLst>
          </p:cNvPr>
          <p:cNvSpPr/>
          <p:nvPr/>
        </p:nvSpPr>
        <p:spPr>
          <a:xfrm>
            <a:off x="10091529" y="459716"/>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F890449-4A2B-1245-C63E-6F357CC8E664}"/>
              </a:ext>
            </a:extLst>
          </p:cNvPr>
          <p:cNvSpPr/>
          <p:nvPr/>
        </p:nvSpPr>
        <p:spPr>
          <a:xfrm>
            <a:off x="8716322" y="4794266"/>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C7A1C3-2DFB-6D33-F472-DE6CC9BA9410}"/>
              </a:ext>
            </a:extLst>
          </p:cNvPr>
          <p:cNvSpPr/>
          <p:nvPr/>
        </p:nvSpPr>
        <p:spPr>
          <a:xfrm>
            <a:off x="1841500" y="5392120"/>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C2A9C5-0B40-A34A-419E-5817B108B9EF}"/>
              </a:ext>
            </a:extLst>
          </p:cNvPr>
          <p:cNvSpPr txBox="1"/>
          <p:nvPr/>
        </p:nvSpPr>
        <p:spPr>
          <a:xfrm>
            <a:off x="1805393" y="1336954"/>
            <a:ext cx="1686560" cy="523220"/>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Communicate Impact</a:t>
            </a:r>
          </a:p>
        </p:txBody>
      </p:sp>
      <p:sp>
        <p:nvSpPr>
          <p:cNvPr id="9" name="TextBox 8">
            <a:extLst>
              <a:ext uri="{FF2B5EF4-FFF2-40B4-BE49-F238E27FC236}">
                <a16:creationId xmlns:a16="http://schemas.microsoft.com/office/drawing/2014/main" id="{72BD19C1-262C-3C59-820B-1644D7869F71}"/>
              </a:ext>
            </a:extLst>
          </p:cNvPr>
          <p:cNvSpPr txBox="1"/>
          <p:nvPr/>
        </p:nvSpPr>
        <p:spPr>
          <a:xfrm>
            <a:off x="10119360" y="852817"/>
            <a:ext cx="1320800" cy="523220"/>
          </a:xfrm>
          <a:prstGeom prst="rect">
            <a:avLst/>
          </a:prstGeom>
          <a:noFill/>
        </p:spPr>
        <p:txBody>
          <a:bodyPr wrap="square" rtlCol="0">
            <a:spAutoFit/>
          </a:bodyPr>
          <a:lstStyle/>
          <a:p>
            <a:pPr algn="ctr"/>
            <a:r>
              <a:rPr lang="en-US" sz="1400">
                <a:solidFill>
                  <a:srgbClr val="002060"/>
                </a:solidFill>
                <a:latin typeface="Avenir Book" panose="02000503020000020003" pitchFamily="2" charset="0"/>
              </a:rPr>
              <a:t>Internal Grants</a:t>
            </a:r>
          </a:p>
        </p:txBody>
      </p:sp>
      <p:sp>
        <p:nvSpPr>
          <p:cNvPr id="10" name="TextBox 9">
            <a:extLst>
              <a:ext uri="{FF2B5EF4-FFF2-40B4-BE49-F238E27FC236}">
                <a16:creationId xmlns:a16="http://schemas.microsoft.com/office/drawing/2014/main" id="{D45EF402-8892-3172-ABCC-171026531EB4}"/>
              </a:ext>
            </a:extLst>
          </p:cNvPr>
          <p:cNvSpPr txBox="1"/>
          <p:nvPr/>
        </p:nvSpPr>
        <p:spPr>
          <a:xfrm>
            <a:off x="8807762" y="5245812"/>
            <a:ext cx="1219200" cy="523220"/>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Team Science</a:t>
            </a:r>
          </a:p>
        </p:txBody>
      </p:sp>
      <p:sp>
        <p:nvSpPr>
          <p:cNvPr id="11" name="TextBox 10">
            <a:extLst>
              <a:ext uri="{FF2B5EF4-FFF2-40B4-BE49-F238E27FC236}">
                <a16:creationId xmlns:a16="http://schemas.microsoft.com/office/drawing/2014/main" id="{5ECCADDC-9558-D6D4-1233-9A0AD7BF701E}"/>
              </a:ext>
            </a:extLst>
          </p:cNvPr>
          <p:cNvSpPr txBox="1"/>
          <p:nvPr/>
        </p:nvSpPr>
        <p:spPr>
          <a:xfrm>
            <a:off x="1841500" y="5800773"/>
            <a:ext cx="1402080" cy="523220"/>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Corporate Engagement</a:t>
            </a:r>
          </a:p>
        </p:txBody>
      </p:sp>
      <p:sp>
        <p:nvSpPr>
          <p:cNvPr id="12" name="Oval 11">
            <a:extLst>
              <a:ext uri="{FF2B5EF4-FFF2-40B4-BE49-F238E27FC236}">
                <a16:creationId xmlns:a16="http://schemas.microsoft.com/office/drawing/2014/main" id="{1CF0DD5E-4871-740F-9C85-C1F006F5FBC6}"/>
              </a:ext>
            </a:extLst>
          </p:cNvPr>
          <p:cNvSpPr/>
          <p:nvPr/>
        </p:nvSpPr>
        <p:spPr>
          <a:xfrm>
            <a:off x="10505440" y="4034085"/>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FA952F-E4C9-615C-3192-6725771B864C}"/>
              </a:ext>
            </a:extLst>
          </p:cNvPr>
          <p:cNvSpPr txBox="1"/>
          <p:nvPr/>
        </p:nvSpPr>
        <p:spPr>
          <a:xfrm>
            <a:off x="10220960" y="4445104"/>
            <a:ext cx="1971040" cy="523220"/>
          </a:xfrm>
          <a:prstGeom prst="rect">
            <a:avLst/>
          </a:prstGeom>
          <a:noFill/>
        </p:spPr>
        <p:txBody>
          <a:bodyPr wrap="square" rtlCol="0">
            <a:spAutoFit/>
          </a:bodyPr>
          <a:lstStyle/>
          <a:p>
            <a:pPr algn="ctr"/>
            <a:r>
              <a:rPr lang="en-US" sz="1400">
                <a:solidFill>
                  <a:srgbClr val="002060"/>
                </a:solidFill>
                <a:latin typeface="Avenir Book" panose="02000503020000020003" pitchFamily="2" charset="0"/>
              </a:rPr>
              <a:t>Competitive Intelligence</a:t>
            </a:r>
          </a:p>
        </p:txBody>
      </p:sp>
      <p:sp>
        <p:nvSpPr>
          <p:cNvPr id="14" name="Oval 13">
            <a:extLst>
              <a:ext uri="{FF2B5EF4-FFF2-40B4-BE49-F238E27FC236}">
                <a16:creationId xmlns:a16="http://schemas.microsoft.com/office/drawing/2014/main" id="{D0B6A78F-AFC0-B2CF-9266-61B921E68401}"/>
              </a:ext>
            </a:extLst>
          </p:cNvPr>
          <p:cNvSpPr/>
          <p:nvPr/>
        </p:nvSpPr>
        <p:spPr>
          <a:xfrm>
            <a:off x="1788900" y="3592098"/>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301CE90-3B19-79DC-4F19-9A686E408F8C}"/>
              </a:ext>
            </a:extLst>
          </p:cNvPr>
          <p:cNvSpPr txBox="1"/>
          <p:nvPr/>
        </p:nvSpPr>
        <p:spPr>
          <a:xfrm>
            <a:off x="1788900" y="4000750"/>
            <a:ext cx="1402080" cy="523220"/>
          </a:xfrm>
          <a:prstGeom prst="rect">
            <a:avLst/>
          </a:prstGeom>
          <a:noFill/>
        </p:spPr>
        <p:txBody>
          <a:bodyPr wrap="square" rtlCol="0">
            <a:spAutoFit/>
          </a:bodyPr>
          <a:lstStyle/>
          <a:p>
            <a:pPr algn="ctr"/>
            <a:r>
              <a:rPr lang="en-US" sz="1400">
                <a:solidFill>
                  <a:srgbClr val="002060"/>
                </a:solidFill>
                <a:latin typeface="Avenir Book" panose="02000503020000020003" pitchFamily="2" charset="0"/>
              </a:rPr>
              <a:t>Strategic Planning</a:t>
            </a:r>
          </a:p>
        </p:txBody>
      </p:sp>
      <p:sp>
        <p:nvSpPr>
          <p:cNvPr id="16" name="Oval 15">
            <a:extLst>
              <a:ext uri="{FF2B5EF4-FFF2-40B4-BE49-F238E27FC236}">
                <a16:creationId xmlns:a16="http://schemas.microsoft.com/office/drawing/2014/main" id="{758A30F2-B99D-A32A-857F-8D1271B26A7F}"/>
              </a:ext>
            </a:extLst>
          </p:cNvPr>
          <p:cNvSpPr/>
          <p:nvPr/>
        </p:nvSpPr>
        <p:spPr>
          <a:xfrm>
            <a:off x="4883815" y="5221589"/>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BC4E4F-CA7F-81A1-0908-5F56344A042C}"/>
              </a:ext>
            </a:extLst>
          </p:cNvPr>
          <p:cNvSpPr txBox="1"/>
          <p:nvPr/>
        </p:nvSpPr>
        <p:spPr>
          <a:xfrm>
            <a:off x="4827935" y="5819819"/>
            <a:ext cx="1513840" cy="307777"/>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Training</a:t>
            </a:r>
          </a:p>
        </p:txBody>
      </p:sp>
      <p:sp>
        <p:nvSpPr>
          <p:cNvPr id="18" name="Oval 17">
            <a:extLst>
              <a:ext uri="{FF2B5EF4-FFF2-40B4-BE49-F238E27FC236}">
                <a16:creationId xmlns:a16="http://schemas.microsoft.com/office/drawing/2014/main" id="{65B15CA8-1C98-D61E-7F4C-4C83657E0BEB}"/>
              </a:ext>
            </a:extLst>
          </p:cNvPr>
          <p:cNvSpPr/>
          <p:nvPr/>
        </p:nvSpPr>
        <p:spPr>
          <a:xfrm>
            <a:off x="7078155" y="690685"/>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B33EE5-B660-DDA9-8BCA-0F11920DA914}"/>
              </a:ext>
            </a:extLst>
          </p:cNvPr>
          <p:cNvSpPr txBox="1"/>
          <p:nvPr/>
        </p:nvSpPr>
        <p:spPr>
          <a:xfrm>
            <a:off x="7001955" y="1040219"/>
            <a:ext cx="1554480" cy="523220"/>
          </a:xfrm>
          <a:prstGeom prst="rect">
            <a:avLst/>
          </a:prstGeom>
          <a:noFill/>
        </p:spPr>
        <p:txBody>
          <a:bodyPr wrap="square" rtlCol="0">
            <a:spAutoFit/>
          </a:bodyPr>
          <a:lstStyle/>
          <a:p>
            <a:pPr algn="ctr"/>
            <a:r>
              <a:rPr lang="en-US" sz="1400">
                <a:solidFill>
                  <a:srgbClr val="002060"/>
                </a:solidFill>
                <a:latin typeface="Avenir Book" panose="02000503020000020003" pitchFamily="2" charset="0"/>
              </a:rPr>
              <a:t>Proposal Development</a:t>
            </a:r>
          </a:p>
        </p:txBody>
      </p:sp>
      <p:sp>
        <p:nvSpPr>
          <p:cNvPr id="20" name="Oval 19">
            <a:extLst>
              <a:ext uri="{FF2B5EF4-FFF2-40B4-BE49-F238E27FC236}">
                <a16:creationId xmlns:a16="http://schemas.microsoft.com/office/drawing/2014/main" id="{99497CA8-B37E-72BB-B3A7-58B38ED3801F}"/>
              </a:ext>
            </a:extLst>
          </p:cNvPr>
          <p:cNvSpPr/>
          <p:nvPr/>
        </p:nvSpPr>
        <p:spPr>
          <a:xfrm>
            <a:off x="147129" y="2241822"/>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D2EC79-A9DD-BADE-581D-FD5943A92B2C}"/>
              </a:ext>
            </a:extLst>
          </p:cNvPr>
          <p:cNvSpPr txBox="1"/>
          <p:nvPr/>
        </p:nvSpPr>
        <p:spPr>
          <a:xfrm>
            <a:off x="50246" y="2698491"/>
            <a:ext cx="1610494" cy="523220"/>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Entrepreneurship &amp; Innovation</a:t>
            </a:r>
          </a:p>
        </p:txBody>
      </p:sp>
      <p:sp>
        <p:nvSpPr>
          <p:cNvPr id="32" name="Oval 31">
            <a:extLst>
              <a:ext uri="{FF2B5EF4-FFF2-40B4-BE49-F238E27FC236}">
                <a16:creationId xmlns:a16="http://schemas.microsoft.com/office/drawing/2014/main" id="{17437C61-9CE9-15E1-17BD-C55EE648F773}"/>
              </a:ext>
            </a:extLst>
          </p:cNvPr>
          <p:cNvSpPr/>
          <p:nvPr/>
        </p:nvSpPr>
        <p:spPr>
          <a:xfrm>
            <a:off x="8204780" y="2542058"/>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0919D1A-69E7-40EE-DE13-4C25ECD77A56}"/>
              </a:ext>
            </a:extLst>
          </p:cNvPr>
          <p:cNvSpPr txBox="1"/>
          <p:nvPr/>
        </p:nvSpPr>
        <p:spPr>
          <a:xfrm>
            <a:off x="8128580" y="2891592"/>
            <a:ext cx="1554480" cy="523220"/>
          </a:xfrm>
          <a:prstGeom prst="rect">
            <a:avLst/>
          </a:prstGeom>
          <a:noFill/>
        </p:spPr>
        <p:txBody>
          <a:bodyPr wrap="square" rtlCol="0">
            <a:spAutoFit/>
          </a:bodyPr>
          <a:lstStyle/>
          <a:p>
            <a:pPr algn="ctr"/>
            <a:r>
              <a:rPr lang="en-US" sz="1400">
                <a:solidFill>
                  <a:srgbClr val="002060"/>
                </a:solidFill>
                <a:latin typeface="Avenir Book" panose="02000503020000020003" pitchFamily="2" charset="0"/>
              </a:rPr>
              <a:t>Funding Opportunities</a:t>
            </a:r>
          </a:p>
        </p:txBody>
      </p:sp>
      <p:cxnSp>
        <p:nvCxnSpPr>
          <p:cNvPr id="42" name="Straight Connector 41">
            <a:extLst>
              <a:ext uri="{FF2B5EF4-FFF2-40B4-BE49-F238E27FC236}">
                <a16:creationId xmlns:a16="http://schemas.microsoft.com/office/drawing/2014/main" id="{7DAA9818-F3E5-6B26-3D9C-DFF662C604CF}"/>
              </a:ext>
            </a:extLst>
          </p:cNvPr>
          <p:cNvCxnSpPr>
            <a:cxnSpLocks/>
          </p:cNvCxnSpPr>
          <p:nvPr/>
        </p:nvCxnSpPr>
        <p:spPr>
          <a:xfrm flipH="1" flipV="1">
            <a:off x="3249485" y="1972894"/>
            <a:ext cx="1549736" cy="767762"/>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B7F17A-3171-3E04-D323-6B661542E8AB}"/>
              </a:ext>
            </a:extLst>
          </p:cNvPr>
          <p:cNvCxnSpPr>
            <a:cxnSpLocks/>
            <a:stCxn id="3" idx="2"/>
          </p:cNvCxnSpPr>
          <p:nvPr/>
        </p:nvCxnSpPr>
        <p:spPr>
          <a:xfrm flipH="1" flipV="1">
            <a:off x="1559369" y="3104541"/>
            <a:ext cx="3097612" cy="324459"/>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DD92238-025D-A13E-28A8-A14A1135FCC9}"/>
              </a:ext>
            </a:extLst>
          </p:cNvPr>
          <p:cNvCxnSpPr>
            <a:cxnSpLocks/>
          </p:cNvCxnSpPr>
          <p:nvPr/>
        </p:nvCxnSpPr>
        <p:spPr>
          <a:xfrm flipH="1">
            <a:off x="3190980" y="3909056"/>
            <a:ext cx="1628561" cy="26464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F87791-7B81-5666-1C54-194A503B0519}"/>
              </a:ext>
            </a:extLst>
          </p:cNvPr>
          <p:cNvCxnSpPr>
            <a:cxnSpLocks/>
          </p:cNvCxnSpPr>
          <p:nvPr/>
        </p:nvCxnSpPr>
        <p:spPr>
          <a:xfrm flipH="1">
            <a:off x="3235960" y="4447536"/>
            <a:ext cx="1918861" cy="1353237"/>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AF1077-CEEF-4DA2-2339-57FF9F8C5A98}"/>
              </a:ext>
            </a:extLst>
          </p:cNvPr>
          <p:cNvCxnSpPr>
            <a:cxnSpLocks/>
          </p:cNvCxnSpPr>
          <p:nvPr/>
        </p:nvCxnSpPr>
        <p:spPr>
          <a:xfrm flipV="1">
            <a:off x="6807529" y="1894231"/>
            <a:ext cx="468192" cy="466162"/>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7B4AC5-0B77-88EB-361A-943F63BFB603}"/>
              </a:ext>
            </a:extLst>
          </p:cNvPr>
          <p:cNvCxnSpPr>
            <a:cxnSpLocks/>
          </p:cNvCxnSpPr>
          <p:nvPr/>
        </p:nvCxnSpPr>
        <p:spPr>
          <a:xfrm flipV="1">
            <a:off x="7122758" y="1437592"/>
            <a:ext cx="2995644" cy="1297667"/>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E4DBA7-4C2B-DD8A-42EA-2C5F25833B5B}"/>
              </a:ext>
            </a:extLst>
          </p:cNvPr>
          <p:cNvCxnSpPr>
            <a:cxnSpLocks/>
          </p:cNvCxnSpPr>
          <p:nvPr/>
        </p:nvCxnSpPr>
        <p:spPr>
          <a:xfrm>
            <a:off x="7316361" y="3314560"/>
            <a:ext cx="886968" cy="0"/>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51D09E-909C-6AFA-3E7B-BC9CF2B2B6AC}"/>
              </a:ext>
            </a:extLst>
          </p:cNvPr>
          <p:cNvCxnSpPr>
            <a:cxnSpLocks/>
          </p:cNvCxnSpPr>
          <p:nvPr/>
        </p:nvCxnSpPr>
        <p:spPr>
          <a:xfrm>
            <a:off x="7275721" y="3853040"/>
            <a:ext cx="3229719" cy="863600"/>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483C471-2B81-E5D6-E090-66BC0814D607}"/>
              </a:ext>
            </a:extLst>
          </p:cNvPr>
          <p:cNvCxnSpPr>
            <a:cxnSpLocks/>
          </p:cNvCxnSpPr>
          <p:nvPr/>
        </p:nvCxnSpPr>
        <p:spPr>
          <a:xfrm flipH="1">
            <a:off x="5711770" y="4772656"/>
            <a:ext cx="103451" cy="456902"/>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BF8000F-4214-F73E-6AD3-E393693145E5}"/>
              </a:ext>
            </a:extLst>
          </p:cNvPr>
          <p:cNvCxnSpPr>
            <a:cxnSpLocks/>
          </p:cNvCxnSpPr>
          <p:nvPr/>
        </p:nvCxnSpPr>
        <p:spPr>
          <a:xfrm>
            <a:off x="7049280" y="4209491"/>
            <a:ext cx="1758482" cy="920792"/>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BD99CAD-9352-39E1-F717-0BBEFD2BA4E9}"/>
              </a:ext>
            </a:extLst>
          </p:cNvPr>
          <p:cNvSpPr/>
          <p:nvPr/>
        </p:nvSpPr>
        <p:spPr>
          <a:xfrm>
            <a:off x="6884208" y="5324925"/>
            <a:ext cx="1402080" cy="140208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511B0E8-C7B8-42FB-9589-F004292E4821}"/>
              </a:ext>
            </a:extLst>
          </p:cNvPr>
          <p:cNvSpPr txBox="1"/>
          <p:nvPr/>
        </p:nvSpPr>
        <p:spPr>
          <a:xfrm>
            <a:off x="6884208" y="5827358"/>
            <a:ext cx="1402080" cy="523220"/>
          </a:xfrm>
          <a:prstGeom prst="rect">
            <a:avLst/>
          </a:prstGeom>
          <a:noFill/>
        </p:spPr>
        <p:txBody>
          <a:bodyPr wrap="square" rtlCol="0">
            <a:spAutoFit/>
          </a:bodyPr>
          <a:lstStyle/>
          <a:p>
            <a:pPr algn="ctr"/>
            <a:r>
              <a:rPr lang="en-US" sz="1400" dirty="0">
                <a:solidFill>
                  <a:srgbClr val="002060"/>
                </a:solidFill>
                <a:latin typeface="Avenir Book" panose="02000503020000020003" pitchFamily="2" charset="0"/>
              </a:rPr>
              <a:t>Concierge Services</a:t>
            </a:r>
          </a:p>
        </p:txBody>
      </p:sp>
      <p:cxnSp>
        <p:nvCxnSpPr>
          <p:cNvPr id="29" name="Straight Connector 28">
            <a:extLst>
              <a:ext uri="{FF2B5EF4-FFF2-40B4-BE49-F238E27FC236}">
                <a16:creationId xmlns:a16="http://schemas.microsoft.com/office/drawing/2014/main" id="{A68C607B-513F-EF9F-48F4-F119E8AC67EC}"/>
              </a:ext>
            </a:extLst>
          </p:cNvPr>
          <p:cNvCxnSpPr>
            <a:cxnSpLocks/>
          </p:cNvCxnSpPr>
          <p:nvPr/>
        </p:nvCxnSpPr>
        <p:spPr>
          <a:xfrm>
            <a:off x="6672933" y="4585525"/>
            <a:ext cx="575370" cy="806595"/>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89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2BFFB-1784-FFBB-F405-9C4B743AEE9B}"/>
              </a:ext>
            </a:extLst>
          </p:cNvPr>
          <p:cNvSpPr txBox="1"/>
          <p:nvPr/>
        </p:nvSpPr>
        <p:spPr>
          <a:xfrm>
            <a:off x="322098" y="314136"/>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Cultivating Research with Internal Grants</a:t>
            </a:r>
          </a:p>
        </p:txBody>
      </p:sp>
      <p:sp>
        <p:nvSpPr>
          <p:cNvPr id="3" name="TextBox 2">
            <a:extLst>
              <a:ext uri="{FF2B5EF4-FFF2-40B4-BE49-F238E27FC236}">
                <a16:creationId xmlns:a16="http://schemas.microsoft.com/office/drawing/2014/main" id="{E9912477-AC94-8BDE-E431-E9161E607F72}"/>
              </a:ext>
            </a:extLst>
          </p:cNvPr>
          <p:cNvSpPr txBox="1"/>
          <p:nvPr/>
        </p:nvSpPr>
        <p:spPr>
          <a:xfrm>
            <a:off x="1706141" y="1053346"/>
            <a:ext cx="8320709" cy="5016758"/>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000" dirty="0">
                <a:solidFill>
                  <a:schemeClr val="accent1">
                    <a:lumMod val="50000"/>
                  </a:schemeClr>
                </a:solidFill>
                <a:latin typeface="Avenir Book"/>
              </a:rPr>
              <a:t>Internal grant programs are designed to be </a:t>
            </a:r>
            <a:r>
              <a:rPr lang="en-US" sz="2000" b="1" dirty="0">
                <a:solidFill>
                  <a:schemeClr val="accent1">
                    <a:lumMod val="50000"/>
                  </a:schemeClr>
                </a:solidFill>
                <a:latin typeface="Avenir Black" panose="02000503020000020003" pitchFamily="2" charset="0"/>
              </a:rPr>
              <a:t>strategic tools </a:t>
            </a:r>
            <a:r>
              <a:rPr lang="en-US" sz="2000" dirty="0">
                <a:solidFill>
                  <a:schemeClr val="accent1">
                    <a:lumMod val="50000"/>
                  </a:schemeClr>
                </a:solidFill>
                <a:latin typeface="Avenir Book"/>
              </a:rPr>
              <a:t>to position faculty for:</a:t>
            </a:r>
          </a:p>
          <a:p>
            <a:pPr marL="800100" lvl="1" indent="-342900">
              <a:buFont typeface="Arial" panose="020B0604020202020204" pitchFamily="34" charset="0"/>
              <a:buChar char="•"/>
            </a:pPr>
            <a:r>
              <a:rPr lang="en-US" sz="2000" dirty="0">
                <a:solidFill>
                  <a:schemeClr val="accent1">
                    <a:lumMod val="50000"/>
                  </a:schemeClr>
                </a:solidFill>
                <a:latin typeface="Avenir Book"/>
              </a:rPr>
              <a:t>Cross-college collaborations (e.g., network building, career advancement, etc.)</a:t>
            </a:r>
          </a:p>
          <a:p>
            <a:pPr marL="800100" lvl="1" indent="-342900">
              <a:buFont typeface="Arial" panose="020B0604020202020204" pitchFamily="34" charset="0"/>
              <a:buChar char="•"/>
            </a:pPr>
            <a:r>
              <a:rPr lang="en-US" sz="2000" dirty="0">
                <a:solidFill>
                  <a:schemeClr val="accent1">
                    <a:lumMod val="50000"/>
                  </a:schemeClr>
                </a:solidFill>
                <a:latin typeface="Avenir Book"/>
              </a:rPr>
              <a:t>External funding opportunities</a:t>
            </a:r>
          </a:p>
          <a:p>
            <a:pPr marL="800100" lvl="1" indent="-342900">
              <a:spcAft>
                <a:spcPts val="1200"/>
              </a:spcAft>
              <a:buFont typeface="Arial" panose="020B0604020202020204" pitchFamily="34" charset="0"/>
              <a:buChar char="•"/>
            </a:pPr>
            <a:r>
              <a:rPr lang="en-US" sz="2000" dirty="0">
                <a:solidFill>
                  <a:schemeClr val="accent1">
                    <a:lumMod val="50000"/>
                  </a:schemeClr>
                </a:solidFill>
                <a:latin typeface="Avenir Book"/>
              </a:rPr>
              <a:t>Bridge funding to meet critical milestones (e.g., promotion and tenure, research program trajectory, solidifying intellectual property) </a:t>
            </a:r>
          </a:p>
          <a:p>
            <a:pPr marL="342900" indent="-342900">
              <a:spcAft>
                <a:spcPts val="1200"/>
              </a:spcAft>
              <a:buFont typeface="Arial" panose="020B0604020202020204" pitchFamily="34" charset="0"/>
              <a:buChar char="•"/>
            </a:pPr>
            <a:r>
              <a:rPr lang="en-US" sz="2000" dirty="0">
                <a:solidFill>
                  <a:schemeClr val="accent1">
                    <a:lumMod val="50000"/>
                  </a:schemeClr>
                </a:solidFill>
                <a:latin typeface="Avenir Book"/>
              </a:rPr>
              <a:t>Fulfilling </a:t>
            </a:r>
            <a:r>
              <a:rPr lang="en-US" sz="2000" b="1">
                <a:solidFill>
                  <a:schemeClr val="accent1">
                    <a:lumMod val="50000"/>
                  </a:schemeClr>
                </a:solidFill>
                <a:latin typeface="Avenir Black" panose="02000503020000020003" pitchFamily="2" charset="0"/>
              </a:rPr>
              <a:t>state and federal mandate </a:t>
            </a:r>
            <a:r>
              <a:rPr lang="en-US" sz="2000" dirty="0">
                <a:solidFill>
                  <a:schemeClr val="accent1">
                    <a:lumMod val="50000"/>
                  </a:schemeClr>
                </a:solidFill>
                <a:latin typeface="Avenir Book"/>
              </a:rPr>
              <a:t>to support agricultural industries in the Commonwealth</a:t>
            </a:r>
          </a:p>
          <a:p>
            <a:pPr marL="800100" lvl="1" indent="-342900">
              <a:spcAft>
                <a:spcPts val="1200"/>
              </a:spcAft>
              <a:buFont typeface="Arial" panose="020B0604020202020204" pitchFamily="34" charset="0"/>
              <a:buChar char="•"/>
            </a:pPr>
            <a:r>
              <a:rPr lang="en-US" sz="2000" dirty="0">
                <a:solidFill>
                  <a:schemeClr val="accent1">
                    <a:lumMod val="50000"/>
                  </a:schemeClr>
                </a:solidFill>
                <a:latin typeface="Avenir Book"/>
              </a:rPr>
              <a:t>Steppingstone to bridge research innovation to societal impact (supporting translation of research discoveries through commercialization, extension, publication, etc.)</a:t>
            </a:r>
            <a:endParaRPr lang="en-US" sz="2000">
              <a:solidFill>
                <a:schemeClr val="accent1">
                  <a:lumMod val="50000"/>
                </a:schemeClr>
              </a:solidFill>
              <a:latin typeface="Avenir Book" panose="02000503020000020003" pitchFamily="2" charset="0"/>
            </a:endParaRPr>
          </a:p>
          <a:p>
            <a:pPr marL="285750" indent="-285750">
              <a:buFont typeface="Arial" panose="020B0604020202020204" pitchFamily="34" charset="0"/>
              <a:buChar char="•"/>
            </a:pPr>
            <a:r>
              <a:rPr lang="en-US" sz="2000" b="1" i="1">
                <a:solidFill>
                  <a:schemeClr val="accent1">
                    <a:lumMod val="50000"/>
                  </a:schemeClr>
                </a:solidFill>
                <a:latin typeface="Avenir Heavy Oblique" panose="02000503020000020003" pitchFamily="2" charset="0"/>
              </a:rPr>
              <a:t>Not intended </a:t>
            </a:r>
            <a:r>
              <a:rPr lang="en-US" sz="2000">
                <a:solidFill>
                  <a:schemeClr val="accent1">
                    <a:lumMod val="50000"/>
                  </a:schemeClr>
                </a:solidFill>
                <a:latin typeface="Avenir Book" panose="02000503020000020003" pitchFamily="2" charset="0"/>
              </a:rPr>
              <a:t>for long-term support</a:t>
            </a:r>
            <a:endParaRPr lang="en-US" sz="2000" dirty="0">
              <a:solidFill>
                <a:schemeClr val="accent1">
                  <a:lumMod val="50000"/>
                </a:schemeClr>
              </a:solidFill>
              <a:latin typeface="Avenir Book" panose="02000503020000020003" pitchFamily="2" charset="0"/>
            </a:endParaRPr>
          </a:p>
        </p:txBody>
      </p:sp>
    </p:spTree>
    <p:extLst>
      <p:ext uri="{BB962C8B-B14F-4D97-AF65-F5344CB8AC3E}">
        <p14:creationId xmlns:p14="http://schemas.microsoft.com/office/powerpoint/2010/main" val="149751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B6262-93AC-F463-BCE8-07F56340581B}"/>
              </a:ext>
            </a:extLst>
          </p:cNvPr>
          <p:cNvSpPr txBox="1"/>
          <p:nvPr/>
        </p:nvSpPr>
        <p:spPr>
          <a:xfrm>
            <a:off x="322098" y="314136"/>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Benefits of Internal Funding Mechanisms</a:t>
            </a:r>
          </a:p>
        </p:txBody>
      </p:sp>
      <p:sp>
        <p:nvSpPr>
          <p:cNvPr id="3" name="Rounded Rectangle 2">
            <a:extLst>
              <a:ext uri="{FF2B5EF4-FFF2-40B4-BE49-F238E27FC236}">
                <a16:creationId xmlns:a16="http://schemas.microsoft.com/office/drawing/2014/main" id="{76D5066B-7061-C660-FD9B-921C65A5FE33}"/>
              </a:ext>
            </a:extLst>
          </p:cNvPr>
          <p:cNvSpPr/>
          <p:nvPr/>
        </p:nvSpPr>
        <p:spPr>
          <a:xfrm>
            <a:off x="322098" y="1290320"/>
            <a:ext cx="3566160" cy="315976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latin typeface="Rockwell" panose="02060603020205020403" pitchFamily="18" charset="77"/>
                <a:cs typeface="Calibri"/>
              </a:rPr>
              <a:t>Organize</a:t>
            </a:r>
            <a:endParaRPr lang="en-US" sz="2800" dirty="0">
              <a:latin typeface="Rockwell" panose="02060603020205020403" pitchFamily="18" charset="77"/>
            </a:endParaRPr>
          </a:p>
        </p:txBody>
      </p:sp>
      <p:sp>
        <p:nvSpPr>
          <p:cNvPr id="6" name="Rounded Rectangle 3">
            <a:extLst>
              <a:ext uri="{FF2B5EF4-FFF2-40B4-BE49-F238E27FC236}">
                <a16:creationId xmlns:a16="http://schemas.microsoft.com/office/drawing/2014/main" id="{2BF9E27B-95CD-2ECF-97D4-ACA7ECCF68D3}"/>
              </a:ext>
            </a:extLst>
          </p:cNvPr>
          <p:cNvSpPr/>
          <p:nvPr/>
        </p:nvSpPr>
        <p:spPr>
          <a:xfrm>
            <a:off x="4223538" y="1290320"/>
            <a:ext cx="3566160" cy="315976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latin typeface="Rockwell" panose="02060603020205020403" pitchFamily="18" charset="77"/>
                <a:cs typeface="Calibri"/>
              </a:rPr>
              <a:t>Seed</a:t>
            </a:r>
            <a:endParaRPr lang="en-US" sz="2800" dirty="0">
              <a:latin typeface="Rockwell" panose="02060603020205020403" pitchFamily="18" charset="77"/>
            </a:endParaRPr>
          </a:p>
        </p:txBody>
      </p:sp>
      <p:sp>
        <p:nvSpPr>
          <p:cNvPr id="5" name="Rounded Rectangle 4">
            <a:extLst>
              <a:ext uri="{FF2B5EF4-FFF2-40B4-BE49-F238E27FC236}">
                <a16:creationId xmlns:a16="http://schemas.microsoft.com/office/drawing/2014/main" id="{06BBBE9B-BC2C-9543-0DA3-6C94C1D6E5B2}"/>
              </a:ext>
            </a:extLst>
          </p:cNvPr>
          <p:cNvSpPr/>
          <p:nvPr/>
        </p:nvSpPr>
        <p:spPr>
          <a:xfrm>
            <a:off x="8074178" y="1290320"/>
            <a:ext cx="3566160" cy="315976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latin typeface="Rockwell" panose="02060603020205020403" pitchFamily="18" charset="77"/>
                <a:cs typeface="Calibri"/>
              </a:rPr>
              <a:t>Bridge</a:t>
            </a:r>
            <a:endParaRPr lang="en-US" sz="2800" dirty="0">
              <a:latin typeface="Rockwell" panose="02060603020205020403" pitchFamily="18" charset="77"/>
            </a:endParaRPr>
          </a:p>
        </p:txBody>
      </p:sp>
      <p:sp>
        <p:nvSpPr>
          <p:cNvPr id="4" name="TextBox 3">
            <a:extLst>
              <a:ext uri="{FF2B5EF4-FFF2-40B4-BE49-F238E27FC236}">
                <a16:creationId xmlns:a16="http://schemas.microsoft.com/office/drawing/2014/main" id="{5EBB812A-53D0-4765-912D-8764BC2BA8BE}"/>
              </a:ext>
            </a:extLst>
          </p:cNvPr>
          <p:cNvSpPr txBox="1"/>
          <p:nvPr/>
        </p:nvSpPr>
        <p:spPr>
          <a:xfrm>
            <a:off x="609600" y="4687640"/>
            <a:ext cx="32004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latin typeface="Avenir Book" panose="02000503020000020003" pitchFamily="2" charset="0"/>
              </a:rPr>
              <a:t>Team development (i.e., interpersonal dynamics)</a:t>
            </a:r>
          </a:p>
          <a:p>
            <a:pPr marL="285750" indent="-285750">
              <a:buFont typeface="Arial" panose="020B0604020202020204" pitchFamily="34" charset="0"/>
              <a:buChar char="•"/>
            </a:pPr>
            <a:r>
              <a:rPr lang="en-US" sz="1600" dirty="0">
                <a:solidFill>
                  <a:srgbClr val="002060"/>
                </a:solidFill>
                <a:latin typeface="Avenir Book" panose="02000503020000020003" pitchFamily="2" charset="0"/>
              </a:rPr>
              <a:t>Establishing </a:t>
            </a:r>
            <a:r>
              <a:rPr lang="en-US" sz="1600">
                <a:solidFill>
                  <a:srgbClr val="002060"/>
                </a:solidFill>
                <a:latin typeface="Avenir Book" panose="02000503020000020003" pitchFamily="2" charset="0"/>
              </a:rPr>
              <a:t>new and solidifying existing </a:t>
            </a:r>
            <a:r>
              <a:rPr lang="en-US" sz="1600" dirty="0">
                <a:solidFill>
                  <a:srgbClr val="002060"/>
                </a:solidFill>
                <a:latin typeface="Avenir Book" panose="02000503020000020003" pitchFamily="2" charset="0"/>
              </a:rPr>
              <a:t>networks (e.g., cross-unit collaborations, external stakeholders)</a:t>
            </a:r>
          </a:p>
          <a:p>
            <a:pPr marL="285750" indent="-285750">
              <a:buFont typeface="Arial" panose="020B0604020202020204" pitchFamily="34" charset="0"/>
              <a:buChar char="•"/>
            </a:pPr>
            <a:r>
              <a:rPr lang="en-US" sz="1600" dirty="0">
                <a:solidFill>
                  <a:srgbClr val="002060"/>
                </a:solidFill>
                <a:latin typeface="Avenir Book" panose="02000503020000020003" pitchFamily="2" charset="0"/>
              </a:rPr>
              <a:t>Framing research question</a:t>
            </a:r>
          </a:p>
          <a:p>
            <a:endParaRPr lang="en-US" sz="1600" dirty="0">
              <a:solidFill>
                <a:srgbClr val="002060"/>
              </a:solidFill>
              <a:latin typeface="Avenir Book" panose="02000503020000020003" pitchFamily="2" charset="0"/>
            </a:endParaRPr>
          </a:p>
        </p:txBody>
      </p:sp>
      <p:sp>
        <p:nvSpPr>
          <p:cNvPr id="7" name="TextBox 6">
            <a:extLst>
              <a:ext uri="{FF2B5EF4-FFF2-40B4-BE49-F238E27FC236}">
                <a16:creationId xmlns:a16="http://schemas.microsoft.com/office/drawing/2014/main" id="{AC75AF69-AB97-44F5-B3D2-E1460CD286C0}"/>
              </a:ext>
            </a:extLst>
          </p:cNvPr>
          <p:cNvSpPr txBox="1"/>
          <p:nvPr/>
        </p:nvSpPr>
        <p:spPr>
          <a:xfrm>
            <a:off x="4495800" y="4690517"/>
            <a:ext cx="32004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latin typeface="Avenir Book" panose="02000503020000020003" pitchFamily="2" charset="0"/>
              </a:rPr>
              <a:t>Positioning for external funding (e.g., preliminary data collection)</a:t>
            </a:r>
          </a:p>
          <a:p>
            <a:pPr marL="285750" indent="-285750">
              <a:buFont typeface="Arial" panose="020B0604020202020204" pitchFamily="34" charset="0"/>
              <a:buChar char="•"/>
            </a:pPr>
            <a:r>
              <a:rPr lang="en-US" sz="1600" dirty="0">
                <a:solidFill>
                  <a:srgbClr val="002060"/>
                </a:solidFill>
                <a:latin typeface="Avenir Book" panose="02000503020000020003" pitchFamily="2" charset="0"/>
              </a:rPr>
              <a:t>Feasibility &amp; demonstration (e.g., proof of concept)</a:t>
            </a:r>
          </a:p>
          <a:p>
            <a:pPr marL="285750" indent="-285750">
              <a:buFont typeface="Arial" panose="020B0604020202020204" pitchFamily="34" charset="0"/>
              <a:buChar char="•"/>
            </a:pPr>
            <a:r>
              <a:rPr lang="en-US" sz="1600" dirty="0">
                <a:solidFill>
                  <a:srgbClr val="002060"/>
                </a:solidFill>
                <a:latin typeface="Avenir Book" panose="02000503020000020003" pitchFamily="2" charset="0"/>
              </a:rPr>
              <a:t>Establishing research programs</a:t>
            </a:r>
          </a:p>
          <a:p>
            <a:endParaRPr lang="en-US" sz="1600" dirty="0">
              <a:solidFill>
                <a:srgbClr val="002060"/>
              </a:solidFill>
              <a:latin typeface="Avenir Book" panose="02000503020000020003" pitchFamily="2" charset="0"/>
            </a:endParaRPr>
          </a:p>
        </p:txBody>
      </p:sp>
      <p:sp>
        <p:nvSpPr>
          <p:cNvPr id="8" name="TextBox 7">
            <a:extLst>
              <a:ext uri="{FF2B5EF4-FFF2-40B4-BE49-F238E27FC236}">
                <a16:creationId xmlns:a16="http://schemas.microsoft.com/office/drawing/2014/main" id="{6BB5F728-0007-893B-F9C4-7905B1E5AAB4}"/>
              </a:ext>
            </a:extLst>
          </p:cNvPr>
          <p:cNvSpPr txBox="1"/>
          <p:nvPr/>
        </p:nvSpPr>
        <p:spPr>
          <a:xfrm>
            <a:off x="8371840" y="4687640"/>
            <a:ext cx="32004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latin typeface="Avenir Book" panose="02000503020000020003" pitchFamily="2" charset="0"/>
              </a:rPr>
              <a:t>Reaching critical milestones that open doors to other funding</a:t>
            </a:r>
          </a:p>
        </p:txBody>
      </p:sp>
    </p:spTree>
    <p:extLst>
      <p:ext uri="{BB962C8B-B14F-4D97-AF65-F5344CB8AC3E}">
        <p14:creationId xmlns:p14="http://schemas.microsoft.com/office/powerpoint/2010/main" val="92748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44958-B9E1-F02F-513A-30A1C415868B}"/>
              </a:ext>
            </a:extLst>
          </p:cNvPr>
          <p:cNvSpPr txBox="1"/>
          <p:nvPr/>
        </p:nvSpPr>
        <p:spPr>
          <a:xfrm>
            <a:off x="383058" y="395416"/>
            <a:ext cx="10470471" cy="584775"/>
          </a:xfrm>
          <a:prstGeom prst="rect">
            <a:avLst/>
          </a:prstGeom>
          <a:noFill/>
        </p:spPr>
        <p:txBody>
          <a:bodyPr wrap="square" lIns="91440" tIns="45720" rIns="91440" bIns="45720" rtlCol="0" anchor="t">
            <a:spAutoFit/>
          </a:bodyPr>
          <a:lstStyle/>
          <a:p>
            <a:r>
              <a:rPr lang="en-US" sz="3200">
                <a:solidFill>
                  <a:schemeClr val="accent1">
                    <a:lumMod val="50000"/>
                  </a:schemeClr>
                </a:solidFill>
                <a:latin typeface="Rockwell"/>
              </a:rPr>
              <a:t>Programs which Support Faculty Research</a:t>
            </a:r>
          </a:p>
        </p:txBody>
      </p:sp>
      <p:sp>
        <p:nvSpPr>
          <p:cNvPr id="3" name="Rounded Rectangle 2">
            <a:extLst>
              <a:ext uri="{FF2B5EF4-FFF2-40B4-BE49-F238E27FC236}">
                <a16:creationId xmlns:a16="http://schemas.microsoft.com/office/drawing/2014/main" id="{44C856B2-FF41-70CA-754C-C8A0B2AE8191}"/>
              </a:ext>
            </a:extLst>
          </p:cNvPr>
          <p:cNvSpPr/>
          <p:nvPr/>
        </p:nvSpPr>
        <p:spPr>
          <a:xfrm>
            <a:off x="308113" y="1172818"/>
            <a:ext cx="2753139" cy="5387008"/>
          </a:xfrm>
          <a:prstGeom prst="roundRect">
            <a:avLst/>
          </a:prstGeom>
          <a:solidFill>
            <a:srgbClr val="00B0F0"/>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8474F637-79EA-5D49-7FA3-2B6E3EE76938}"/>
              </a:ext>
            </a:extLst>
          </p:cNvPr>
          <p:cNvSpPr/>
          <p:nvPr/>
        </p:nvSpPr>
        <p:spPr>
          <a:xfrm>
            <a:off x="3230217" y="1172818"/>
            <a:ext cx="2753139" cy="5387008"/>
          </a:xfrm>
          <a:prstGeom prst="roundRect">
            <a:avLst/>
          </a:prstGeom>
          <a:solidFill>
            <a:srgbClr val="00B0F0"/>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C1AA492-DCD7-A4CD-D194-42266D9B3E51}"/>
              </a:ext>
            </a:extLst>
          </p:cNvPr>
          <p:cNvSpPr/>
          <p:nvPr/>
        </p:nvSpPr>
        <p:spPr>
          <a:xfrm>
            <a:off x="6152321" y="1172818"/>
            <a:ext cx="2753139" cy="5387008"/>
          </a:xfrm>
          <a:prstGeom prst="roundRect">
            <a:avLst/>
          </a:prstGeom>
          <a:solidFill>
            <a:srgbClr val="00B0F0"/>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06935C4-B47C-E334-5F44-0F0ADA13D025}"/>
              </a:ext>
            </a:extLst>
          </p:cNvPr>
          <p:cNvSpPr/>
          <p:nvPr/>
        </p:nvSpPr>
        <p:spPr>
          <a:xfrm>
            <a:off x="9074425" y="1172818"/>
            <a:ext cx="2753139" cy="5387008"/>
          </a:xfrm>
          <a:prstGeom prst="roundRect">
            <a:avLst/>
          </a:prstGeom>
          <a:solidFill>
            <a:srgbClr val="00B0F0"/>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484292-FF23-865D-ABE7-E0084EDD8559}"/>
              </a:ext>
            </a:extLst>
          </p:cNvPr>
          <p:cNvSpPr txBox="1"/>
          <p:nvPr/>
        </p:nvSpPr>
        <p:spPr>
          <a:xfrm>
            <a:off x="417442" y="1311966"/>
            <a:ext cx="249472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latin typeface="Avenir Black" panose="02000503020000020003" pitchFamily="2" charset="0"/>
              </a:rPr>
              <a:t>COLLABORATIVE RESEARCH &amp; TEAM SCIENCE</a:t>
            </a:r>
          </a:p>
        </p:txBody>
      </p:sp>
      <p:sp>
        <p:nvSpPr>
          <p:cNvPr id="8" name="TextBox 7">
            <a:extLst>
              <a:ext uri="{FF2B5EF4-FFF2-40B4-BE49-F238E27FC236}">
                <a16:creationId xmlns:a16="http://schemas.microsoft.com/office/drawing/2014/main" id="{89C9ED14-CA5A-893E-419E-817FC8FDB56C}"/>
              </a:ext>
            </a:extLst>
          </p:cNvPr>
          <p:cNvSpPr txBox="1"/>
          <p:nvPr/>
        </p:nvSpPr>
        <p:spPr>
          <a:xfrm>
            <a:off x="3354456" y="1327552"/>
            <a:ext cx="2494722"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latin typeface="Avenir Black" panose="02000503020000020003" pitchFamily="2" charset="0"/>
              </a:rPr>
              <a:t>ENTREPRENEURSHIP &amp; INNOVATION</a:t>
            </a:r>
          </a:p>
        </p:txBody>
      </p:sp>
      <p:sp>
        <p:nvSpPr>
          <p:cNvPr id="9" name="TextBox 8">
            <a:extLst>
              <a:ext uri="{FF2B5EF4-FFF2-40B4-BE49-F238E27FC236}">
                <a16:creationId xmlns:a16="http://schemas.microsoft.com/office/drawing/2014/main" id="{3783D6A2-A0E9-EA32-E071-4474EF4B9A29}"/>
              </a:ext>
            </a:extLst>
          </p:cNvPr>
          <p:cNvSpPr txBox="1"/>
          <p:nvPr/>
        </p:nvSpPr>
        <p:spPr>
          <a:xfrm>
            <a:off x="6281528" y="1311966"/>
            <a:ext cx="262393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latin typeface="Avenir Black" panose="02000503020000020003" pitchFamily="2" charset="0"/>
              </a:rPr>
              <a:t>ENDOWED PROGRAMS FOR RESEARCH</a:t>
            </a:r>
          </a:p>
        </p:txBody>
      </p:sp>
      <p:sp>
        <p:nvSpPr>
          <p:cNvPr id="10" name="TextBox 9">
            <a:extLst>
              <a:ext uri="{FF2B5EF4-FFF2-40B4-BE49-F238E27FC236}">
                <a16:creationId xmlns:a16="http://schemas.microsoft.com/office/drawing/2014/main" id="{BD715469-44F2-9E4D-544F-0F45F103C924}"/>
              </a:ext>
            </a:extLst>
          </p:cNvPr>
          <p:cNvSpPr txBox="1"/>
          <p:nvPr/>
        </p:nvSpPr>
        <p:spPr>
          <a:xfrm>
            <a:off x="9199067" y="1311966"/>
            <a:ext cx="2494722"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latin typeface="Avenir Black" panose="02000503020000020003" pitchFamily="2" charset="0"/>
              </a:rPr>
              <a:t>CAPACITY </a:t>
            </a:r>
            <a:r>
              <a:rPr lang="en-US" sz="1600" b="1">
                <a:solidFill>
                  <a:schemeClr val="bg1"/>
                </a:solidFill>
                <a:latin typeface="Avenir Black" panose="02000503020000020003" pitchFamily="2" charset="0"/>
              </a:rPr>
              <a:t>&amp; OTHER COMPETITIVE </a:t>
            </a:r>
            <a:r>
              <a:rPr lang="en-US" sz="1600" b="1" dirty="0">
                <a:solidFill>
                  <a:schemeClr val="bg1"/>
                </a:solidFill>
                <a:latin typeface="Avenir Black" panose="02000503020000020003" pitchFamily="2" charset="0"/>
              </a:rPr>
              <a:t>GRANTS</a:t>
            </a:r>
          </a:p>
        </p:txBody>
      </p:sp>
      <p:sp>
        <p:nvSpPr>
          <p:cNvPr id="11" name="TextBox 10">
            <a:extLst>
              <a:ext uri="{FF2B5EF4-FFF2-40B4-BE49-F238E27FC236}">
                <a16:creationId xmlns:a16="http://schemas.microsoft.com/office/drawing/2014/main" id="{7C1938F1-955B-8D68-83DB-C04E39B46E07}"/>
              </a:ext>
            </a:extLst>
          </p:cNvPr>
          <p:cNvSpPr txBox="1"/>
          <p:nvPr/>
        </p:nvSpPr>
        <p:spPr>
          <a:xfrm>
            <a:off x="591378" y="2105257"/>
            <a:ext cx="2186608"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Strategic Networks and Initiatives Program (SNIP)</a:t>
            </a:r>
          </a:p>
        </p:txBody>
      </p:sp>
      <p:sp>
        <p:nvSpPr>
          <p:cNvPr id="12" name="TextBox 11">
            <a:extLst>
              <a:ext uri="{FF2B5EF4-FFF2-40B4-BE49-F238E27FC236}">
                <a16:creationId xmlns:a16="http://schemas.microsoft.com/office/drawing/2014/main" id="{BEC62031-586E-144B-8999-71C30F3D0BD1}"/>
              </a:ext>
            </a:extLst>
          </p:cNvPr>
          <p:cNvSpPr txBox="1"/>
          <p:nvPr/>
        </p:nvSpPr>
        <p:spPr>
          <a:xfrm>
            <a:off x="591378" y="2850935"/>
            <a:ext cx="2186608" cy="307777"/>
          </a:xfrm>
          <a:prstGeom prst="rect">
            <a:avLst/>
          </a:prstGeom>
          <a:noFill/>
        </p:spPr>
        <p:txBody>
          <a:bodyPr wrap="square" rtlCol="0">
            <a:spAutoFit/>
          </a:bodyPr>
          <a:lstStyle/>
          <a:p>
            <a:r>
              <a:rPr lang="en-US" sz="1400" dirty="0">
                <a:solidFill>
                  <a:srgbClr val="002060"/>
                </a:solidFill>
                <a:latin typeface="Avenir Book" panose="02000503020000020003" pitchFamily="2" charset="0"/>
              </a:rPr>
              <a:t>Science to Practice (S2P)</a:t>
            </a:r>
          </a:p>
        </p:txBody>
      </p:sp>
      <p:sp>
        <p:nvSpPr>
          <p:cNvPr id="13" name="TextBox 12">
            <a:extLst>
              <a:ext uri="{FF2B5EF4-FFF2-40B4-BE49-F238E27FC236}">
                <a16:creationId xmlns:a16="http://schemas.microsoft.com/office/drawing/2014/main" id="{1C273220-5A8D-4B7D-39F0-C1A89A4FFBD1}"/>
              </a:ext>
            </a:extLst>
          </p:cNvPr>
          <p:cNvSpPr txBox="1"/>
          <p:nvPr/>
        </p:nvSpPr>
        <p:spPr>
          <a:xfrm>
            <a:off x="3508513" y="2067060"/>
            <a:ext cx="2186608"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Research Applications for </a:t>
            </a:r>
            <a:r>
              <a:rPr lang="en-US" sz="1400" dirty="0" err="1">
                <a:solidFill>
                  <a:srgbClr val="002060"/>
                </a:solidFill>
                <a:latin typeface="Avenir Book" panose="02000503020000020003" pitchFamily="2" charset="0"/>
              </a:rPr>
              <a:t>INnovation</a:t>
            </a:r>
            <a:r>
              <a:rPr lang="en-US" sz="1400" dirty="0">
                <a:solidFill>
                  <a:srgbClr val="002060"/>
                </a:solidFill>
                <a:latin typeface="Avenir Book" panose="02000503020000020003" pitchFamily="2" charset="0"/>
              </a:rPr>
              <a:t> (RAIN)</a:t>
            </a:r>
          </a:p>
        </p:txBody>
      </p:sp>
      <p:sp>
        <p:nvSpPr>
          <p:cNvPr id="14" name="TextBox 13">
            <a:extLst>
              <a:ext uri="{FF2B5EF4-FFF2-40B4-BE49-F238E27FC236}">
                <a16:creationId xmlns:a16="http://schemas.microsoft.com/office/drawing/2014/main" id="{940FDA26-050B-8575-09C2-695B24B51193}"/>
              </a:ext>
            </a:extLst>
          </p:cNvPr>
          <p:cNvSpPr txBox="1"/>
          <p:nvPr/>
        </p:nvSpPr>
        <p:spPr>
          <a:xfrm>
            <a:off x="3508513" y="2743213"/>
            <a:ext cx="2186608"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Krueger RAIN Grant for Graduate Students</a:t>
            </a:r>
          </a:p>
        </p:txBody>
      </p:sp>
      <p:sp>
        <p:nvSpPr>
          <p:cNvPr id="15" name="TextBox 14">
            <a:extLst>
              <a:ext uri="{FF2B5EF4-FFF2-40B4-BE49-F238E27FC236}">
                <a16:creationId xmlns:a16="http://schemas.microsoft.com/office/drawing/2014/main" id="{B37DC8F7-6F9D-7F09-BD7D-DB359ECCFEB3}"/>
              </a:ext>
            </a:extLst>
          </p:cNvPr>
          <p:cNvSpPr txBox="1"/>
          <p:nvPr/>
        </p:nvSpPr>
        <p:spPr>
          <a:xfrm>
            <a:off x="3508513" y="5791474"/>
            <a:ext cx="2186608" cy="523220"/>
          </a:xfrm>
          <a:prstGeom prst="rect">
            <a:avLst/>
          </a:prstGeom>
          <a:noFill/>
        </p:spPr>
        <p:txBody>
          <a:bodyPr wrap="square" rtlCol="0">
            <a:spAutoFit/>
          </a:bodyPr>
          <a:lstStyle/>
          <a:p>
            <a:r>
              <a:rPr lang="en-US" sz="1400">
                <a:solidFill>
                  <a:schemeClr val="accent3">
                    <a:lumMod val="20000"/>
                    <a:lumOff val="80000"/>
                  </a:schemeClr>
                </a:solidFill>
                <a:latin typeface="Avenir Book" panose="02000503020000020003" pitchFamily="2" charset="0"/>
              </a:rPr>
              <a:t>Motivating Innovation to Seed Technology (MIST)</a:t>
            </a:r>
          </a:p>
        </p:txBody>
      </p:sp>
      <p:sp>
        <p:nvSpPr>
          <p:cNvPr id="16" name="TextBox 15">
            <a:extLst>
              <a:ext uri="{FF2B5EF4-FFF2-40B4-BE49-F238E27FC236}">
                <a16:creationId xmlns:a16="http://schemas.microsoft.com/office/drawing/2014/main" id="{7AC17AA6-20A8-4D55-8500-25FCA46D36E7}"/>
              </a:ext>
            </a:extLst>
          </p:cNvPr>
          <p:cNvSpPr txBox="1"/>
          <p:nvPr/>
        </p:nvSpPr>
        <p:spPr>
          <a:xfrm>
            <a:off x="3508513" y="5161962"/>
            <a:ext cx="2186608" cy="523220"/>
          </a:xfrm>
          <a:prstGeom prst="rect">
            <a:avLst/>
          </a:prstGeom>
          <a:noFill/>
        </p:spPr>
        <p:txBody>
          <a:bodyPr wrap="square" rtlCol="0">
            <a:spAutoFit/>
          </a:bodyPr>
          <a:lstStyle/>
          <a:p>
            <a:r>
              <a:rPr lang="en-US" sz="1400" dirty="0">
                <a:solidFill>
                  <a:schemeClr val="accent3">
                    <a:lumMod val="20000"/>
                    <a:lumOff val="80000"/>
                  </a:schemeClr>
                </a:solidFill>
                <a:latin typeface="Avenir Book" panose="02000503020000020003" pitchFamily="2" charset="0"/>
              </a:rPr>
              <a:t>Industry Responsiveness Pilot</a:t>
            </a:r>
          </a:p>
        </p:txBody>
      </p:sp>
      <p:sp>
        <p:nvSpPr>
          <p:cNvPr id="17" name="TextBox 16">
            <a:extLst>
              <a:ext uri="{FF2B5EF4-FFF2-40B4-BE49-F238E27FC236}">
                <a16:creationId xmlns:a16="http://schemas.microsoft.com/office/drawing/2014/main" id="{A6300E60-D6C3-3D7D-C6B8-4D5D1B575E1B}"/>
              </a:ext>
            </a:extLst>
          </p:cNvPr>
          <p:cNvSpPr txBox="1"/>
          <p:nvPr/>
        </p:nvSpPr>
        <p:spPr>
          <a:xfrm>
            <a:off x="6261652" y="2057399"/>
            <a:ext cx="2623931" cy="738664"/>
          </a:xfrm>
          <a:prstGeom prst="rect">
            <a:avLst/>
          </a:prstGeom>
          <a:noFill/>
        </p:spPr>
        <p:txBody>
          <a:bodyPr wrap="square" rtlCol="0">
            <a:spAutoFit/>
          </a:bodyPr>
          <a:lstStyle/>
          <a:p>
            <a:r>
              <a:rPr lang="en-US" sz="1400" dirty="0">
                <a:solidFill>
                  <a:srgbClr val="002060"/>
                </a:solidFill>
                <a:latin typeface="Avenir Book" panose="02000503020000020003" pitchFamily="2" charset="0"/>
              </a:rPr>
              <a:t>Crouch Endowment for Viticulture, Enology, &amp; Pomology Research</a:t>
            </a:r>
          </a:p>
        </p:txBody>
      </p:sp>
      <p:sp>
        <p:nvSpPr>
          <p:cNvPr id="18" name="TextBox 17">
            <a:extLst>
              <a:ext uri="{FF2B5EF4-FFF2-40B4-BE49-F238E27FC236}">
                <a16:creationId xmlns:a16="http://schemas.microsoft.com/office/drawing/2014/main" id="{71B430C0-DBE7-0F4D-019C-05C827EB52E2}"/>
              </a:ext>
            </a:extLst>
          </p:cNvPr>
          <p:cNvSpPr txBox="1"/>
          <p:nvPr/>
        </p:nvSpPr>
        <p:spPr>
          <a:xfrm>
            <a:off x="6261652" y="2853568"/>
            <a:ext cx="2623931" cy="738664"/>
          </a:xfrm>
          <a:prstGeom prst="rect">
            <a:avLst/>
          </a:prstGeom>
          <a:noFill/>
        </p:spPr>
        <p:txBody>
          <a:bodyPr wrap="square" rtlCol="0">
            <a:spAutoFit/>
          </a:bodyPr>
          <a:lstStyle/>
          <a:p>
            <a:r>
              <a:rPr lang="en-US" sz="1400" dirty="0">
                <a:solidFill>
                  <a:srgbClr val="002060"/>
                </a:solidFill>
                <a:latin typeface="Avenir Book" panose="02000503020000020003" pitchFamily="2" charset="0"/>
              </a:rPr>
              <a:t>Woodward Faculty Development or </a:t>
            </a:r>
            <a:r>
              <a:rPr lang="en-US" sz="1400" dirty="0" err="1">
                <a:solidFill>
                  <a:srgbClr val="002060"/>
                </a:solidFill>
                <a:latin typeface="Avenir Book" panose="02000503020000020003" pitchFamily="2" charset="0"/>
              </a:rPr>
              <a:t>Luerssen</a:t>
            </a:r>
            <a:r>
              <a:rPr lang="en-US" sz="1400" dirty="0">
                <a:solidFill>
                  <a:srgbClr val="002060"/>
                </a:solidFill>
                <a:latin typeface="Avenir Book" panose="02000503020000020003" pitchFamily="2" charset="0"/>
              </a:rPr>
              <a:t> Faculty Enhancement</a:t>
            </a:r>
          </a:p>
        </p:txBody>
      </p:sp>
      <p:sp>
        <p:nvSpPr>
          <p:cNvPr id="19" name="TextBox 18">
            <a:extLst>
              <a:ext uri="{FF2B5EF4-FFF2-40B4-BE49-F238E27FC236}">
                <a16:creationId xmlns:a16="http://schemas.microsoft.com/office/drawing/2014/main" id="{A2F54411-A6D7-37D9-2227-6D09C51B7EC3}"/>
              </a:ext>
            </a:extLst>
          </p:cNvPr>
          <p:cNvSpPr txBox="1"/>
          <p:nvPr/>
        </p:nvSpPr>
        <p:spPr>
          <a:xfrm>
            <a:off x="6261652" y="3727174"/>
            <a:ext cx="2623931"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Nesbitt Program Development Award</a:t>
            </a:r>
          </a:p>
        </p:txBody>
      </p:sp>
      <p:sp>
        <p:nvSpPr>
          <p:cNvPr id="20" name="TextBox 19">
            <a:extLst>
              <a:ext uri="{FF2B5EF4-FFF2-40B4-BE49-F238E27FC236}">
                <a16:creationId xmlns:a16="http://schemas.microsoft.com/office/drawing/2014/main" id="{56B0CCF7-3DFB-0F68-1387-5195A56A251E}"/>
              </a:ext>
            </a:extLst>
          </p:cNvPr>
          <p:cNvSpPr txBox="1"/>
          <p:nvPr/>
        </p:nvSpPr>
        <p:spPr>
          <a:xfrm>
            <a:off x="6261651" y="4325778"/>
            <a:ext cx="2623931"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Sunday Program for Fruit Production Research</a:t>
            </a:r>
          </a:p>
        </p:txBody>
      </p:sp>
      <p:sp>
        <p:nvSpPr>
          <p:cNvPr id="21" name="TextBox 20">
            <a:extLst>
              <a:ext uri="{FF2B5EF4-FFF2-40B4-BE49-F238E27FC236}">
                <a16:creationId xmlns:a16="http://schemas.microsoft.com/office/drawing/2014/main" id="{4B142A8E-A610-54AA-D5B5-9CE3641B3903}"/>
              </a:ext>
            </a:extLst>
          </p:cNvPr>
          <p:cNvSpPr txBox="1"/>
          <p:nvPr/>
        </p:nvSpPr>
        <p:spPr>
          <a:xfrm>
            <a:off x="6281527" y="4926501"/>
            <a:ext cx="2623931" cy="738664"/>
          </a:xfrm>
          <a:prstGeom prst="rect">
            <a:avLst/>
          </a:prstGeom>
          <a:noFill/>
        </p:spPr>
        <p:txBody>
          <a:bodyPr wrap="square" rtlCol="0">
            <a:spAutoFit/>
          </a:bodyPr>
          <a:lstStyle/>
          <a:p>
            <a:r>
              <a:rPr lang="en-US" sz="1400" dirty="0">
                <a:solidFill>
                  <a:srgbClr val="002060"/>
                </a:solidFill>
                <a:latin typeface="Avenir Book" panose="02000503020000020003" pitchFamily="2" charset="0"/>
              </a:rPr>
              <a:t>Rider Endowment for Support of Research Biotechnology of Food Crops</a:t>
            </a:r>
          </a:p>
        </p:txBody>
      </p:sp>
      <p:sp>
        <p:nvSpPr>
          <p:cNvPr id="22" name="TextBox 21">
            <a:extLst>
              <a:ext uri="{FF2B5EF4-FFF2-40B4-BE49-F238E27FC236}">
                <a16:creationId xmlns:a16="http://schemas.microsoft.com/office/drawing/2014/main" id="{9E5C0B31-05CA-5043-3285-D82A1EB3BFFC}"/>
              </a:ext>
            </a:extLst>
          </p:cNvPr>
          <p:cNvSpPr txBox="1"/>
          <p:nvPr/>
        </p:nvSpPr>
        <p:spPr>
          <a:xfrm>
            <a:off x="3508513" y="3446068"/>
            <a:ext cx="2186608" cy="738664"/>
          </a:xfrm>
          <a:prstGeom prst="rect">
            <a:avLst/>
          </a:prstGeom>
          <a:noFill/>
        </p:spPr>
        <p:txBody>
          <a:bodyPr wrap="square" rtlCol="0">
            <a:spAutoFit/>
          </a:bodyPr>
          <a:lstStyle/>
          <a:p>
            <a:r>
              <a:rPr lang="en-US" sz="1400" dirty="0">
                <a:solidFill>
                  <a:srgbClr val="002060"/>
                </a:solidFill>
                <a:latin typeface="Avenir Book" panose="02000503020000020003" pitchFamily="2" charset="0"/>
              </a:rPr>
              <a:t>Graduate Practicum in Critical Thinking &amp; Innovation</a:t>
            </a:r>
          </a:p>
        </p:txBody>
      </p:sp>
      <p:sp>
        <p:nvSpPr>
          <p:cNvPr id="23" name="TextBox 22">
            <a:extLst>
              <a:ext uri="{FF2B5EF4-FFF2-40B4-BE49-F238E27FC236}">
                <a16:creationId xmlns:a16="http://schemas.microsoft.com/office/drawing/2014/main" id="{B5FA720A-69F1-86A1-C1D2-55A0C5DBAEE7}"/>
              </a:ext>
            </a:extLst>
          </p:cNvPr>
          <p:cNvSpPr txBox="1"/>
          <p:nvPr/>
        </p:nvSpPr>
        <p:spPr>
          <a:xfrm>
            <a:off x="3508513" y="4302004"/>
            <a:ext cx="2186608" cy="738664"/>
          </a:xfrm>
          <a:prstGeom prst="rect">
            <a:avLst/>
          </a:prstGeom>
          <a:noFill/>
        </p:spPr>
        <p:txBody>
          <a:bodyPr wrap="square" rtlCol="0">
            <a:spAutoFit/>
          </a:bodyPr>
          <a:lstStyle/>
          <a:p>
            <a:r>
              <a:rPr lang="en-US" sz="1400" dirty="0">
                <a:solidFill>
                  <a:srgbClr val="002060"/>
                </a:solidFill>
                <a:latin typeface="Avenir Book" panose="02000503020000020003" pitchFamily="2" charset="0"/>
              </a:rPr>
              <a:t>Harbaugh Undergraduate Research Assistantship (HURA)</a:t>
            </a:r>
          </a:p>
        </p:txBody>
      </p:sp>
      <p:sp>
        <p:nvSpPr>
          <p:cNvPr id="24" name="TextBox 23">
            <a:extLst>
              <a:ext uri="{FF2B5EF4-FFF2-40B4-BE49-F238E27FC236}">
                <a16:creationId xmlns:a16="http://schemas.microsoft.com/office/drawing/2014/main" id="{1080FED9-A710-778F-8590-7724FF657BFA}"/>
              </a:ext>
            </a:extLst>
          </p:cNvPr>
          <p:cNvSpPr txBox="1"/>
          <p:nvPr/>
        </p:nvSpPr>
        <p:spPr>
          <a:xfrm>
            <a:off x="9263269" y="2057399"/>
            <a:ext cx="2352261"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McIntire-Stennis Forestry Research</a:t>
            </a:r>
          </a:p>
        </p:txBody>
      </p:sp>
      <p:sp>
        <p:nvSpPr>
          <p:cNvPr id="25" name="TextBox 24">
            <a:extLst>
              <a:ext uri="{FF2B5EF4-FFF2-40B4-BE49-F238E27FC236}">
                <a16:creationId xmlns:a16="http://schemas.microsoft.com/office/drawing/2014/main" id="{25DFFD3E-491C-C57F-0392-1B4CCAC44D6D}"/>
              </a:ext>
            </a:extLst>
          </p:cNvPr>
          <p:cNvSpPr txBox="1"/>
          <p:nvPr/>
        </p:nvSpPr>
        <p:spPr>
          <a:xfrm>
            <a:off x="9263269" y="2862469"/>
            <a:ext cx="2352261" cy="523220"/>
          </a:xfrm>
          <a:prstGeom prst="rect">
            <a:avLst/>
          </a:prstGeom>
          <a:noFill/>
        </p:spPr>
        <p:txBody>
          <a:bodyPr wrap="square" rtlCol="0">
            <a:spAutoFit/>
          </a:bodyPr>
          <a:lstStyle/>
          <a:p>
            <a:r>
              <a:rPr lang="en-US" sz="1400" dirty="0">
                <a:solidFill>
                  <a:srgbClr val="002060"/>
                </a:solidFill>
                <a:latin typeface="Avenir Book" panose="02000503020000020003" pitchFamily="2" charset="0"/>
              </a:rPr>
              <a:t>Animal Health and Disease Research</a:t>
            </a:r>
          </a:p>
        </p:txBody>
      </p:sp>
      <p:sp>
        <p:nvSpPr>
          <p:cNvPr id="26" name="TextBox 25">
            <a:extLst>
              <a:ext uri="{FF2B5EF4-FFF2-40B4-BE49-F238E27FC236}">
                <a16:creationId xmlns:a16="http://schemas.microsoft.com/office/drawing/2014/main" id="{76AC4939-5A22-903B-1C0F-256AAE98BFF0}"/>
              </a:ext>
            </a:extLst>
          </p:cNvPr>
          <p:cNvSpPr txBox="1"/>
          <p:nvPr/>
        </p:nvSpPr>
        <p:spPr>
          <a:xfrm>
            <a:off x="9263269" y="3727174"/>
            <a:ext cx="2352261" cy="307777"/>
          </a:xfrm>
          <a:prstGeom prst="rect">
            <a:avLst/>
          </a:prstGeom>
          <a:noFill/>
        </p:spPr>
        <p:txBody>
          <a:bodyPr wrap="square" rtlCol="0">
            <a:spAutoFit/>
          </a:bodyPr>
          <a:lstStyle/>
          <a:p>
            <a:r>
              <a:rPr lang="en-US" sz="1400">
                <a:solidFill>
                  <a:schemeClr val="accent3">
                    <a:lumMod val="20000"/>
                    <a:lumOff val="80000"/>
                  </a:schemeClr>
                </a:solidFill>
                <a:latin typeface="Avenir Book" panose="02000503020000020003" pitchFamily="2" charset="0"/>
              </a:rPr>
              <a:t>Small Equipment Grants</a:t>
            </a:r>
          </a:p>
        </p:txBody>
      </p:sp>
      <p:sp>
        <p:nvSpPr>
          <p:cNvPr id="27" name="TextBox 26">
            <a:extLst>
              <a:ext uri="{FF2B5EF4-FFF2-40B4-BE49-F238E27FC236}">
                <a16:creationId xmlns:a16="http://schemas.microsoft.com/office/drawing/2014/main" id="{30A76622-02DE-9012-314C-C498AC2F6A07}"/>
              </a:ext>
            </a:extLst>
          </p:cNvPr>
          <p:cNvSpPr txBox="1"/>
          <p:nvPr/>
        </p:nvSpPr>
        <p:spPr>
          <a:xfrm>
            <a:off x="6281527" y="5791474"/>
            <a:ext cx="2623931" cy="523220"/>
          </a:xfrm>
          <a:prstGeom prst="rect">
            <a:avLst/>
          </a:prstGeom>
          <a:noFill/>
        </p:spPr>
        <p:txBody>
          <a:bodyPr wrap="square" rtlCol="0">
            <a:spAutoFit/>
          </a:bodyPr>
          <a:lstStyle/>
          <a:p>
            <a:r>
              <a:rPr lang="en-US" sz="1400" dirty="0">
                <a:solidFill>
                  <a:schemeClr val="bg2"/>
                </a:solidFill>
                <a:latin typeface="Avenir Book" panose="02000503020000020003" pitchFamily="2" charset="0"/>
              </a:rPr>
              <a:t>Mushroom Research Competitive Grants</a:t>
            </a:r>
          </a:p>
        </p:txBody>
      </p:sp>
      <p:sp>
        <p:nvSpPr>
          <p:cNvPr id="28" name="TextBox 27">
            <a:extLst>
              <a:ext uri="{FF2B5EF4-FFF2-40B4-BE49-F238E27FC236}">
                <a16:creationId xmlns:a16="http://schemas.microsoft.com/office/drawing/2014/main" id="{43249F9B-3500-C47A-300D-11D36F9F1AFC}"/>
              </a:ext>
            </a:extLst>
          </p:cNvPr>
          <p:cNvSpPr txBox="1"/>
          <p:nvPr/>
        </p:nvSpPr>
        <p:spPr>
          <a:xfrm>
            <a:off x="9263269" y="4332816"/>
            <a:ext cx="2352261" cy="523220"/>
          </a:xfrm>
          <a:prstGeom prst="rect">
            <a:avLst/>
          </a:prstGeom>
          <a:noFill/>
        </p:spPr>
        <p:txBody>
          <a:bodyPr wrap="square" rtlCol="0">
            <a:spAutoFit/>
          </a:bodyPr>
          <a:lstStyle/>
          <a:p>
            <a:r>
              <a:rPr lang="en-US" sz="1400">
                <a:solidFill>
                  <a:schemeClr val="accent3">
                    <a:lumMod val="20000"/>
                    <a:lumOff val="80000"/>
                  </a:schemeClr>
                </a:solidFill>
                <a:latin typeface="Avenir Book" panose="02000503020000020003" pitchFamily="2" charset="0"/>
              </a:rPr>
              <a:t>Single-Investigator Seed Grants</a:t>
            </a:r>
          </a:p>
        </p:txBody>
      </p:sp>
    </p:spTree>
    <p:extLst>
      <p:ext uri="{BB962C8B-B14F-4D97-AF65-F5344CB8AC3E}">
        <p14:creationId xmlns:p14="http://schemas.microsoft.com/office/powerpoint/2010/main" val="6463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D6BCB-B8A4-29C9-EF7F-B7DBB798618B}"/>
              </a:ext>
            </a:extLst>
          </p:cNvPr>
          <p:cNvSpPr txBox="1"/>
          <p:nvPr/>
        </p:nvSpPr>
        <p:spPr>
          <a:xfrm>
            <a:off x="383058" y="395416"/>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Regular Deadlines for Programs</a:t>
            </a:r>
          </a:p>
        </p:txBody>
      </p:sp>
      <p:cxnSp>
        <p:nvCxnSpPr>
          <p:cNvPr id="4" name="Straight Arrow Connector 3">
            <a:extLst>
              <a:ext uri="{FF2B5EF4-FFF2-40B4-BE49-F238E27FC236}">
                <a16:creationId xmlns:a16="http://schemas.microsoft.com/office/drawing/2014/main" id="{E48CEA13-EEE0-9E5C-59D4-DAA460B23D1E}"/>
              </a:ext>
            </a:extLst>
          </p:cNvPr>
          <p:cNvCxnSpPr/>
          <p:nvPr/>
        </p:nvCxnSpPr>
        <p:spPr>
          <a:xfrm>
            <a:off x="383058" y="3072737"/>
            <a:ext cx="11404751" cy="0"/>
          </a:xfrm>
          <a:prstGeom prst="straightConnector1">
            <a:avLst/>
          </a:prstGeom>
          <a:ln w="285750">
            <a:gradFill>
              <a:gsLst>
                <a:gs pos="0">
                  <a:schemeClr val="accent1">
                    <a:lumMod val="20000"/>
                    <a:lumOff val="80000"/>
                  </a:schemeClr>
                </a:gs>
                <a:gs pos="60000">
                  <a:srgbClr val="002060"/>
                </a:gs>
                <a:gs pos="100000">
                  <a:schemeClr val="accent1">
                    <a:lumMod val="30000"/>
                    <a:lumOff val="70000"/>
                  </a:schemeClr>
                </a:gs>
              </a:gsLst>
              <a:lin ang="10800000" scaled="0"/>
            </a:gra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EF0FAE-02E5-CFC1-09C9-7C9BA05D4DCB}"/>
              </a:ext>
            </a:extLst>
          </p:cNvPr>
          <p:cNvSpPr txBox="1"/>
          <p:nvPr/>
        </p:nvSpPr>
        <p:spPr>
          <a:xfrm>
            <a:off x="1843212" y="2918848"/>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AUG</a:t>
            </a:r>
          </a:p>
        </p:txBody>
      </p:sp>
      <p:sp>
        <p:nvSpPr>
          <p:cNvPr id="9" name="TextBox 8">
            <a:extLst>
              <a:ext uri="{FF2B5EF4-FFF2-40B4-BE49-F238E27FC236}">
                <a16:creationId xmlns:a16="http://schemas.microsoft.com/office/drawing/2014/main" id="{D438D118-7930-54F2-A81B-97EABC074C7A}"/>
              </a:ext>
            </a:extLst>
          </p:cNvPr>
          <p:cNvSpPr txBox="1"/>
          <p:nvPr/>
        </p:nvSpPr>
        <p:spPr>
          <a:xfrm>
            <a:off x="2733157" y="2923379"/>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SEP</a:t>
            </a:r>
          </a:p>
        </p:txBody>
      </p:sp>
      <p:sp>
        <p:nvSpPr>
          <p:cNvPr id="10" name="TextBox 9">
            <a:extLst>
              <a:ext uri="{FF2B5EF4-FFF2-40B4-BE49-F238E27FC236}">
                <a16:creationId xmlns:a16="http://schemas.microsoft.com/office/drawing/2014/main" id="{D98705BF-CD9E-6F3A-8225-594A0DBEEC50}"/>
              </a:ext>
            </a:extLst>
          </p:cNvPr>
          <p:cNvSpPr txBox="1"/>
          <p:nvPr/>
        </p:nvSpPr>
        <p:spPr>
          <a:xfrm>
            <a:off x="3539058" y="2931204"/>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OCT</a:t>
            </a:r>
          </a:p>
        </p:txBody>
      </p:sp>
      <p:sp>
        <p:nvSpPr>
          <p:cNvPr id="11" name="TextBox 10">
            <a:extLst>
              <a:ext uri="{FF2B5EF4-FFF2-40B4-BE49-F238E27FC236}">
                <a16:creationId xmlns:a16="http://schemas.microsoft.com/office/drawing/2014/main" id="{AC69BB03-ADC0-2ED0-BD21-923616F53990}"/>
              </a:ext>
            </a:extLst>
          </p:cNvPr>
          <p:cNvSpPr txBox="1"/>
          <p:nvPr/>
        </p:nvSpPr>
        <p:spPr>
          <a:xfrm>
            <a:off x="4437878" y="2935735"/>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NOV</a:t>
            </a:r>
          </a:p>
        </p:txBody>
      </p:sp>
      <p:sp>
        <p:nvSpPr>
          <p:cNvPr id="12" name="TextBox 11">
            <a:extLst>
              <a:ext uri="{FF2B5EF4-FFF2-40B4-BE49-F238E27FC236}">
                <a16:creationId xmlns:a16="http://schemas.microsoft.com/office/drawing/2014/main" id="{A6C43710-059F-5194-9CF6-9A73DCCC5B43}"/>
              </a:ext>
            </a:extLst>
          </p:cNvPr>
          <p:cNvSpPr txBox="1"/>
          <p:nvPr/>
        </p:nvSpPr>
        <p:spPr>
          <a:xfrm>
            <a:off x="5332454" y="2931205"/>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DEC</a:t>
            </a:r>
          </a:p>
        </p:txBody>
      </p:sp>
      <p:sp>
        <p:nvSpPr>
          <p:cNvPr id="13" name="TextBox 12">
            <a:extLst>
              <a:ext uri="{FF2B5EF4-FFF2-40B4-BE49-F238E27FC236}">
                <a16:creationId xmlns:a16="http://schemas.microsoft.com/office/drawing/2014/main" id="{F09D40F7-67B3-3EC9-D680-2B35E0F78EAC}"/>
              </a:ext>
            </a:extLst>
          </p:cNvPr>
          <p:cNvSpPr txBox="1"/>
          <p:nvPr/>
        </p:nvSpPr>
        <p:spPr>
          <a:xfrm>
            <a:off x="6154950" y="2936879"/>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JAN</a:t>
            </a:r>
          </a:p>
        </p:txBody>
      </p:sp>
      <p:sp>
        <p:nvSpPr>
          <p:cNvPr id="14" name="TextBox 13">
            <a:extLst>
              <a:ext uri="{FF2B5EF4-FFF2-40B4-BE49-F238E27FC236}">
                <a16:creationId xmlns:a16="http://schemas.microsoft.com/office/drawing/2014/main" id="{921B7072-CAFA-0EF3-54B4-CF6B693B2660}"/>
              </a:ext>
            </a:extLst>
          </p:cNvPr>
          <p:cNvSpPr txBox="1"/>
          <p:nvPr/>
        </p:nvSpPr>
        <p:spPr>
          <a:xfrm>
            <a:off x="7049526" y="2931205"/>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FEB</a:t>
            </a:r>
          </a:p>
        </p:txBody>
      </p:sp>
      <p:sp>
        <p:nvSpPr>
          <p:cNvPr id="15" name="TextBox 14">
            <a:extLst>
              <a:ext uri="{FF2B5EF4-FFF2-40B4-BE49-F238E27FC236}">
                <a16:creationId xmlns:a16="http://schemas.microsoft.com/office/drawing/2014/main" id="{832E94AC-8F1B-4DAB-2575-C1F8AD92C32D}"/>
              </a:ext>
            </a:extLst>
          </p:cNvPr>
          <p:cNvSpPr txBox="1"/>
          <p:nvPr/>
        </p:nvSpPr>
        <p:spPr>
          <a:xfrm>
            <a:off x="7872022" y="2936878"/>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MAR</a:t>
            </a:r>
          </a:p>
        </p:txBody>
      </p:sp>
      <p:sp>
        <p:nvSpPr>
          <p:cNvPr id="16" name="TextBox 15">
            <a:extLst>
              <a:ext uri="{FF2B5EF4-FFF2-40B4-BE49-F238E27FC236}">
                <a16:creationId xmlns:a16="http://schemas.microsoft.com/office/drawing/2014/main" id="{39C75FB0-A6F7-95B8-A82F-72106BB535A3}"/>
              </a:ext>
            </a:extLst>
          </p:cNvPr>
          <p:cNvSpPr txBox="1"/>
          <p:nvPr/>
        </p:nvSpPr>
        <p:spPr>
          <a:xfrm>
            <a:off x="8761967" y="2936879"/>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APR</a:t>
            </a:r>
          </a:p>
        </p:txBody>
      </p:sp>
      <p:sp>
        <p:nvSpPr>
          <p:cNvPr id="17" name="TextBox 16">
            <a:extLst>
              <a:ext uri="{FF2B5EF4-FFF2-40B4-BE49-F238E27FC236}">
                <a16:creationId xmlns:a16="http://schemas.microsoft.com/office/drawing/2014/main" id="{1BEB77AF-C352-1CD2-44C0-33BF049077F0}"/>
              </a:ext>
            </a:extLst>
          </p:cNvPr>
          <p:cNvSpPr txBox="1"/>
          <p:nvPr/>
        </p:nvSpPr>
        <p:spPr>
          <a:xfrm>
            <a:off x="9651912" y="2931205"/>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MAY</a:t>
            </a:r>
          </a:p>
        </p:txBody>
      </p:sp>
      <p:sp>
        <p:nvSpPr>
          <p:cNvPr id="18" name="TextBox 17">
            <a:extLst>
              <a:ext uri="{FF2B5EF4-FFF2-40B4-BE49-F238E27FC236}">
                <a16:creationId xmlns:a16="http://schemas.microsoft.com/office/drawing/2014/main" id="{53582622-E345-1A2B-FFB1-399702B9C6F4}"/>
              </a:ext>
            </a:extLst>
          </p:cNvPr>
          <p:cNvSpPr txBox="1"/>
          <p:nvPr/>
        </p:nvSpPr>
        <p:spPr>
          <a:xfrm>
            <a:off x="10474408" y="2936879"/>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JUN</a:t>
            </a:r>
          </a:p>
        </p:txBody>
      </p:sp>
      <p:sp>
        <p:nvSpPr>
          <p:cNvPr id="19" name="TextBox 18">
            <a:extLst>
              <a:ext uri="{FF2B5EF4-FFF2-40B4-BE49-F238E27FC236}">
                <a16:creationId xmlns:a16="http://schemas.microsoft.com/office/drawing/2014/main" id="{8CAC0ABC-E21F-E4F9-9284-620823903826}"/>
              </a:ext>
            </a:extLst>
          </p:cNvPr>
          <p:cNvSpPr txBox="1"/>
          <p:nvPr/>
        </p:nvSpPr>
        <p:spPr>
          <a:xfrm>
            <a:off x="1037311" y="2931204"/>
            <a:ext cx="605481" cy="307777"/>
          </a:xfrm>
          <a:prstGeom prst="rect">
            <a:avLst/>
          </a:prstGeom>
          <a:noFill/>
        </p:spPr>
        <p:txBody>
          <a:bodyPr wrap="square" rtlCol="0">
            <a:spAutoFit/>
          </a:bodyPr>
          <a:lstStyle/>
          <a:p>
            <a:pPr algn="ctr"/>
            <a:r>
              <a:rPr lang="en-US" sz="1400" b="1" dirty="0">
                <a:solidFill>
                  <a:schemeClr val="bg2"/>
                </a:solidFill>
                <a:latin typeface="Avenir Black" panose="02000503020000020003" pitchFamily="2" charset="0"/>
              </a:rPr>
              <a:t>JUL</a:t>
            </a:r>
          </a:p>
        </p:txBody>
      </p:sp>
      <p:cxnSp>
        <p:nvCxnSpPr>
          <p:cNvPr id="21" name="Straight Connector 20">
            <a:extLst>
              <a:ext uri="{FF2B5EF4-FFF2-40B4-BE49-F238E27FC236}">
                <a16:creationId xmlns:a16="http://schemas.microsoft.com/office/drawing/2014/main" id="{0F35B9E6-A549-A204-D762-87503B8BC9CA}"/>
              </a:ext>
            </a:extLst>
          </p:cNvPr>
          <p:cNvCxnSpPr>
            <a:cxnSpLocks/>
          </p:cNvCxnSpPr>
          <p:nvPr/>
        </p:nvCxnSpPr>
        <p:spPr>
          <a:xfrm>
            <a:off x="2832013" y="3192959"/>
            <a:ext cx="0" cy="883006"/>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0DDA12-CD35-E2B2-4A8B-F7EE110ACD0D}"/>
              </a:ext>
            </a:extLst>
          </p:cNvPr>
          <p:cNvCxnSpPr>
            <a:cxnSpLocks/>
          </p:cNvCxnSpPr>
          <p:nvPr/>
        </p:nvCxnSpPr>
        <p:spPr>
          <a:xfrm>
            <a:off x="3635202" y="2048198"/>
            <a:ext cx="0" cy="883006"/>
          </a:xfrm>
          <a:prstGeom prst="line">
            <a:avLst/>
          </a:prstGeom>
          <a:ln>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53179E-965F-CA6E-C6E3-BD90501D86B6}"/>
              </a:ext>
            </a:extLst>
          </p:cNvPr>
          <p:cNvCxnSpPr>
            <a:cxnSpLocks/>
          </p:cNvCxnSpPr>
          <p:nvPr/>
        </p:nvCxnSpPr>
        <p:spPr>
          <a:xfrm>
            <a:off x="1336846" y="2048198"/>
            <a:ext cx="0" cy="883006"/>
          </a:xfrm>
          <a:prstGeom prst="line">
            <a:avLst/>
          </a:prstGeom>
          <a:ln>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AA2AC8-A231-9CC6-9672-382CC667FEC5}"/>
              </a:ext>
            </a:extLst>
          </p:cNvPr>
          <p:cNvCxnSpPr>
            <a:cxnSpLocks/>
          </p:cNvCxnSpPr>
          <p:nvPr/>
        </p:nvCxnSpPr>
        <p:spPr>
          <a:xfrm>
            <a:off x="7354586" y="3192959"/>
            <a:ext cx="0" cy="883006"/>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79671A2-0EC5-143B-CBA7-12AE73698B19}"/>
              </a:ext>
            </a:extLst>
          </p:cNvPr>
          <p:cNvSpPr txBox="1"/>
          <p:nvPr/>
        </p:nvSpPr>
        <p:spPr>
          <a:xfrm>
            <a:off x="266829" y="1360079"/>
            <a:ext cx="2140033" cy="646331"/>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McIntire-Stennis &amp; Animal Health</a:t>
            </a:r>
          </a:p>
        </p:txBody>
      </p:sp>
      <p:sp>
        <p:nvSpPr>
          <p:cNvPr id="28" name="TextBox 27">
            <a:extLst>
              <a:ext uri="{FF2B5EF4-FFF2-40B4-BE49-F238E27FC236}">
                <a16:creationId xmlns:a16="http://schemas.microsoft.com/office/drawing/2014/main" id="{A5239348-8D61-6F56-22E0-D5ABB3C9BDD1}"/>
              </a:ext>
            </a:extLst>
          </p:cNvPr>
          <p:cNvSpPr txBox="1"/>
          <p:nvPr/>
        </p:nvSpPr>
        <p:spPr>
          <a:xfrm>
            <a:off x="2858788" y="1663476"/>
            <a:ext cx="1552828" cy="369332"/>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SNIP</a:t>
            </a:r>
          </a:p>
        </p:txBody>
      </p:sp>
      <p:sp>
        <p:nvSpPr>
          <p:cNvPr id="29" name="TextBox 28">
            <a:extLst>
              <a:ext uri="{FF2B5EF4-FFF2-40B4-BE49-F238E27FC236}">
                <a16:creationId xmlns:a16="http://schemas.microsoft.com/office/drawing/2014/main" id="{22A36DE6-25FA-9BB9-E857-21F0F6F05735}"/>
              </a:ext>
            </a:extLst>
          </p:cNvPr>
          <p:cNvSpPr txBox="1"/>
          <p:nvPr/>
        </p:nvSpPr>
        <p:spPr>
          <a:xfrm>
            <a:off x="2055599" y="4159541"/>
            <a:ext cx="1552828" cy="369332"/>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S2P</a:t>
            </a:r>
          </a:p>
        </p:txBody>
      </p:sp>
      <p:sp>
        <p:nvSpPr>
          <p:cNvPr id="30" name="TextBox 29">
            <a:extLst>
              <a:ext uri="{FF2B5EF4-FFF2-40B4-BE49-F238E27FC236}">
                <a16:creationId xmlns:a16="http://schemas.microsoft.com/office/drawing/2014/main" id="{61282D72-D196-FFCE-E342-13EC71E31691}"/>
              </a:ext>
            </a:extLst>
          </p:cNvPr>
          <p:cNvSpPr txBox="1"/>
          <p:nvPr/>
        </p:nvSpPr>
        <p:spPr>
          <a:xfrm>
            <a:off x="6575852" y="4186577"/>
            <a:ext cx="1552828" cy="646331"/>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RAIN</a:t>
            </a:r>
            <a:r>
              <a:rPr lang="en-US" b="1">
                <a:solidFill>
                  <a:srgbClr val="002060"/>
                </a:solidFill>
                <a:latin typeface="Avenir Heavy" panose="02000503020000020003" pitchFamily="2" charset="0"/>
              </a:rPr>
              <a:t> &amp; Krueger</a:t>
            </a:r>
            <a:endParaRPr lang="en-US" b="1" dirty="0">
              <a:solidFill>
                <a:srgbClr val="002060"/>
              </a:solidFill>
              <a:latin typeface="Avenir Heavy" panose="02000503020000020003" pitchFamily="2" charset="0"/>
            </a:endParaRPr>
          </a:p>
        </p:txBody>
      </p:sp>
      <p:sp>
        <p:nvSpPr>
          <p:cNvPr id="31" name="TextBox 30">
            <a:extLst>
              <a:ext uri="{FF2B5EF4-FFF2-40B4-BE49-F238E27FC236}">
                <a16:creationId xmlns:a16="http://schemas.microsoft.com/office/drawing/2014/main" id="{385CB232-77D3-9FBC-21A9-06ADFB92C8D3}"/>
              </a:ext>
            </a:extLst>
          </p:cNvPr>
          <p:cNvSpPr txBox="1"/>
          <p:nvPr/>
        </p:nvSpPr>
        <p:spPr>
          <a:xfrm>
            <a:off x="8925955" y="4112667"/>
            <a:ext cx="1552828" cy="646331"/>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Endowed Programs</a:t>
            </a:r>
          </a:p>
        </p:txBody>
      </p:sp>
      <p:cxnSp>
        <p:nvCxnSpPr>
          <p:cNvPr id="32" name="Straight Connector 31">
            <a:extLst>
              <a:ext uri="{FF2B5EF4-FFF2-40B4-BE49-F238E27FC236}">
                <a16:creationId xmlns:a16="http://schemas.microsoft.com/office/drawing/2014/main" id="{F0353595-BB92-BAC5-78C2-1C7E793E8B46}"/>
              </a:ext>
            </a:extLst>
          </p:cNvPr>
          <p:cNvCxnSpPr>
            <a:cxnSpLocks/>
          </p:cNvCxnSpPr>
          <p:nvPr/>
        </p:nvCxnSpPr>
        <p:spPr>
          <a:xfrm>
            <a:off x="8188529" y="2048198"/>
            <a:ext cx="0" cy="883006"/>
          </a:xfrm>
          <a:prstGeom prst="line">
            <a:avLst/>
          </a:prstGeom>
          <a:ln>
            <a:solidFill>
              <a:srgbClr val="002060"/>
            </a:solidFill>
            <a:head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0E93B38-12C3-7AC2-DAC3-1B289E998B08}"/>
              </a:ext>
            </a:extLst>
          </p:cNvPr>
          <p:cNvSpPr txBox="1"/>
          <p:nvPr/>
        </p:nvSpPr>
        <p:spPr>
          <a:xfrm>
            <a:off x="7412115" y="1404789"/>
            <a:ext cx="1552828" cy="646331"/>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HURA Summer</a:t>
            </a:r>
          </a:p>
        </p:txBody>
      </p:sp>
      <p:cxnSp>
        <p:nvCxnSpPr>
          <p:cNvPr id="34" name="Straight Connector 33">
            <a:extLst>
              <a:ext uri="{FF2B5EF4-FFF2-40B4-BE49-F238E27FC236}">
                <a16:creationId xmlns:a16="http://schemas.microsoft.com/office/drawing/2014/main" id="{CA3111D0-3CC9-E4D6-2A19-9CA02726DA66}"/>
              </a:ext>
            </a:extLst>
          </p:cNvPr>
          <p:cNvCxnSpPr>
            <a:cxnSpLocks/>
          </p:cNvCxnSpPr>
          <p:nvPr/>
        </p:nvCxnSpPr>
        <p:spPr>
          <a:xfrm>
            <a:off x="9660906" y="3192959"/>
            <a:ext cx="0" cy="883006"/>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17E704E-B88F-E9A0-FD9F-5A859A4E585C}"/>
              </a:ext>
            </a:extLst>
          </p:cNvPr>
          <p:cNvSpPr txBox="1"/>
          <p:nvPr/>
        </p:nvSpPr>
        <p:spPr>
          <a:xfrm>
            <a:off x="490763" y="5437419"/>
            <a:ext cx="11328373" cy="1231106"/>
          </a:xfrm>
          <a:prstGeom prst="rect">
            <a:avLst/>
          </a:prstGeom>
          <a:noFill/>
        </p:spPr>
        <p:txBody>
          <a:bodyPr wrap="square" rtlCol="0">
            <a:spAutoFit/>
          </a:bodyPr>
          <a:lstStyle/>
          <a:p>
            <a:pPr algn="ctr">
              <a:spcAft>
                <a:spcPts val="1200"/>
              </a:spcAft>
            </a:pPr>
            <a:r>
              <a:rPr lang="en-US" dirty="0">
                <a:solidFill>
                  <a:srgbClr val="002060"/>
                </a:solidFill>
                <a:latin typeface="Avenir Book" panose="02000503020000020003" pitchFamily="2" charset="0"/>
              </a:rPr>
              <a:t>Several programs are announced with deadlines reoccurring each </a:t>
            </a:r>
            <a:r>
              <a:rPr lang="en-US" b="1" dirty="0">
                <a:solidFill>
                  <a:srgbClr val="002060"/>
                </a:solidFill>
                <a:latin typeface="Avenir Black" panose="02000503020000020003" pitchFamily="2" charset="0"/>
              </a:rPr>
              <a:t>annual cycle </a:t>
            </a:r>
            <a:r>
              <a:rPr lang="en-US" dirty="0">
                <a:solidFill>
                  <a:srgbClr val="002060"/>
                </a:solidFill>
                <a:latin typeface="Avenir Book" panose="02000503020000020003" pitchFamily="2" charset="0"/>
              </a:rPr>
              <a:t>(see above)</a:t>
            </a:r>
          </a:p>
          <a:p>
            <a:pPr algn="ctr">
              <a:spcAft>
                <a:spcPts val="1200"/>
              </a:spcAft>
            </a:pPr>
            <a:r>
              <a:rPr lang="en-US" b="1" dirty="0">
                <a:solidFill>
                  <a:srgbClr val="002060"/>
                </a:solidFill>
                <a:latin typeface="Avenir Black" panose="02000503020000020003" pitchFamily="2" charset="0"/>
              </a:rPr>
              <a:t>Rolling deadlines </a:t>
            </a:r>
            <a:r>
              <a:rPr lang="en-US" dirty="0">
                <a:solidFill>
                  <a:srgbClr val="002060"/>
                </a:solidFill>
                <a:latin typeface="Avenir Book" panose="02000503020000020003" pitchFamily="2" charset="0"/>
              </a:rPr>
              <a:t>for many of the other programs not listed on the timeline (some may be by invitation only)</a:t>
            </a:r>
          </a:p>
          <a:p>
            <a:pPr algn="ctr">
              <a:spcAft>
                <a:spcPts val="1200"/>
              </a:spcAft>
            </a:pPr>
            <a:r>
              <a:rPr lang="en-US" dirty="0">
                <a:solidFill>
                  <a:srgbClr val="002060"/>
                </a:solidFill>
                <a:latin typeface="Avenir Book" panose="02000503020000020003" pitchFamily="2" charset="0"/>
              </a:rPr>
              <a:t>We use </a:t>
            </a:r>
            <a:r>
              <a:rPr lang="en-US" b="1" dirty="0" err="1">
                <a:solidFill>
                  <a:srgbClr val="002060"/>
                </a:solidFill>
                <a:latin typeface="Avenir Black" panose="02000503020000020003" pitchFamily="2" charset="0"/>
              </a:rPr>
              <a:t>InfoReady</a:t>
            </a:r>
            <a:r>
              <a:rPr lang="en-US" dirty="0">
                <a:solidFill>
                  <a:srgbClr val="002060"/>
                </a:solidFill>
                <a:latin typeface="Avenir Book" panose="02000503020000020003" pitchFamily="2" charset="0"/>
              </a:rPr>
              <a:t> to administer our internal grant competitions</a:t>
            </a:r>
          </a:p>
        </p:txBody>
      </p:sp>
      <p:cxnSp>
        <p:nvCxnSpPr>
          <p:cNvPr id="37" name="Straight Connector 36">
            <a:extLst>
              <a:ext uri="{FF2B5EF4-FFF2-40B4-BE49-F238E27FC236}">
                <a16:creationId xmlns:a16="http://schemas.microsoft.com/office/drawing/2014/main" id="{9552D820-DD56-B04E-832C-DEF53DDE35A0}"/>
              </a:ext>
            </a:extLst>
          </p:cNvPr>
          <p:cNvCxnSpPr>
            <a:cxnSpLocks/>
          </p:cNvCxnSpPr>
          <p:nvPr/>
        </p:nvCxnSpPr>
        <p:spPr>
          <a:xfrm>
            <a:off x="4845066" y="3192959"/>
            <a:ext cx="0" cy="883006"/>
          </a:xfrm>
          <a:prstGeom prst="line">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EB18864-0DED-0D1C-4824-C117E3F7545B}"/>
              </a:ext>
            </a:extLst>
          </p:cNvPr>
          <p:cNvSpPr txBox="1"/>
          <p:nvPr/>
        </p:nvSpPr>
        <p:spPr>
          <a:xfrm>
            <a:off x="4066332" y="4186577"/>
            <a:ext cx="1552828" cy="923330"/>
          </a:xfrm>
          <a:prstGeom prst="rect">
            <a:avLst/>
          </a:prstGeom>
          <a:noFill/>
        </p:spPr>
        <p:txBody>
          <a:bodyPr wrap="square" rtlCol="0">
            <a:spAutoFit/>
          </a:bodyPr>
          <a:lstStyle/>
          <a:p>
            <a:pPr algn="ctr"/>
            <a:r>
              <a:rPr lang="en-US" b="1" dirty="0">
                <a:solidFill>
                  <a:srgbClr val="002060"/>
                </a:solidFill>
                <a:latin typeface="Avenir Heavy" panose="02000503020000020003" pitchFamily="2" charset="0"/>
              </a:rPr>
              <a:t>Practicum Recruitment for Spring</a:t>
            </a:r>
          </a:p>
        </p:txBody>
      </p:sp>
    </p:spTree>
    <p:extLst>
      <p:ext uri="{BB962C8B-B14F-4D97-AF65-F5344CB8AC3E}">
        <p14:creationId xmlns:p14="http://schemas.microsoft.com/office/powerpoint/2010/main" val="176111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0A7316-407E-C3F7-1F37-45FE6674F65F}"/>
              </a:ext>
            </a:extLst>
          </p:cNvPr>
          <p:cNvSpPr txBox="1"/>
          <p:nvPr/>
        </p:nvSpPr>
        <p:spPr>
          <a:xfrm>
            <a:off x="383058" y="395416"/>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4" name="TextBox 3">
            <a:extLst>
              <a:ext uri="{FF2B5EF4-FFF2-40B4-BE49-F238E27FC236}">
                <a16:creationId xmlns:a16="http://schemas.microsoft.com/office/drawing/2014/main" id="{E7298022-A5B2-820D-97B3-B85510444103}"/>
              </a:ext>
            </a:extLst>
          </p:cNvPr>
          <p:cNvSpPr txBox="1"/>
          <p:nvPr/>
        </p:nvSpPr>
        <p:spPr>
          <a:xfrm>
            <a:off x="383058" y="1149767"/>
            <a:ext cx="8320709" cy="5616922"/>
          </a:xfrm>
          <a:prstGeom prst="rect">
            <a:avLst/>
          </a:prstGeom>
          <a:noFill/>
        </p:spPr>
        <p:txBody>
          <a:bodyPr wrap="square" rtlCol="0">
            <a:spAutoFit/>
          </a:bodyPr>
          <a:lstStyle/>
          <a:p>
            <a:r>
              <a:rPr lang="en-US" sz="2400" b="1" dirty="0">
                <a:solidFill>
                  <a:srgbClr val="00B0F0"/>
                </a:solidFill>
                <a:latin typeface="Avenir Black" panose="02000503020000020003" pitchFamily="2" charset="0"/>
              </a:rPr>
              <a:t>What is a SNIP grant?</a:t>
            </a:r>
          </a:p>
          <a:p>
            <a:endParaRPr lang="en-US" sz="2000" dirty="0">
              <a:solidFill>
                <a:schemeClr val="accent1">
                  <a:lumMod val="50000"/>
                </a:schemeClr>
              </a:solidFill>
              <a:latin typeface="Avenir Book" panose="02000503020000020003" pitchFamily="2" charset="0"/>
            </a:endParaRPr>
          </a:p>
          <a:p>
            <a:pPr marL="742950" lvl="1" indent="-285750">
              <a:buFont typeface="Arial" panose="020B0604020202020204" pitchFamily="34" charset="0"/>
              <a:buChar char="•"/>
            </a:pPr>
            <a:r>
              <a:rPr lang="en-US" sz="2000" b="1" i="1" dirty="0">
                <a:solidFill>
                  <a:schemeClr val="accent1">
                    <a:lumMod val="50000"/>
                  </a:schemeClr>
                </a:solidFill>
                <a:latin typeface="Avenir Black" panose="02000503020000020003" pitchFamily="2" charset="0"/>
              </a:rPr>
              <a:t>Three levels </a:t>
            </a:r>
            <a:r>
              <a:rPr lang="en-US" sz="2000" dirty="0">
                <a:solidFill>
                  <a:schemeClr val="accent1">
                    <a:lumMod val="50000"/>
                  </a:schemeClr>
                </a:solidFill>
                <a:latin typeface="Avenir Book" panose="02000503020000020003" pitchFamily="2" charset="0"/>
              </a:rPr>
              <a:t>of funding to meet faculty where they most need support. Competition is held on an annual cycle.</a:t>
            </a:r>
          </a:p>
          <a:p>
            <a:pPr lvl="1"/>
            <a:endParaRPr lang="en-US" sz="2000" dirty="0">
              <a:solidFill>
                <a:schemeClr val="accent1">
                  <a:lumMod val="50000"/>
                </a:schemeClr>
              </a:solidFill>
              <a:latin typeface="Avenir Book" panose="02000503020000020003" pitchFamily="2" charset="0"/>
            </a:endParaRPr>
          </a:p>
          <a:p>
            <a:pPr marL="742950" lvl="1" indent="-285750">
              <a:buFont typeface="Arial" panose="020B0604020202020204" pitchFamily="34" charset="0"/>
              <a:buChar char="•"/>
            </a:pPr>
            <a:r>
              <a:rPr lang="en-US" sz="2000" dirty="0">
                <a:solidFill>
                  <a:schemeClr val="accent1">
                    <a:lumMod val="50000"/>
                  </a:schemeClr>
                </a:solidFill>
                <a:latin typeface="Avenir Book" panose="02000503020000020003" pitchFamily="2" charset="0"/>
              </a:rPr>
              <a:t>Develops an </a:t>
            </a:r>
            <a:r>
              <a:rPr lang="en-US" sz="2000" i="1" dirty="0">
                <a:solidFill>
                  <a:schemeClr val="accent1">
                    <a:lumMod val="50000"/>
                  </a:schemeClr>
                </a:solidFill>
                <a:latin typeface="Avenir Black Oblique" panose="02000503020000020003" pitchFamily="2" charset="0"/>
              </a:rPr>
              <a:t>area of strength in the college </a:t>
            </a:r>
            <a:r>
              <a:rPr lang="en-US" sz="2000" dirty="0">
                <a:solidFill>
                  <a:schemeClr val="accent1">
                    <a:lumMod val="50000"/>
                  </a:schemeClr>
                </a:solidFill>
                <a:latin typeface="Avenir Book" panose="02000503020000020003" pitchFamily="2" charset="0"/>
              </a:rPr>
              <a:t>for transformative research</a:t>
            </a:r>
          </a:p>
          <a:p>
            <a:pPr marL="742950" lvl="1" indent="-285750">
              <a:buFont typeface="Arial" panose="020B0604020202020204" pitchFamily="34" charset="0"/>
              <a:buChar char="•"/>
            </a:pPr>
            <a:endParaRPr lang="en-US" sz="2000" dirty="0">
              <a:solidFill>
                <a:schemeClr val="accent1">
                  <a:lumMod val="50000"/>
                </a:schemeClr>
              </a:solidFill>
              <a:latin typeface="Avenir Book" panose="02000503020000020003" pitchFamily="2" charset="0"/>
            </a:endParaRPr>
          </a:p>
          <a:p>
            <a:pPr marL="742950" lvl="1" indent="-285750">
              <a:buFont typeface="Arial" panose="020B0604020202020204" pitchFamily="34" charset="0"/>
              <a:buChar char="•"/>
            </a:pPr>
            <a:r>
              <a:rPr lang="en-US" sz="2000" dirty="0">
                <a:solidFill>
                  <a:schemeClr val="accent1">
                    <a:lumMod val="50000"/>
                  </a:schemeClr>
                </a:solidFill>
                <a:latin typeface="Avenir Book" panose="02000503020000020003" pitchFamily="2" charset="0"/>
              </a:rPr>
              <a:t>Provides funds for </a:t>
            </a:r>
            <a:r>
              <a:rPr lang="en-US" sz="2000" i="1" dirty="0">
                <a:solidFill>
                  <a:schemeClr val="accent1">
                    <a:lumMod val="50000"/>
                  </a:schemeClr>
                </a:solidFill>
                <a:latin typeface="Avenir Black Oblique" panose="02000503020000020003" pitchFamily="2" charset="0"/>
              </a:rPr>
              <a:t>network building activities </a:t>
            </a:r>
            <a:r>
              <a:rPr lang="en-US" sz="2000" dirty="0">
                <a:solidFill>
                  <a:schemeClr val="accent1">
                    <a:lumMod val="50000"/>
                  </a:schemeClr>
                </a:solidFill>
                <a:latin typeface="Avenir Book" panose="02000503020000020003" pitchFamily="2" charset="0"/>
              </a:rPr>
              <a:t>that aren’t usually a part of a grant</a:t>
            </a:r>
          </a:p>
          <a:p>
            <a:pPr marL="742950" lvl="1" indent="-285750">
              <a:buFont typeface="Arial" panose="020B0604020202020204" pitchFamily="34" charset="0"/>
              <a:buChar char="•"/>
            </a:pPr>
            <a:endParaRPr lang="en-US" sz="2000" dirty="0">
              <a:solidFill>
                <a:schemeClr val="accent1">
                  <a:lumMod val="50000"/>
                </a:schemeClr>
              </a:solidFill>
              <a:latin typeface="Avenir Book" panose="02000503020000020003" pitchFamily="2" charset="0"/>
            </a:endParaRPr>
          </a:p>
          <a:p>
            <a:pPr marL="742950" lvl="1" indent="-285750">
              <a:buFont typeface="Arial" panose="020B0604020202020204" pitchFamily="34" charset="0"/>
              <a:buChar char="•"/>
            </a:pPr>
            <a:r>
              <a:rPr lang="en-US" sz="2000" dirty="0">
                <a:solidFill>
                  <a:schemeClr val="accent1">
                    <a:lumMod val="50000"/>
                  </a:schemeClr>
                </a:solidFill>
                <a:latin typeface="Avenir Book" panose="02000503020000020003" pitchFamily="2" charset="0"/>
              </a:rPr>
              <a:t>Supports teams in the </a:t>
            </a:r>
            <a:r>
              <a:rPr lang="en-US" sz="2000" i="1" dirty="0">
                <a:solidFill>
                  <a:schemeClr val="accent1">
                    <a:lumMod val="50000"/>
                  </a:schemeClr>
                </a:solidFill>
                <a:latin typeface="Avenir Black Oblique" panose="02000503020000020003" pitchFamily="2" charset="0"/>
              </a:rPr>
              <a:t>preliminary work</a:t>
            </a:r>
            <a:r>
              <a:rPr lang="en-US" sz="2000" b="1" i="1" dirty="0">
                <a:solidFill>
                  <a:schemeClr val="accent1">
                    <a:lumMod val="50000"/>
                  </a:schemeClr>
                </a:solidFill>
                <a:latin typeface="Avenir Book" panose="02000503020000020003" pitchFamily="2" charset="0"/>
              </a:rPr>
              <a:t> </a:t>
            </a:r>
            <a:r>
              <a:rPr lang="en-US" sz="2000" dirty="0">
                <a:solidFill>
                  <a:schemeClr val="accent1">
                    <a:lumMod val="50000"/>
                  </a:schemeClr>
                </a:solidFill>
                <a:latin typeface="Avenir Book" panose="02000503020000020003" pitchFamily="2" charset="0"/>
              </a:rPr>
              <a:t>toward a large-scale grant that requires an interdisciplinary team</a:t>
            </a:r>
          </a:p>
          <a:p>
            <a:pPr marL="742950" lvl="1" indent="-285750">
              <a:buFont typeface="Arial" panose="020B0604020202020204" pitchFamily="34" charset="0"/>
              <a:buChar char="•"/>
            </a:pPr>
            <a:endParaRPr lang="en-US" sz="2000" dirty="0">
              <a:solidFill>
                <a:schemeClr val="accent1">
                  <a:lumMod val="50000"/>
                </a:schemeClr>
              </a:solidFill>
              <a:latin typeface="Avenir Book" panose="02000503020000020003" pitchFamily="2" charset="0"/>
            </a:endParaRPr>
          </a:p>
          <a:p>
            <a:pPr marL="742950" lvl="1" indent="-285750">
              <a:spcAft>
                <a:spcPts val="1800"/>
              </a:spcAft>
              <a:buFont typeface="Arial" panose="020B0604020202020204" pitchFamily="34" charset="0"/>
              <a:buChar char="•"/>
            </a:pPr>
            <a:r>
              <a:rPr lang="en-US" sz="2000" b="1" i="1" dirty="0">
                <a:solidFill>
                  <a:schemeClr val="accent1">
                    <a:lumMod val="50000"/>
                  </a:schemeClr>
                </a:solidFill>
                <a:latin typeface="Avenir Black Oblique" panose="02000503020000020003" pitchFamily="2" charset="0"/>
              </a:rPr>
              <a:t>Reinvests</a:t>
            </a:r>
            <a:r>
              <a:rPr lang="en-US" sz="2000" dirty="0">
                <a:solidFill>
                  <a:schemeClr val="accent1">
                    <a:lumMod val="50000"/>
                  </a:schemeClr>
                </a:solidFill>
                <a:latin typeface="Avenir Book" panose="02000503020000020003" pitchFamily="2" charset="0"/>
              </a:rPr>
              <a:t> the college’s money in supporting faculty research</a:t>
            </a:r>
            <a:endParaRPr lang="en-US" sz="2000">
              <a:solidFill>
                <a:schemeClr val="accent1">
                  <a:lumMod val="50000"/>
                </a:schemeClr>
              </a:solidFill>
              <a:latin typeface="Avenir Book" panose="02000503020000020003" pitchFamily="2" charset="0"/>
            </a:endParaRPr>
          </a:p>
          <a:p>
            <a:pPr marL="742950" lvl="1" indent="-285750">
              <a:buFont typeface="Arial" panose="020B0604020202020204" pitchFamily="34" charset="0"/>
              <a:buChar char="•"/>
            </a:pPr>
            <a:r>
              <a:rPr lang="en-US" sz="2000">
                <a:solidFill>
                  <a:schemeClr val="accent1">
                    <a:lumMod val="50000"/>
                  </a:schemeClr>
                </a:solidFill>
                <a:latin typeface="Avenir Book" panose="02000503020000020003" pitchFamily="2" charset="0"/>
              </a:rPr>
              <a:t>May target </a:t>
            </a:r>
            <a:r>
              <a:rPr lang="en-US" sz="2000" b="1">
                <a:solidFill>
                  <a:schemeClr val="accent1">
                    <a:lumMod val="50000"/>
                  </a:schemeClr>
                </a:solidFill>
                <a:latin typeface="Avenir Black" panose="02000503020000020003" pitchFamily="2" charset="0"/>
              </a:rPr>
              <a:t>specific research topics</a:t>
            </a:r>
          </a:p>
          <a:p>
            <a:pPr marL="285750" indent="-285750">
              <a:buFont typeface="Arial" panose="020B0604020202020204" pitchFamily="34" charset="0"/>
              <a:buChar char="•"/>
            </a:pPr>
            <a:endParaRPr lang="en-US" sz="2000" dirty="0">
              <a:solidFill>
                <a:schemeClr val="accent1">
                  <a:lumMod val="50000"/>
                </a:schemeClr>
              </a:solidFill>
              <a:latin typeface="Avenir Book" panose="02000503020000020003" pitchFamily="2" charset="0"/>
            </a:endParaRPr>
          </a:p>
        </p:txBody>
      </p:sp>
      <p:pic>
        <p:nvPicPr>
          <p:cNvPr id="6" name="Picture 5" descr="A qr code with a dinosaur&#10;&#10;Description automatically generated">
            <a:extLst>
              <a:ext uri="{FF2B5EF4-FFF2-40B4-BE49-F238E27FC236}">
                <a16:creationId xmlns:a16="http://schemas.microsoft.com/office/drawing/2014/main" id="{F4301A82-1193-63E4-8614-8A2C08E50E1F}"/>
              </a:ext>
            </a:extLst>
          </p:cNvPr>
          <p:cNvPicPr>
            <a:picLocks noChangeAspect="1"/>
          </p:cNvPicPr>
          <p:nvPr/>
        </p:nvPicPr>
        <p:blipFill>
          <a:blip r:embed="rId2"/>
          <a:stretch>
            <a:fillRect/>
          </a:stretch>
        </p:blipFill>
        <p:spPr>
          <a:xfrm>
            <a:off x="9682480" y="4480560"/>
            <a:ext cx="1747520" cy="1747520"/>
          </a:xfrm>
          <a:prstGeom prst="rect">
            <a:avLst/>
          </a:prstGeom>
        </p:spPr>
      </p:pic>
      <p:sp>
        <p:nvSpPr>
          <p:cNvPr id="7" name="TextBox 6">
            <a:extLst>
              <a:ext uri="{FF2B5EF4-FFF2-40B4-BE49-F238E27FC236}">
                <a16:creationId xmlns:a16="http://schemas.microsoft.com/office/drawing/2014/main" id="{E583E6A7-2030-F0EB-1541-CEC610CA3102}"/>
              </a:ext>
            </a:extLst>
          </p:cNvPr>
          <p:cNvSpPr txBox="1"/>
          <p:nvPr/>
        </p:nvSpPr>
        <p:spPr>
          <a:xfrm>
            <a:off x="9184640" y="6228080"/>
            <a:ext cx="2743200" cy="276999"/>
          </a:xfrm>
          <a:prstGeom prst="rect">
            <a:avLst/>
          </a:prstGeom>
          <a:noFill/>
        </p:spPr>
        <p:txBody>
          <a:bodyPr wrap="square" rtlCol="0">
            <a:spAutoFit/>
          </a:bodyPr>
          <a:lstStyle/>
          <a:p>
            <a:r>
              <a:rPr lang="en-US" sz="1200" dirty="0">
                <a:solidFill>
                  <a:srgbClr val="002060"/>
                </a:solidFill>
              </a:rPr>
              <a:t>https://</a:t>
            </a:r>
            <a:r>
              <a:rPr lang="en-US" sz="1200" dirty="0" err="1">
                <a:solidFill>
                  <a:srgbClr val="002060"/>
                </a:solidFill>
              </a:rPr>
              <a:t>agsci.psu.edu</a:t>
            </a:r>
            <a:r>
              <a:rPr lang="en-US" sz="1200" dirty="0">
                <a:solidFill>
                  <a:srgbClr val="002060"/>
                </a:solidFill>
              </a:rPr>
              <a:t>/resources/funding</a:t>
            </a:r>
          </a:p>
        </p:txBody>
      </p:sp>
    </p:spTree>
    <p:extLst>
      <p:ext uri="{BB962C8B-B14F-4D97-AF65-F5344CB8AC3E}">
        <p14:creationId xmlns:p14="http://schemas.microsoft.com/office/powerpoint/2010/main" val="378254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64D56E66-A230-2F89-7083-86C0423DA33F}"/>
              </a:ext>
            </a:extLst>
          </p:cNvPr>
          <p:cNvSpPr/>
          <p:nvPr/>
        </p:nvSpPr>
        <p:spPr>
          <a:xfrm>
            <a:off x="6543040" y="1488036"/>
            <a:ext cx="5557026" cy="3490363"/>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0A064B-A779-6087-8E6B-807EC1D731D5}"/>
              </a:ext>
            </a:extLst>
          </p:cNvPr>
          <p:cNvSpPr/>
          <p:nvPr/>
        </p:nvSpPr>
        <p:spPr>
          <a:xfrm>
            <a:off x="6614160" y="2076435"/>
            <a:ext cx="3607468" cy="2265848"/>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1DAEFE-6812-C85B-E3DB-D650376CF0A4}"/>
              </a:ext>
            </a:extLst>
          </p:cNvPr>
          <p:cNvSpPr txBox="1"/>
          <p:nvPr/>
        </p:nvSpPr>
        <p:spPr>
          <a:xfrm>
            <a:off x="168565" y="200055"/>
            <a:ext cx="10470471" cy="584775"/>
          </a:xfrm>
          <a:prstGeom prst="rect">
            <a:avLst/>
          </a:prstGeom>
          <a:noFill/>
        </p:spPr>
        <p:txBody>
          <a:bodyPr wrap="square" rtlCol="0">
            <a:spAutoFit/>
          </a:bodyPr>
          <a:lstStyle/>
          <a:p>
            <a:r>
              <a:rPr lang="en-US" sz="3200" dirty="0">
                <a:solidFill>
                  <a:schemeClr val="accent1">
                    <a:lumMod val="50000"/>
                  </a:schemeClr>
                </a:solidFill>
                <a:latin typeface="Rockwell" panose="02060603020205020403" pitchFamily="18" charset="77"/>
              </a:rPr>
              <a:t>Strategic Networks and Initiatives Program (SNIP)</a:t>
            </a:r>
          </a:p>
        </p:txBody>
      </p:sp>
      <p:sp>
        <p:nvSpPr>
          <p:cNvPr id="17" name="TextBox 16">
            <a:extLst>
              <a:ext uri="{FF2B5EF4-FFF2-40B4-BE49-F238E27FC236}">
                <a16:creationId xmlns:a16="http://schemas.microsoft.com/office/drawing/2014/main" id="{B5A42F73-67FB-BE17-078F-E4C12398A271}"/>
              </a:ext>
            </a:extLst>
          </p:cNvPr>
          <p:cNvSpPr txBox="1"/>
          <p:nvPr/>
        </p:nvSpPr>
        <p:spPr>
          <a:xfrm>
            <a:off x="544484" y="1254085"/>
            <a:ext cx="4454236" cy="3600986"/>
          </a:xfrm>
          <a:prstGeom prst="rect">
            <a:avLst/>
          </a:prstGeom>
          <a:noFill/>
        </p:spPr>
        <p:txBody>
          <a:bodyPr wrap="square" rtlCol="0">
            <a:spAutoFit/>
          </a:bodyPr>
          <a:lstStyle/>
          <a:p>
            <a:r>
              <a:rPr lang="en-US" sz="2000" b="1" dirty="0">
                <a:solidFill>
                  <a:schemeClr val="accent1">
                    <a:lumMod val="50000"/>
                  </a:schemeClr>
                </a:solidFill>
                <a:latin typeface="Avenir Black" panose="02000503020000020003" pitchFamily="2" charset="0"/>
              </a:rPr>
              <a:t>Level I Launch</a:t>
            </a:r>
          </a:p>
          <a:p>
            <a:r>
              <a:rPr lang="en-US" sz="1400" dirty="0">
                <a:solidFill>
                  <a:schemeClr val="accent1">
                    <a:lumMod val="50000"/>
                  </a:schemeClr>
                </a:solidFill>
                <a:latin typeface="Avenir Medium" panose="02000503020000020003" pitchFamily="2" charset="0"/>
              </a:rPr>
              <a:t>Up to $10,000 for one year of support</a:t>
            </a:r>
          </a:p>
          <a:p>
            <a:endParaRPr lang="en-US" dirty="0">
              <a:solidFill>
                <a:schemeClr val="accent1">
                  <a:lumMod val="50000"/>
                </a:schemeClr>
              </a:solidFill>
              <a:latin typeface="Avenir Book" panose="02000503020000020003" pitchFamily="2" charset="0"/>
            </a:endParaRPr>
          </a:p>
          <a:p>
            <a:r>
              <a:rPr lang="en-US" sz="1600" dirty="0">
                <a:solidFill>
                  <a:schemeClr val="accent1">
                    <a:lumMod val="50000"/>
                  </a:schemeClr>
                </a:solidFill>
                <a:latin typeface="Avenir Book" panose="02000503020000020003" pitchFamily="2" charset="0"/>
              </a:rPr>
              <a:t>Initial development of an </a:t>
            </a:r>
            <a:r>
              <a:rPr lang="en-US" sz="1600" b="1" dirty="0">
                <a:solidFill>
                  <a:schemeClr val="accent1">
                    <a:lumMod val="50000"/>
                  </a:schemeClr>
                </a:solidFill>
                <a:latin typeface="Avenir Heavy" panose="02000503020000020003" pitchFamily="2" charset="0"/>
              </a:rPr>
              <a:t>innovative research question</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Establish research trajectory</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Refine research goals/objectives</a:t>
            </a:r>
          </a:p>
          <a:p>
            <a:pPr lvl="1"/>
            <a:endParaRPr lang="en-US" sz="1600" dirty="0">
              <a:solidFill>
                <a:schemeClr val="accent1">
                  <a:lumMod val="50000"/>
                </a:schemeClr>
              </a:solidFill>
              <a:latin typeface="Avenir Book" panose="02000503020000020003" pitchFamily="2" charset="0"/>
            </a:endParaRPr>
          </a:p>
          <a:p>
            <a:r>
              <a:rPr lang="en-US" sz="1600" dirty="0">
                <a:solidFill>
                  <a:schemeClr val="accent1">
                    <a:lumMod val="50000"/>
                  </a:schemeClr>
                </a:solidFill>
                <a:latin typeface="Avenir Book" panose="02000503020000020003" pitchFamily="2" charset="0"/>
              </a:rPr>
              <a:t>Building an </a:t>
            </a:r>
            <a:r>
              <a:rPr lang="en-US" sz="1600" b="1" dirty="0">
                <a:solidFill>
                  <a:schemeClr val="accent1">
                    <a:lumMod val="50000"/>
                  </a:schemeClr>
                </a:solidFill>
                <a:latin typeface="Avenir Heavy" panose="02000503020000020003" pitchFamily="2" charset="0"/>
              </a:rPr>
              <a:t>interdisciplinary research team</a:t>
            </a:r>
          </a:p>
          <a:p>
            <a:pPr marL="342900" indent="-342900">
              <a:buFont typeface="Arial" panose="020B0604020202020204" pitchFamily="34" charset="0"/>
              <a:buChar char="•"/>
            </a:pPr>
            <a:r>
              <a:rPr lang="en-US" sz="1600" i="1" dirty="0">
                <a:solidFill>
                  <a:schemeClr val="accent1">
                    <a:lumMod val="50000"/>
                  </a:schemeClr>
                </a:solidFill>
                <a:latin typeface="Avenir Book" panose="02000503020000020003" pitchFamily="2" charset="0"/>
              </a:rPr>
              <a:t>Identify potential funding sources, promote networking, define the leadership of the collaboration</a:t>
            </a:r>
          </a:p>
          <a:p>
            <a:endParaRPr lang="en-US" sz="1600" i="1" dirty="0">
              <a:solidFill>
                <a:schemeClr val="accent1">
                  <a:lumMod val="50000"/>
                </a:schemeClr>
              </a:solidFill>
              <a:latin typeface="Avenir Book" panose="02000503020000020003" pitchFamily="2" charset="0"/>
            </a:endParaRPr>
          </a:p>
          <a:p>
            <a:r>
              <a:rPr lang="en-US" sz="1600" b="1" i="1" dirty="0">
                <a:solidFill>
                  <a:srgbClr val="00B0F0"/>
                </a:solidFill>
                <a:latin typeface="Avenir Book" panose="02000503020000020003" pitchFamily="2" charset="0"/>
              </a:rPr>
              <a:t>seminar series, workshops, meetings</a:t>
            </a:r>
          </a:p>
        </p:txBody>
      </p:sp>
      <p:sp>
        <p:nvSpPr>
          <p:cNvPr id="20" name="Oval 19">
            <a:extLst>
              <a:ext uri="{FF2B5EF4-FFF2-40B4-BE49-F238E27FC236}">
                <a16:creationId xmlns:a16="http://schemas.microsoft.com/office/drawing/2014/main" id="{C89DF4AB-1944-2FE0-5ABC-5C02ED73F229}"/>
              </a:ext>
            </a:extLst>
          </p:cNvPr>
          <p:cNvSpPr/>
          <p:nvPr/>
        </p:nvSpPr>
        <p:spPr>
          <a:xfrm>
            <a:off x="6643489" y="2652108"/>
            <a:ext cx="1774405" cy="1114502"/>
          </a:xfrm>
          <a:prstGeom prst="ellipse">
            <a:avLst/>
          </a:prstGeom>
          <a:solidFill>
            <a:srgbClr val="00B0F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5E94FC-D76C-B91D-153E-84D34AA9CE07}"/>
              </a:ext>
            </a:extLst>
          </p:cNvPr>
          <p:cNvSpPr txBox="1"/>
          <p:nvPr/>
        </p:nvSpPr>
        <p:spPr>
          <a:xfrm>
            <a:off x="6643489" y="2947749"/>
            <a:ext cx="1631014" cy="707886"/>
          </a:xfrm>
          <a:prstGeom prst="rect">
            <a:avLst/>
          </a:prstGeom>
          <a:noFill/>
        </p:spPr>
        <p:txBody>
          <a:bodyPr wrap="square" rtlCol="0">
            <a:spAutoFit/>
          </a:bodyPr>
          <a:lstStyle/>
          <a:p>
            <a:pPr algn="ctr"/>
            <a:r>
              <a:rPr lang="en-US" sz="1600" b="1" dirty="0">
                <a:solidFill>
                  <a:schemeClr val="bg1"/>
                </a:solidFill>
                <a:latin typeface="Avenir Black" panose="02000503020000020003" pitchFamily="2" charset="0"/>
              </a:rPr>
              <a:t>Level I Launch</a:t>
            </a:r>
          </a:p>
          <a:p>
            <a:pPr algn="ctr"/>
            <a:r>
              <a:rPr lang="en-US" sz="1200" dirty="0">
                <a:solidFill>
                  <a:schemeClr val="bg1"/>
                </a:solidFill>
                <a:latin typeface="Avenir Book" panose="02000503020000020003" pitchFamily="2" charset="0"/>
              </a:rPr>
              <a:t>Up to $10,000 </a:t>
            </a:r>
          </a:p>
          <a:p>
            <a:pPr algn="ctr"/>
            <a:r>
              <a:rPr lang="en-US" sz="1200" dirty="0">
                <a:solidFill>
                  <a:schemeClr val="bg1"/>
                </a:solidFill>
                <a:latin typeface="Avenir Book" panose="02000503020000020003" pitchFamily="2" charset="0"/>
              </a:rPr>
              <a:t>for 1 year</a:t>
            </a:r>
          </a:p>
        </p:txBody>
      </p:sp>
      <p:sp>
        <p:nvSpPr>
          <p:cNvPr id="24" name="TextBox 23">
            <a:extLst>
              <a:ext uri="{FF2B5EF4-FFF2-40B4-BE49-F238E27FC236}">
                <a16:creationId xmlns:a16="http://schemas.microsoft.com/office/drawing/2014/main" id="{E6481061-45F5-91DE-8D64-7920EE78F7F4}"/>
              </a:ext>
            </a:extLst>
          </p:cNvPr>
          <p:cNvSpPr txBox="1"/>
          <p:nvPr/>
        </p:nvSpPr>
        <p:spPr>
          <a:xfrm>
            <a:off x="8447223" y="2883952"/>
            <a:ext cx="1631014" cy="707886"/>
          </a:xfrm>
          <a:prstGeom prst="rect">
            <a:avLst/>
          </a:prstGeom>
          <a:noFill/>
        </p:spPr>
        <p:txBody>
          <a:bodyPr wrap="square" rtlCol="0">
            <a:spAutoFit/>
          </a:bodyPr>
          <a:lstStyle/>
          <a:p>
            <a:pPr algn="ctr"/>
            <a:r>
              <a:rPr lang="en-US" sz="1600" b="1" dirty="0">
                <a:solidFill>
                  <a:schemeClr val="bg1">
                    <a:lumMod val="65000"/>
                  </a:schemeClr>
                </a:solidFill>
                <a:latin typeface="Avenir Black" panose="02000503020000020003" pitchFamily="2" charset="0"/>
              </a:rPr>
              <a:t>Level II Pursuit</a:t>
            </a:r>
          </a:p>
          <a:p>
            <a:pPr algn="ctr"/>
            <a:r>
              <a:rPr lang="en-US" sz="1200" dirty="0">
                <a:solidFill>
                  <a:schemeClr val="bg1">
                    <a:lumMod val="65000"/>
                  </a:schemeClr>
                </a:solidFill>
                <a:latin typeface="Avenir Book" panose="02000503020000020003" pitchFamily="2" charset="0"/>
              </a:rPr>
              <a:t>Up to $25,000</a:t>
            </a:r>
          </a:p>
          <a:p>
            <a:pPr algn="ctr"/>
            <a:r>
              <a:rPr lang="en-US" sz="1200" dirty="0">
                <a:solidFill>
                  <a:schemeClr val="bg1">
                    <a:lumMod val="65000"/>
                  </a:schemeClr>
                </a:solidFill>
                <a:latin typeface="Avenir Book" panose="02000503020000020003" pitchFamily="2" charset="0"/>
              </a:rPr>
              <a:t>for 2 years</a:t>
            </a:r>
          </a:p>
        </p:txBody>
      </p:sp>
      <p:sp>
        <p:nvSpPr>
          <p:cNvPr id="25" name="TextBox 24">
            <a:extLst>
              <a:ext uri="{FF2B5EF4-FFF2-40B4-BE49-F238E27FC236}">
                <a16:creationId xmlns:a16="http://schemas.microsoft.com/office/drawing/2014/main" id="{4568E59D-9B3C-08AD-B719-1DE24AE02CC2}"/>
              </a:ext>
            </a:extLst>
          </p:cNvPr>
          <p:cNvSpPr txBox="1"/>
          <p:nvPr/>
        </p:nvSpPr>
        <p:spPr>
          <a:xfrm>
            <a:off x="10238994" y="2874058"/>
            <a:ext cx="1774405" cy="892552"/>
          </a:xfrm>
          <a:prstGeom prst="rect">
            <a:avLst/>
          </a:prstGeom>
          <a:noFill/>
        </p:spPr>
        <p:txBody>
          <a:bodyPr wrap="square" rtlCol="0">
            <a:spAutoFit/>
          </a:bodyPr>
          <a:lstStyle/>
          <a:p>
            <a:pPr algn="ctr"/>
            <a:r>
              <a:rPr lang="en-US" sz="1600" b="1" dirty="0">
                <a:solidFill>
                  <a:schemeClr val="bg1">
                    <a:lumMod val="65000"/>
                  </a:schemeClr>
                </a:solidFill>
                <a:latin typeface="Avenir Black" panose="02000503020000020003" pitchFamily="2" charset="0"/>
              </a:rPr>
              <a:t>Level III Cohort</a:t>
            </a:r>
          </a:p>
          <a:p>
            <a:pPr algn="ctr"/>
            <a:r>
              <a:rPr lang="en-US" sz="1200" dirty="0">
                <a:solidFill>
                  <a:schemeClr val="bg1">
                    <a:lumMod val="65000"/>
                  </a:schemeClr>
                </a:solidFill>
                <a:latin typeface="Avenir Book" panose="02000503020000020003" pitchFamily="2" charset="0"/>
              </a:rPr>
              <a:t>3-5 new </a:t>
            </a:r>
          </a:p>
          <a:p>
            <a:pPr algn="ctr"/>
            <a:r>
              <a:rPr lang="en-US" sz="1200" dirty="0">
                <a:solidFill>
                  <a:schemeClr val="bg1">
                    <a:lumMod val="65000"/>
                  </a:schemeClr>
                </a:solidFill>
                <a:latin typeface="Avenir Book" panose="02000503020000020003" pitchFamily="2" charset="0"/>
              </a:rPr>
              <a:t>Ph.D. students</a:t>
            </a:r>
          </a:p>
          <a:p>
            <a:pPr algn="ctr"/>
            <a:r>
              <a:rPr lang="en-US" sz="1200" dirty="0">
                <a:solidFill>
                  <a:schemeClr val="bg1">
                    <a:lumMod val="65000"/>
                  </a:schemeClr>
                </a:solidFill>
                <a:latin typeface="Avenir Book" panose="02000503020000020003" pitchFamily="2" charset="0"/>
              </a:rPr>
              <a:t> for 2 years</a:t>
            </a:r>
          </a:p>
        </p:txBody>
      </p:sp>
    </p:spTree>
    <p:extLst>
      <p:ext uri="{BB962C8B-B14F-4D97-AF65-F5344CB8AC3E}">
        <p14:creationId xmlns:p14="http://schemas.microsoft.com/office/powerpoint/2010/main" val="226182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EE93A0946E414581A005FAC66F20D7" ma:contentTypeVersion="17" ma:contentTypeDescription="Create a new document." ma:contentTypeScope="" ma:versionID="73cb75c05a82a4c176fde69033a17180">
  <xsd:schema xmlns:xsd="http://www.w3.org/2001/XMLSchema" xmlns:xs="http://www.w3.org/2001/XMLSchema" xmlns:p="http://schemas.microsoft.com/office/2006/metadata/properties" xmlns:ns2="2b5ffafb-10d7-41df-8abe-38fcf40d0d2e" xmlns:ns3="53940c22-32fa-4a71-af31-5ef744d7dc4a" targetNamespace="http://schemas.microsoft.com/office/2006/metadata/properties" ma:root="true" ma:fieldsID="0544996ee6a30482f5ad4721beb7ea9a" ns2:_="" ns3:_="">
    <xsd:import namespace="2b5ffafb-10d7-41df-8abe-38fcf40d0d2e"/>
    <xsd:import namespace="53940c22-32fa-4a71-af31-5ef744d7dc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3:_dlc_DocId" minOccurs="0"/>
                <xsd:element ref="ns3:_dlc_DocIdUrl" minOccurs="0"/>
                <xsd:element ref="ns3:_dlc_DocIdPersistId"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ffafb-10d7-41df-8abe-38fcf40d0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40c22-32fa-4a71-af31-5ef744d7d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437ba662-b89c-470b-850f-4319bcf37c36}" ma:internalName="TaxCatchAll" ma:showField="CatchAllData" ma:web="53940c22-32fa-4a71-af31-5ef744d7dc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3940c22-32fa-4a71-af31-5ef744d7dc4a">CASRGE-913963082-193196</_dlc_DocId>
    <lcf76f155ced4ddcb4097134ff3c332f xmlns="2b5ffafb-10d7-41df-8abe-38fcf40d0d2e">
      <Terms xmlns="http://schemas.microsoft.com/office/infopath/2007/PartnerControls"/>
    </lcf76f155ced4ddcb4097134ff3c332f>
    <TaxCatchAll xmlns="53940c22-32fa-4a71-af31-5ef744d7dc4a" xsi:nil="true"/>
    <_dlc_DocIdUrl xmlns="53940c22-32fa-4a71-af31-5ef744d7dc4a">
      <Url>https://pennstateoffice365.sharepoint.com/sites/CASResearchInternalGrants/_layouts/15/DocIdRedir.aspx?ID=CASRGE-913963082-193196</Url>
      <Description>CASRGE-913963082-193196</Description>
    </_dlc_DocIdUrl>
    <SharedWithUsers xmlns="53940c22-32fa-4a71-af31-5ef744d7dc4a">
      <UserInfo>
        <DisplayName>Spencer, Maria Theresa</DisplayName>
        <AccountId>183</AccountId>
        <AccountType/>
      </UserInfo>
    </SharedWithUsers>
  </documentManagement>
</p:properties>
</file>

<file path=customXml/itemProps1.xml><?xml version="1.0" encoding="utf-8"?>
<ds:datastoreItem xmlns:ds="http://schemas.openxmlformats.org/officeDocument/2006/customXml" ds:itemID="{8E6A302E-5E75-46E4-9EC0-761EF3ED6A3B}">
  <ds:schemaRefs>
    <ds:schemaRef ds:uri="http://schemas.microsoft.com/sharepoint/events"/>
  </ds:schemaRefs>
</ds:datastoreItem>
</file>

<file path=customXml/itemProps2.xml><?xml version="1.0" encoding="utf-8"?>
<ds:datastoreItem xmlns:ds="http://schemas.openxmlformats.org/officeDocument/2006/customXml" ds:itemID="{A9AECB70-0FA3-41BB-B818-C7AF6200EA4B}">
  <ds:schemaRefs>
    <ds:schemaRef ds:uri="http://schemas.microsoft.com/sharepoint/v3/contenttype/forms"/>
  </ds:schemaRefs>
</ds:datastoreItem>
</file>

<file path=customXml/itemProps3.xml><?xml version="1.0" encoding="utf-8"?>
<ds:datastoreItem xmlns:ds="http://schemas.openxmlformats.org/officeDocument/2006/customXml" ds:itemID="{DE534DE0-49FB-405E-A4E0-B5979BDF8FBC}">
  <ds:schemaRefs>
    <ds:schemaRef ds:uri="2b5ffafb-10d7-41df-8abe-38fcf40d0d2e"/>
    <ds:schemaRef ds:uri="53940c22-32fa-4a71-af31-5ef744d7dc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5FF7947-E5C0-41B9-9E4E-F6BBE5ACC459}">
  <ds:schemaRefs>
    <ds:schemaRef ds:uri="2b5ffafb-10d7-41df-8abe-38fcf40d0d2e"/>
    <ds:schemaRef ds:uri="53940c22-32fa-4a71-af31-5ef744d7dc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1486</TotalTime>
  <Words>2566</Words>
  <Application>Microsoft Macintosh PowerPoint</Application>
  <PresentationFormat>Widescreen</PresentationFormat>
  <Paragraphs>356</Paragraphs>
  <Slides>29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Avenir Black</vt:lpstr>
      <vt:lpstr>Avenir Black Oblique</vt:lpstr>
      <vt:lpstr>Avenir Book</vt:lpstr>
      <vt:lpstr>Avenir Heavy</vt:lpstr>
      <vt:lpstr>Avenir Heavy Oblique</vt:lpstr>
      <vt:lpstr>Avenir Light</vt:lpstr>
      <vt:lpstr>Avenir Light Oblique</vt:lpstr>
      <vt:lpstr>Avenir Medium</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Tritch Roman, Gretta</dc:creator>
  <cp:lastModifiedBy>Tritch Roman, Gretta</cp:lastModifiedBy>
  <cp:revision>1</cp:revision>
  <dcterms:created xsi:type="dcterms:W3CDTF">2023-08-29T12:43:13Z</dcterms:created>
  <dcterms:modified xsi:type="dcterms:W3CDTF">2023-08-30T15:53:45Z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efb2ae70-d91d-4090-becf-ee1839bb25d1</vt:lpwstr>
  </property>
  <property fmtid="{D5CDD505-2E9C-101B-9397-08002B2CF9AE}" pid="3" name="ContentTypeId">
    <vt:lpwstr>0x01010070EE93A0946E414581A005FAC66F20D7</vt:lpwstr>
  </property>
  <property fmtid="{D5CDD505-2E9C-101B-9397-08002B2CF9AE}" pid="4" name="MediaServiceImageTags">
    <vt:lpwstr/>
  </property>
</Properties>
</file>