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46"/>
  </p:notesMasterIdLst>
  <p:sldIdLst>
    <p:sldId id="256" r:id="rId6"/>
    <p:sldId id="284" r:id="rId7"/>
    <p:sldId id="287" r:id="rId8"/>
    <p:sldId id="262" r:id="rId9"/>
    <p:sldId id="264" r:id="rId10"/>
    <p:sldId id="263" r:id="rId11"/>
    <p:sldId id="261" r:id="rId12"/>
    <p:sldId id="273" r:id="rId13"/>
    <p:sldId id="260" r:id="rId14"/>
    <p:sldId id="265" r:id="rId15"/>
    <p:sldId id="257" r:id="rId16"/>
    <p:sldId id="258" r:id="rId17"/>
    <p:sldId id="267" r:id="rId18"/>
    <p:sldId id="285" r:id="rId19"/>
    <p:sldId id="271" r:id="rId20"/>
    <p:sldId id="272" r:id="rId21"/>
    <p:sldId id="274" r:id="rId22"/>
    <p:sldId id="266" r:id="rId23"/>
    <p:sldId id="268" r:id="rId24"/>
    <p:sldId id="269" r:id="rId25"/>
    <p:sldId id="270" r:id="rId26"/>
    <p:sldId id="281" r:id="rId27"/>
    <p:sldId id="275" r:id="rId28"/>
    <p:sldId id="294" r:id="rId29"/>
    <p:sldId id="276" r:id="rId30"/>
    <p:sldId id="277" r:id="rId31"/>
    <p:sldId id="286" r:id="rId32"/>
    <p:sldId id="279" r:id="rId33"/>
    <p:sldId id="278" r:id="rId34"/>
    <p:sldId id="289" r:id="rId35"/>
    <p:sldId id="292" r:id="rId36"/>
    <p:sldId id="280" r:id="rId37"/>
    <p:sldId id="282" r:id="rId38"/>
    <p:sldId id="296" r:id="rId39"/>
    <p:sldId id="291" r:id="rId40"/>
    <p:sldId id="293" r:id="rId41"/>
    <p:sldId id="283" r:id="rId42"/>
    <p:sldId id="300" r:id="rId43"/>
    <p:sldId id="298" r:id="rId44"/>
    <p:sldId id="299" r:id="rId45"/>
  </p:sldIdLst>
  <p:sldSz cx="12192000" cy="6858000"/>
  <p:notesSz cx="6858000" cy="9144000"/>
  <p:embeddedFontLst>
    <p:embeddedFont>
      <p:font typeface="Avenir Black" panose="02000503020000020003" pitchFamily="2" charset="0"/>
      <p:bold r:id="rId47"/>
      <p:italic r:id="rId48"/>
      <p:boldItalic r:id="rId49"/>
    </p:embeddedFont>
    <p:embeddedFont>
      <p:font typeface="Avenir Book" panose="02000503020000020003" pitchFamily="2" charset="0"/>
      <p:regular r:id="rId50"/>
      <p:italic r:id="rId51"/>
    </p:embeddedFont>
    <p:embeddedFont>
      <p:font typeface="Avenir Book Oblique" panose="02000503020000020003" pitchFamily="2" charset="0"/>
      <p:italic r:id="rId52"/>
    </p:embeddedFont>
    <p:embeddedFont>
      <p:font typeface="Avenir Heavy" panose="02000503020000020003" pitchFamily="2" charset="0"/>
      <p:bold r:id="rId53"/>
      <p:italic r:id="rId54"/>
      <p:boldItalic r:id="rId55"/>
    </p:embeddedFont>
    <p:embeddedFont>
      <p:font typeface="Avenir Light" panose="020B0402020203020204" pitchFamily="34" charset="77"/>
      <p:regular r:id="rId56"/>
      <p:italic r:id="rId57"/>
    </p:embeddedFont>
    <p:embeddedFont>
      <p:font typeface="Avenir Light Oblique" panose="020B0402020203090204" pitchFamily="34" charset="77"/>
      <p:italic r:id="rId58"/>
    </p:embeddedFont>
    <p:embeddedFont>
      <p:font typeface="Avenir Medium" panose="02000503020000020003" pitchFamily="2" charset="0"/>
      <p:regular r:id="rId59"/>
      <p:italic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07C"/>
    <a:srgbClr val="009CDE"/>
    <a:srgbClr val="D883FF"/>
    <a:srgbClr val="7A81FF"/>
    <a:srgbClr val="F2665E"/>
    <a:srgbClr val="99CC00"/>
    <a:srgbClr val="001E44"/>
    <a:srgbClr val="FFD579"/>
    <a:srgbClr val="E98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89E263-2B22-3941-817A-8A5B62180788}" v="11" dt="2023-03-22T15:08:44.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0"/>
    <p:restoredTop sz="94672"/>
  </p:normalViewPr>
  <p:slideViewPr>
    <p:cSldViewPr snapToGrid="0">
      <p:cViewPr varScale="1">
        <p:scale>
          <a:sx n="120" d="100"/>
          <a:sy n="120" d="100"/>
        </p:scale>
        <p:origin x="208"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Master" Target="slideMasters/slideMaster1.xml"/><Relationship Id="rId61" Type="http://schemas.openxmlformats.org/officeDocument/2006/relationships/font" Target="fonts/font15.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4.fntdata"/><Relationship Id="rId55"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gst118/The%20Pennsylvania%20State%20University/CAS%20RGE%20-%20Documents/Research%20Strategies/Seminar%20Series/2022-23%20DeepDive/AES%20Research/hatc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dirty="0">
                <a:latin typeface="Avenir Book" panose="02000503020000020003" pitchFamily="2" charset="0"/>
              </a:rPr>
              <a:t>Federal </a:t>
            </a:r>
            <a:r>
              <a:rPr lang="en-US" b="1" i="0" dirty="0">
                <a:latin typeface="Avenir Black" panose="02000503020000020003" pitchFamily="2" charset="0"/>
              </a:rPr>
              <a:t>Extension</a:t>
            </a:r>
            <a:r>
              <a:rPr lang="en-US" dirty="0">
                <a:latin typeface="Avenir Book" panose="02000503020000020003" pitchFamily="2" charset="0"/>
              </a:rPr>
              <a:t> Capacity Grants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pieChart>
        <c:varyColors val="1"/>
        <c:ser>
          <c:idx val="0"/>
          <c:order val="0"/>
          <c:spPr>
            <a:ln w="12700"/>
          </c:spPr>
          <c:dPt>
            <c:idx val="0"/>
            <c:bubble3D val="0"/>
            <c:spPr>
              <a:solidFill>
                <a:schemeClr val="accent3">
                  <a:shade val="65000"/>
                </a:schemeClr>
              </a:solidFill>
              <a:ln w="12700">
                <a:solidFill>
                  <a:schemeClr val="lt1"/>
                </a:solidFill>
              </a:ln>
              <a:effectLst/>
            </c:spPr>
            <c:extLst>
              <c:ext xmlns:c16="http://schemas.microsoft.com/office/drawing/2014/chart" uri="{C3380CC4-5D6E-409C-BE32-E72D297353CC}">
                <c16:uniqueId val="{00000001-CD8C-BA45-8456-9CF01E1C04F0}"/>
              </c:ext>
            </c:extLst>
          </c:dPt>
          <c:dPt>
            <c:idx val="1"/>
            <c:bubble3D val="0"/>
            <c:spPr>
              <a:solidFill>
                <a:schemeClr val="accent3"/>
              </a:solidFill>
              <a:ln w="12700">
                <a:solidFill>
                  <a:schemeClr val="lt1"/>
                </a:solidFill>
              </a:ln>
              <a:effectLst/>
            </c:spPr>
            <c:extLst>
              <c:ext xmlns:c16="http://schemas.microsoft.com/office/drawing/2014/chart" uri="{C3380CC4-5D6E-409C-BE32-E72D297353CC}">
                <c16:uniqueId val="{00000003-CD8C-BA45-8456-9CF01E1C04F0}"/>
              </c:ext>
            </c:extLst>
          </c:dPt>
          <c:dPt>
            <c:idx val="2"/>
            <c:bubble3D val="0"/>
            <c:spPr>
              <a:solidFill>
                <a:schemeClr val="accent3">
                  <a:tint val="65000"/>
                </a:schemeClr>
              </a:solidFill>
              <a:ln w="12700">
                <a:solidFill>
                  <a:schemeClr val="lt1"/>
                </a:solidFill>
              </a:ln>
              <a:effectLst/>
            </c:spPr>
            <c:extLst>
              <c:ext xmlns:c16="http://schemas.microsoft.com/office/drawing/2014/chart" uri="{C3380CC4-5D6E-409C-BE32-E72D297353CC}">
                <c16:uniqueId val="{00000005-CD8C-BA45-8456-9CF01E1C04F0}"/>
              </c:ext>
            </c:extLst>
          </c:dPt>
          <c:cat>
            <c:strRef>
              <c:f>Sheet1!$A$44:$C$44</c:f>
              <c:strCache>
                <c:ptCount val="3"/>
                <c:pt idx="0">
                  <c:v>Smith Lever 3bc</c:v>
                </c:pt>
                <c:pt idx="1">
                  <c:v>Smith Lever 3d</c:v>
                </c:pt>
                <c:pt idx="2">
                  <c:v>RREA</c:v>
                </c:pt>
              </c:strCache>
            </c:strRef>
          </c:cat>
          <c:val>
            <c:numRef>
              <c:f>Sheet1!$A$45:$C$45</c:f>
              <c:numCache>
                <c:formatCode>"$"#,##0</c:formatCode>
                <c:ptCount val="3"/>
                <c:pt idx="0">
                  <c:v>11251998</c:v>
                </c:pt>
                <c:pt idx="1">
                  <c:v>2753533</c:v>
                </c:pt>
                <c:pt idx="2">
                  <c:v>78315</c:v>
                </c:pt>
              </c:numCache>
            </c:numRef>
          </c:val>
          <c:extLst>
            <c:ext xmlns:c16="http://schemas.microsoft.com/office/drawing/2014/chart" uri="{C3380CC4-5D6E-409C-BE32-E72D297353CC}">
              <c16:uniqueId val="{00000006-CD8C-BA45-8456-9CF01E1C04F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dirty="0">
                <a:latin typeface="Avenir Book" panose="02000503020000020003" pitchFamily="2" charset="0"/>
              </a:rPr>
              <a:t>Federal </a:t>
            </a:r>
            <a:r>
              <a:rPr lang="en-US" b="1" i="0" dirty="0">
                <a:latin typeface="Avenir Black" panose="02000503020000020003" pitchFamily="2" charset="0"/>
              </a:rPr>
              <a:t>Research</a:t>
            </a:r>
            <a:r>
              <a:rPr lang="en-US" dirty="0">
                <a:latin typeface="Avenir Book" panose="02000503020000020003" pitchFamily="2" charset="0"/>
              </a:rPr>
              <a:t> Capacity</a:t>
            </a:r>
            <a:r>
              <a:rPr lang="en-US" baseline="0" dirty="0">
                <a:latin typeface="Avenir Book" panose="02000503020000020003" pitchFamily="2" charset="0"/>
              </a:rPr>
              <a:t> Grants</a:t>
            </a:r>
            <a:endParaRPr lang="en-US" dirty="0">
              <a:latin typeface="Avenir Book" panose="02000503020000020003"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pieChart>
        <c:varyColors val="1"/>
        <c:ser>
          <c:idx val="0"/>
          <c:order val="0"/>
          <c:spPr>
            <a:ln w="12700"/>
          </c:spPr>
          <c:dPt>
            <c:idx val="0"/>
            <c:bubble3D val="0"/>
            <c:spPr>
              <a:solidFill>
                <a:schemeClr val="accent3">
                  <a:shade val="58000"/>
                </a:schemeClr>
              </a:solidFill>
              <a:ln w="12700">
                <a:solidFill>
                  <a:schemeClr val="lt1"/>
                </a:solidFill>
              </a:ln>
              <a:effectLst/>
            </c:spPr>
            <c:extLst>
              <c:ext xmlns:c16="http://schemas.microsoft.com/office/drawing/2014/chart" uri="{C3380CC4-5D6E-409C-BE32-E72D297353CC}">
                <c16:uniqueId val="{00000001-FAE7-674F-83FE-A950A2B9F33C}"/>
              </c:ext>
            </c:extLst>
          </c:dPt>
          <c:dPt>
            <c:idx val="1"/>
            <c:bubble3D val="0"/>
            <c:spPr>
              <a:solidFill>
                <a:schemeClr val="accent3">
                  <a:shade val="86000"/>
                </a:schemeClr>
              </a:solidFill>
              <a:ln w="12700">
                <a:solidFill>
                  <a:schemeClr val="lt1"/>
                </a:solidFill>
              </a:ln>
              <a:effectLst/>
            </c:spPr>
            <c:extLst>
              <c:ext xmlns:c16="http://schemas.microsoft.com/office/drawing/2014/chart" uri="{C3380CC4-5D6E-409C-BE32-E72D297353CC}">
                <c16:uniqueId val="{00000003-FAE7-674F-83FE-A950A2B9F33C}"/>
              </c:ext>
            </c:extLst>
          </c:dPt>
          <c:dPt>
            <c:idx val="2"/>
            <c:bubble3D val="0"/>
            <c:spPr>
              <a:solidFill>
                <a:schemeClr val="accent3">
                  <a:tint val="86000"/>
                </a:schemeClr>
              </a:solidFill>
              <a:ln w="12700">
                <a:solidFill>
                  <a:schemeClr val="lt1"/>
                </a:solidFill>
              </a:ln>
              <a:effectLst/>
            </c:spPr>
            <c:extLst>
              <c:ext xmlns:c16="http://schemas.microsoft.com/office/drawing/2014/chart" uri="{C3380CC4-5D6E-409C-BE32-E72D297353CC}">
                <c16:uniqueId val="{00000005-FAE7-674F-83FE-A950A2B9F33C}"/>
              </c:ext>
            </c:extLst>
          </c:dPt>
          <c:dPt>
            <c:idx val="3"/>
            <c:bubble3D val="0"/>
            <c:spPr>
              <a:solidFill>
                <a:schemeClr val="accent3">
                  <a:tint val="58000"/>
                </a:schemeClr>
              </a:solidFill>
              <a:ln w="12700">
                <a:solidFill>
                  <a:schemeClr val="lt1"/>
                </a:solidFill>
              </a:ln>
              <a:effectLst/>
            </c:spPr>
            <c:extLst>
              <c:ext xmlns:c16="http://schemas.microsoft.com/office/drawing/2014/chart" uri="{C3380CC4-5D6E-409C-BE32-E72D297353CC}">
                <c16:uniqueId val="{00000007-FAE7-674F-83FE-A950A2B9F33C}"/>
              </c:ext>
            </c:extLst>
          </c:dPt>
          <c:cat>
            <c:strRef>
              <c:f>Sheet1!$H$44:$K$44</c:f>
              <c:strCache>
                <c:ptCount val="4"/>
                <c:pt idx="0">
                  <c:v>Hatch</c:v>
                </c:pt>
                <c:pt idx="1">
                  <c:v>Multi-State</c:v>
                </c:pt>
                <c:pt idx="2">
                  <c:v>McStennis</c:v>
                </c:pt>
                <c:pt idx="3">
                  <c:v>Animal Health</c:v>
                </c:pt>
              </c:strCache>
            </c:strRef>
          </c:cat>
          <c:val>
            <c:numRef>
              <c:f>Sheet1!$H$45:$K$45</c:f>
              <c:numCache>
                <c:formatCode>"$"#,##0</c:formatCode>
                <c:ptCount val="4"/>
                <c:pt idx="0">
                  <c:v>6251947</c:v>
                </c:pt>
                <c:pt idx="1">
                  <c:v>1811996</c:v>
                </c:pt>
                <c:pt idx="2">
                  <c:v>794764</c:v>
                </c:pt>
                <c:pt idx="3">
                  <c:v>56793</c:v>
                </c:pt>
              </c:numCache>
            </c:numRef>
          </c:val>
          <c:extLst>
            <c:ext xmlns:c16="http://schemas.microsoft.com/office/drawing/2014/chart" uri="{C3380CC4-5D6E-409C-BE32-E72D297353CC}">
              <c16:uniqueId val="{00000008-FAE7-674F-83FE-A950A2B9F3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dirty="0">
                <a:latin typeface="Avenir Book" panose="02000503020000020003" pitchFamily="2" charset="0"/>
              </a:rPr>
              <a:t>Federal to State Appropriations for FY2023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barChart>
        <c:barDir val="col"/>
        <c:grouping val="clustered"/>
        <c:varyColors val="0"/>
        <c:ser>
          <c:idx val="0"/>
          <c:order val="0"/>
          <c:tx>
            <c:strRef>
              <c:f>Sheet1!$A$53</c:f>
              <c:strCache>
                <c:ptCount val="1"/>
                <c:pt idx="0">
                  <c:v>Federal Capacity Grants</c:v>
                </c:pt>
              </c:strCache>
            </c:strRef>
          </c:tx>
          <c:spPr>
            <a:solidFill>
              <a:srgbClr val="001E4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Book" panose="02000503020000020003"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Sheet1!$B$52:$C$52</c:f>
              <c:strCache>
                <c:ptCount val="2"/>
                <c:pt idx="0">
                  <c:v>Extension</c:v>
                </c:pt>
                <c:pt idx="1">
                  <c:v>Research</c:v>
                </c:pt>
              </c:strCache>
            </c:strRef>
          </c:cat>
          <c:val>
            <c:numRef>
              <c:f>Sheet1!$B$53:$C$53</c:f>
              <c:numCache>
                <c:formatCode>"$"#,##0</c:formatCode>
                <c:ptCount val="2"/>
                <c:pt idx="0">
                  <c:v>14083846</c:v>
                </c:pt>
                <c:pt idx="1">
                  <c:v>8915500</c:v>
                </c:pt>
              </c:numCache>
            </c:numRef>
          </c:val>
          <c:extLst>
            <c:ext xmlns:c16="http://schemas.microsoft.com/office/drawing/2014/chart" uri="{C3380CC4-5D6E-409C-BE32-E72D297353CC}">
              <c16:uniqueId val="{00000000-C7FF-554B-9AF1-9A9BE0D233D5}"/>
            </c:ext>
          </c:extLst>
        </c:ser>
        <c:ser>
          <c:idx val="1"/>
          <c:order val="1"/>
          <c:tx>
            <c:strRef>
              <c:f>Sheet1!$A$54</c:f>
              <c:strCache>
                <c:ptCount val="1"/>
                <c:pt idx="0">
                  <c:v>State Ag Land Scrip</c:v>
                </c:pt>
              </c:strCache>
            </c:strRef>
          </c:tx>
          <c:spPr>
            <a:solidFill>
              <a:srgbClr val="009CD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Book" panose="02000503020000020003"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Sheet1!$B$52:$C$52</c:f>
              <c:strCache>
                <c:ptCount val="2"/>
                <c:pt idx="0">
                  <c:v>Extension</c:v>
                </c:pt>
                <c:pt idx="1">
                  <c:v>Research</c:v>
                </c:pt>
              </c:strCache>
            </c:strRef>
          </c:cat>
          <c:val>
            <c:numRef>
              <c:f>Sheet1!$B$54:$C$54</c:f>
              <c:numCache>
                <c:formatCode>"$"#,##0</c:formatCode>
                <c:ptCount val="2"/>
                <c:pt idx="0">
                  <c:v>28855000</c:v>
                </c:pt>
                <c:pt idx="1">
                  <c:v>28855000</c:v>
                </c:pt>
              </c:numCache>
            </c:numRef>
          </c:val>
          <c:extLst>
            <c:ext xmlns:c16="http://schemas.microsoft.com/office/drawing/2014/chart" uri="{C3380CC4-5D6E-409C-BE32-E72D297353CC}">
              <c16:uniqueId val="{00000001-C7FF-554B-9AF1-9A9BE0D233D5}"/>
            </c:ext>
          </c:extLst>
        </c:ser>
        <c:dLbls>
          <c:dLblPos val="outEnd"/>
          <c:showLegendKey val="0"/>
          <c:showVal val="1"/>
          <c:showCatName val="0"/>
          <c:showSerName val="0"/>
          <c:showPercent val="0"/>
          <c:showBubbleSize val="0"/>
        </c:dLbls>
        <c:gapWidth val="219"/>
        <c:overlap val="-27"/>
        <c:axId val="1487459344"/>
        <c:axId val="1487307344"/>
      </c:barChart>
      <c:catAx>
        <c:axId val="148745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487307344"/>
        <c:crosses val="autoZero"/>
        <c:auto val="1"/>
        <c:lblAlgn val="ctr"/>
        <c:lblOffset val="100"/>
        <c:noMultiLvlLbl val="0"/>
      </c:catAx>
      <c:valAx>
        <c:axId val="14873073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745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a:latin typeface="Avenir Book" panose="02000503020000020003" pitchFamily="2" charset="0"/>
              </a:rPr>
              <a:t>Research Capacity Grants Allocated to Penn State</a:t>
            </a:r>
          </a:p>
        </c:rich>
      </c:tx>
      <c:layout>
        <c:manualLayout>
          <c:xMode val="edge"/>
          <c:yMode val="edge"/>
          <c:x val="0.4103356979334558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barChart>
        <c:barDir val="col"/>
        <c:grouping val="clustered"/>
        <c:varyColors val="0"/>
        <c:ser>
          <c:idx val="1"/>
          <c:order val="0"/>
          <c:tx>
            <c:strRef>
              <c:f>Sheet1!$B$1</c:f>
              <c:strCache>
                <c:ptCount val="1"/>
                <c:pt idx="0">
                  <c:v>Hatch</c:v>
                </c:pt>
              </c:strCache>
            </c:strRef>
          </c:tx>
          <c:spPr>
            <a:solidFill>
              <a:srgbClr val="009CDE"/>
            </a:solidFill>
            <a:ln>
              <a:noFill/>
            </a:ln>
            <a:effectLst/>
          </c:spPr>
          <c:invertIfNegative val="0"/>
          <c:dLbls>
            <c:numFmt formatCode="&quot;$&quot;#,##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c:formatCode>
                <c:ptCount val="9"/>
                <c:pt idx="0">
                  <c:v>5998986</c:v>
                </c:pt>
                <c:pt idx="1">
                  <c:v>5974806</c:v>
                </c:pt>
                <c:pt idx="2">
                  <c:v>5938975</c:v>
                </c:pt>
                <c:pt idx="3">
                  <c:v>5943142</c:v>
                </c:pt>
                <c:pt idx="4">
                  <c:v>6289963</c:v>
                </c:pt>
                <c:pt idx="5">
                  <c:v>6269284</c:v>
                </c:pt>
                <c:pt idx="6">
                  <c:v>6248605</c:v>
                </c:pt>
                <c:pt idx="7">
                  <c:v>6251947</c:v>
                </c:pt>
                <c:pt idx="8">
                  <c:v>6251947</c:v>
                </c:pt>
              </c:numCache>
            </c:numRef>
          </c:val>
          <c:extLst>
            <c:ext xmlns:c16="http://schemas.microsoft.com/office/drawing/2014/chart" uri="{C3380CC4-5D6E-409C-BE32-E72D297353CC}">
              <c16:uniqueId val="{00000000-5218-9548-95AC-3E7E35690D35}"/>
            </c:ext>
          </c:extLst>
        </c:ser>
        <c:ser>
          <c:idx val="2"/>
          <c:order val="1"/>
          <c:tx>
            <c:strRef>
              <c:f>Sheet1!$C$1</c:f>
              <c:strCache>
                <c:ptCount val="1"/>
                <c:pt idx="0">
                  <c:v>Multi-State</c:v>
                </c:pt>
              </c:strCache>
            </c:strRef>
          </c:tx>
          <c:spPr>
            <a:solidFill>
              <a:srgbClr val="0070C0"/>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c:formatCode>
                <c:ptCount val="9"/>
                <c:pt idx="0">
                  <c:v>1677893</c:v>
                </c:pt>
                <c:pt idx="1">
                  <c:v>1678666</c:v>
                </c:pt>
                <c:pt idx="2">
                  <c:v>1685912</c:v>
                </c:pt>
                <c:pt idx="3">
                  <c:v>1685972</c:v>
                </c:pt>
                <c:pt idx="4">
                  <c:v>1801535</c:v>
                </c:pt>
                <c:pt idx="5">
                  <c:v>1799106</c:v>
                </c:pt>
                <c:pt idx="6">
                  <c:v>1801875</c:v>
                </c:pt>
                <c:pt idx="7">
                  <c:v>1811996</c:v>
                </c:pt>
                <c:pt idx="8">
                  <c:v>1811996</c:v>
                </c:pt>
              </c:numCache>
            </c:numRef>
          </c:val>
          <c:extLst>
            <c:ext xmlns:c16="http://schemas.microsoft.com/office/drawing/2014/chart" uri="{C3380CC4-5D6E-409C-BE32-E72D297353CC}">
              <c16:uniqueId val="{00000001-5218-9548-95AC-3E7E35690D35}"/>
            </c:ext>
          </c:extLst>
        </c:ser>
        <c:ser>
          <c:idx val="3"/>
          <c:order val="2"/>
          <c:tx>
            <c:strRef>
              <c:f>Sheet1!$D$1</c:f>
              <c:strCache>
                <c:ptCount val="1"/>
                <c:pt idx="0">
                  <c:v>McStennis</c:v>
                </c:pt>
              </c:strCache>
            </c:strRef>
          </c:tx>
          <c:spPr>
            <a:solidFill>
              <a:schemeClr val="accent1">
                <a:lumMod val="60000"/>
              </a:schemeClr>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c:formatCode>
                <c:ptCount val="9"/>
                <c:pt idx="0">
                  <c:v>777261</c:v>
                </c:pt>
                <c:pt idx="1">
                  <c:v>763850</c:v>
                </c:pt>
                <c:pt idx="2">
                  <c:v>761666</c:v>
                </c:pt>
                <c:pt idx="3">
                  <c:v>763075</c:v>
                </c:pt>
                <c:pt idx="4">
                  <c:v>814630</c:v>
                </c:pt>
                <c:pt idx="5">
                  <c:v>811976</c:v>
                </c:pt>
                <c:pt idx="6">
                  <c:v>814103</c:v>
                </c:pt>
                <c:pt idx="7">
                  <c:v>794764</c:v>
                </c:pt>
                <c:pt idx="8">
                  <c:v>794764</c:v>
                </c:pt>
              </c:numCache>
            </c:numRef>
          </c:val>
          <c:extLst>
            <c:ext xmlns:c16="http://schemas.microsoft.com/office/drawing/2014/chart" uri="{C3380CC4-5D6E-409C-BE32-E72D297353CC}">
              <c16:uniqueId val="{00000002-5218-9548-95AC-3E7E35690D35}"/>
            </c:ext>
          </c:extLst>
        </c:ser>
        <c:ser>
          <c:idx val="4"/>
          <c:order val="3"/>
          <c:tx>
            <c:strRef>
              <c:f>Sheet1!$E$1</c:f>
              <c:strCache>
                <c:ptCount val="1"/>
                <c:pt idx="0">
                  <c:v>Animal Health</c:v>
                </c:pt>
              </c:strCache>
            </c:strRef>
          </c:tx>
          <c:spPr>
            <a:solidFill>
              <a:schemeClr val="accent3">
                <a:lumMod val="60000"/>
              </a:schemeClr>
            </a:solidFill>
            <a:ln>
              <a:noFill/>
            </a:ln>
            <a:effectLst/>
          </c:spPr>
          <c:invertIfNegative val="0"/>
          <c:dLbls>
            <c:numFmt formatCode="&quot;$&quot;#,##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Sheet1!$E$2:$E$10</c:f>
              <c:numCache>
                <c:formatCode>"$"#,##0</c:formatCode>
                <c:ptCount val="9"/>
                <c:pt idx="0">
                  <c:v>73864</c:v>
                </c:pt>
                <c:pt idx="1">
                  <c:v>80698</c:v>
                </c:pt>
                <c:pt idx="2">
                  <c:v>88038</c:v>
                </c:pt>
                <c:pt idx="3">
                  <c:v>56663</c:v>
                </c:pt>
                <c:pt idx="4">
                  <c:v>47973</c:v>
                </c:pt>
                <c:pt idx="5">
                  <c:v>50753</c:v>
                </c:pt>
                <c:pt idx="6">
                  <c:v>56964</c:v>
                </c:pt>
                <c:pt idx="7">
                  <c:v>56793</c:v>
                </c:pt>
                <c:pt idx="8">
                  <c:v>56793</c:v>
                </c:pt>
              </c:numCache>
            </c:numRef>
          </c:val>
          <c:extLst>
            <c:ext xmlns:c16="http://schemas.microsoft.com/office/drawing/2014/chart" uri="{C3380CC4-5D6E-409C-BE32-E72D297353CC}">
              <c16:uniqueId val="{00000003-5218-9548-95AC-3E7E35690D35}"/>
            </c:ext>
          </c:extLst>
        </c:ser>
        <c:dLbls>
          <c:dLblPos val="outEnd"/>
          <c:showLegendKey val="0"/>
          <c:showVal val="1"/>
          <c:showCatName val="0"/>
          <c:showSerName val="0"/>
          <c:showPercent val="0"/>
          <c:showBubbleSize val="0"/>
        </c:dLbls>
        <c:gapWidth val="171"/>
        <c:overlap val="-27"/>
        <c:axId val="216766751"/>
        <c:axId val="216840799"/>
      </c:barChart>
      <c:dateAx>
        <c:axId val="216766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216840799"/>
        <c:crosses val="autoZero"/>
        <c:auto val="0"/>
        <c:lblOffset val="100"/>
        <c:baseTimeUnit val="days"/>
      </c:dateAx>
      <c:valAx>
        <c:axId val="21684079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216766751"/>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[hatch.xlsx]Sheet3!PivotTable2</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Sheet3!$B$3:$B$4</c:f>
              <c:strCache>
                <c:ptCount val="1"/>
                <c:pt idx="0">
                  <c:v>Advancing Agricultural and Food Systems</c:v>
                </c:pt>
              </c:strCache>
            </c:strRef>
          </c:tx>
          <c:spPr>
            <a:solidFill>
              <a:srgbClr val="1D407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venir Book" panose="02000503020000020003"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Sheet3!$A$5:$A$9</c:f>
              <c:strCache>
                <c:ptCount val="4"/>
                <c:pt idx="0">
                  <c:v>Hatch</c:v>
                </c:pt>
                <c:pt idx="1">
                  <c:v>Hatch Multistate</c:v>
                </c:pt>
                <c:pt idx="2">
                  <c:v>McIntire-Stennis</c:v>
                </c:pt>
                <c:pt idx="3">
                  <c:v>Animal Health</c:v>
                </c:pt>
              </c:strCache>
            </c:strRef>
          </c:cat>
          <c:val>
            <c:numRef>
              <c:f>Sheet3!$B$5:$B$9</c:f>
              <c:numCache>
                <c:formatCode>General</c:formatCode>
                <c:ptCount val="4"/>
                <c:pt idx="0">
                  <c:v>29</c:v>
                </c:pt>
                <c:pt idx="1">
                  <c:v>27</c:v>
                </c:pt>
                <c:pt idx="3">
                  <c:v>1</c:v>
                </c:pt>
              </c:numCache>
            </c:numRef>
          </c:val>
          <c:extLst>
            <c:ext xmlns:c16="http://schemas.microsoft.com/office/drawing/2014/chart" uri="{C3380CC4-5D6E-409C-BE32-E72D297353CC}">
              <c16:uniqueId val="{00000000-2524-1D4C-AFB1-0C03EA347A74}"/>
            </c:ext>
          </c:extLst>
        </c:ser>
        <c:ser>
          <c:idx val="1"/>
          <c:order val="1"/>
          <c:tx>
            <c:strRef>
              <c:f>Sheet3!$C$3:$C$4</c:f>
              <c:strCache>
                <c:ptCount val="1"/>
                <c:pt idx="0">
                  <c:v>Developing Biologically Based Materials and Products</c:v>
                </c:pt>
              </c:strCache>
            </c:strRef>
          </c:tx>
          <c:spPr>
            <a:solidFill>
              <a:srgbClr val="E98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venir Book" panose="02000503020000020003"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Sheet3!$A$5:$A$9</c:f>
              <c:strCache>
                <c:ptCount val="4"/>
                <c:pt idx="0">
                  <c:v>Hatch</c:v>
                </c:pt>
                <c:pt idx="1">
                  <c:v>Hatch Multistate</c:v>
                </c:pt>
                <c:pt idx="2">
                  <c:v>McIntire-Stennis</c:v>
                </c:pt>
                <c:pt idx="3">
                  <c:v>Animal Health</c:v>
                </c:pt>
              </c:strCache>
            </c:strRef>
          </c:cat>
          <c:val>
            <c:numRef>
              <c:f>Sheet3!$C$5:$C$9</c:f>
              <c:numCache>
                <c:formatCode>General</c:formatCode>
                <c:ptCount val="4"/>
                <c:pt idx="0">
                  <c:v>1</c:v>
                </c:pt>
                <c:pt idx="1">
                  <c:v>2</c:v>
                </c:pt>
              </c:numCache>
            </c:numRef>
          </c:val>
          <c:extLst>
            <c:ext xmlns:c16="http://schemas.microsoft.com/office/drawing/2014/chart" uri="{C3380CC4-5D6E-409C-BE32-E72D297353CC}">
              <c16:uniqueId val="{00000001-2524-1D4C-AFB1-0C03EA347A74}"/>
            </c:ext>
          </c:extLst>
        </c:ser>
        <c:ser>
          <c:idx val="2"/>
          <c:order val="2"/>
          <c:tx>
            <c:strRef>
              <c:f>Sheet3!$D$3:$D$4</c:f>
              <c:strCache>
                <c:ptCount val="1"/>
                <c:pt idx="0">
                  <c:v>Building Community Resilience and Capacity</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venir Book" panose="02000503020000020003"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Sheet3!$A$5:$A$9</c:f>
              <c:strCache>
                <c:ptCount val="4"/>
                <c:pt idx="0">
                  <c:v>Hatch</c:v>
                </c:pt>
                <c:pt idx="1">
                  <c:v>Hatch Multistate</c:v>
                </c:pt>
                <c:pt idx="2">
                  <c:v>McIntire-Stennis</c:v>
                </c:pt>
                <c:pt idx="3">
                  <c:v>Animal Health</c:v>
                </c:pt>
              </c:strCache>
            </c:strRef>
          </c:cat>
          <c:val>
            <c:numRef>
              <c:f>Sheet3!$D$5:$D$9</c:f>
              <c:numCache>
                <c:formatCode>General</c:formatCode>
                <c:ptCount val="4"/>
                <c:pt idx="0">
                  <c:v>3</c:v>
                </c:pt>
                <c:pt idx="1">
                  <c:v>2</c:v>
                </c:pt>
              </c:numCache>
            </c:numRef>
          </c:val>
          <c:extLst>
            <c:ext xmlns:c16="http://schemas.microsoft.com/office/drawing/2014/chart" uri="{C3380CC4-5D6E-409C-BE32-E72D297353CC}">
              <c16:uniqueId val="{00000002-2524-1D4C-AFB1-0C03EA347A74}"/>
            </c:ext>
          </c:extLst>
        </c:ser>
        <c:ser>
          <c:idx val="3"/>
          <c:order val="3"/>
          <c:tx>
            <c:strRef>
              <c:f>Sheet3!$E$3:$E$4</c:f>
              <c:strCache>
                <c:ptCount val="1"/>
                <c:pt idx="0">
                  <c:v>Promoting Environmental Resilience</c:v>
                </c:pt>
              </c:strCache>
            </c:strRef>
          </c:tx>
          <c:spPr>
            <a:solidFill>
              <a:srgbClr val="99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venir Book" panose="02000503020000020003"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Sheet3!$A$5:$A$9</c:f>
              <c:strCache>
                <c:ptCount val="4"/>
                <c:pt idx="0">
                  <c:v>Hatch</c:v>
                </c:pt>
                <c:pt idx="1">
                  <c:v>Hatch Multistate</c:v>
                </c:pt>
                <c:pt idx="2">
                  <c:v>McIntire-Stennis</c:v>
                </c:pt>
                <c:pt idx="3">
                  <c:v>Animal Health</c:v>
                </c:pt>
              </c:strCache>
            </c:strRef>
          </c:cat>
          <c:val>
            <c:numRef>
              <c:f>Sheet3!$E$5:$E$9</c:f>
              <c:numCache>
                <c:formatCode>General</c:formatCode>
                <c:ptCount val="4"/>
                <c:pt idx="0">
                  <c:v>35</c:v>
                </c:pt>
                <c:pt idx="1">
                  <c:v>14</c:v>
                </c:pt>
                <c:pt idx="2">
                  <c:v>6</c:v>
                </c:pt>
              </c:numCache>
            </c:numRef>
          </c:val>
          <c:extLst>
            <c:ext xmlns:c16="http://schemas.microsoft.com/office/drawing/2014/chart" uri="{C3380CC4-5D6E-409C-BE32-E72D297353CC}">
              <c16:uniqueId val="{00000003-2524-1D4C-AFB1-0C03EA347A74}"/>
            </c:ext>
          </c:extLst>
        </c:ser>
        <c:ser>
          <c:idx val="4"/>
          <c:order val="4"/>
          <c:tx>
            <c:strRef>
              <c:f>Sheet3!$F$3:$F$4</c:f>
              <c:strCache>
                <c:ptCount val="1"/>
                <c:pt idx="0">
                  <c:v>Supporting Integrated Health Solutions</c:v>
                </c:pt>
              </c:strCache>
            </c:strRef>
          </c:tx>
          <c:spPr>
            <a:solidFill>
              <a:srgbClr val="009CD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venir Book" panose="02000503020000020003"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Sheet3!$A$5:$A$9</c:f>
              <c:strCache>
                <c:ptCount val="4"/>
                <c:pt idx="0">
                  <c:v>Hatch</c:v>
                </c:pt>
                <c:pt idx="1">
                  <c:v>Hatch Multistate</c:v>
                </c:pt>
                <c:pt idx="2">
                  <c:v>McIntire-Stennis</c:v>
                </c:pt>
                <c:pt idx="3">
                  <c:v>Animal Health</c:v>
                </c:pt>
              </c:strCache>
            </c:strRef>
          </c:cat>
          <c:val>
            <c:numRef>
              <c:f>Sheet3!$F$5:$F$9</c:f>
              <c:numCache>
                <c:formatCode>General</c:formatCode>
                <c:ptCount val="4"/>
                <c:pt idx="0">
                  <c:v>14</c:v>
                </c:pt>
                <c:pt idx="1">
                  <c:v>3</c:v>
                </c:pt>
                <c:pt idx="2">
                  <c:v>1</c:v>
                </c:pt>
              </c:numCache>
            </c:numRef>
          </c:val>
          <c:extLst>
            <c:ext xmlns:c16="http://schemas.microsoft.com/office/drawing/2014/chart" uri="{C3380CC4-5D6E-409C-BE32-E72D297353CC}">
              <c16:uniqueId val="{00000004-2524-1D4C-AFB1-0C03EA347A74}"/>
            </c:ext>
          </c:extLst>
        </c:ser>
        <c:ser>
          <c:idx val="5"/>
          <c:order val="5"/>
          <c:tx>
            <c:strRef>
              <c:f>Sheet3!$G$3:$G$4</c:f>
              <c:strCache>
                <c:ptCount val="1"/>
                <c:pt idx="0">
                  <c:v>Fostering a Positive Future for Youth, Families, and Communities</c:v>
                </c:pt>
              </c:strCache>
            </c:strRef>
          </c:tx>
          <c:spPr>
            <a:solidFill>
              <a:srgbClr val="F266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venir Book" panose="02000503020000020003"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Sheet3!$A$5:$A$9</c:f>
              <c:strCache>
                <c:ptCount val="4"/>
                <c:pt idx="0">
                  <c:v>Hatch</c:v>
                </c:pt>
                <c:pt idx="1">
                  <c:v>Hatch Multistate</c:v>
                </c:pt>
                <c:pt idx="2">
                  <c:v>McIntire-Stennis</c:v>
                </c:pt>
                <c:pt idx="3">
                  <c:v>Animal Health</c:v>
                </c:pt>
              </c:strCache>
            </c:strRef>
          </c:cat>
          <c:val>
            <c:numRef>
              <c:f>Sheet3!$G$5:$G$9</c:f>
              <c:numCache>
                <c:formatCode>General</c:formatCode>
                <c:ptCount val="4"/>
                <c:pt idx="0">
                  <c:v>1</c:v>
                </c:pt>
                <c:pt idx="1">
                  <c:v>3</c:v>
                </c:pt>
              </c:numCache>
            </c:numRef>
          </c:val>
          <c:extLst>
            <c:ext xmlns:c16="http://schemas.microsoft.com/office/drawing/2014/chart" uri="{C3380CC4-5D6E-409C-BE32-E72D297353CC}">
              <c16:uniqueId val="{00000005-2524-1D4C-AFB1-0C03EA347A74}"/>
            </c:ext>
          </c:extLst>
        </c:ser>
        <c:ser>
          <c:idx val="6"/>
          <c:order val="6"/>
          <c:tx>
            <c:strRef>
              <c:f>Sheet3!$H$3:$H$4</c:f>
              <c:strCache>
                <c:ptCount val="1"/>
                <c:pt idx="0">
                  <c:v>Not Categorized</c:v>
                </c:pt>
              </c:strCache>
            </c:strRef>
          </c:tx>
          <c:spPr>
            <a:solidFill>
              <a:schemeClr val="bg2">
                <a:lumMod val="50000"/>
              </a:schemeClr>
            </a:solidFill>
            <a:ln>
              <a:noFill/>
            </a:ln>
            <a:effectLst/>
          </c:spPr>
          <c:invertIfNegative val="0"/>
          <c:dLbls>
            <c:delete val="1"/>
          </c:dLbls>
          <c:cat>
            <c:strRef>
              <c:f>Sheet3!$A$5:$A$9</c:f>
              <c:strCache>
                <c:ptCount val="4"/>
                <c:pt idx="0">
                  <c:v>Hatch</c:v>
                </c:pt>
                <c:pt idx="1">
                  <c:v>Hatch Multistate</c:v>
                </c:pt>
                <c:pt idx="2">
                  <c:v>McIntire-Stennis</c:v>
                </c:pt>
                <c:pt idx="3">
                  <c:v>Animal Health</c:v>
                </c:pt>
              </c:strCache>
            </c:strRef>
          </c:cat>
          <c:val>
            <c:numRef>
              <c:f>Sheet3!$H$5:$H$9</c:f>
              <c:numCache>
                <c:formatCode>General</c:formatCode>
                <c:ptCount val="4"/>
                <c:pt idx="2">
                  <c:v>4</c:v>
                </c:pt>
                <c:pt idx="3">
                  <c:v>1</c:v>
                </c:pt>
              </c:numCache>
            </c:numRef>
          </c:val>
          <c:extLst>
            <c:ext xmlns:c16="http://schemas.microsoft.com/office/drawing/2014/chart" uri="{C3380CC4-5D6E-409C-BE32-E72D297353CC}">
              <c16:uniqueId val="{00000006-2524-1D4C-AFB1-0C03EA347A74}"/>
            </c:ext>
          </c:extLst>
        </c:ser>
        <c:dLbls>
          <c:dLblPos val="ctr"/>
          <c:showLegendKey val="0"/>
          <c:showVal val="1"/>
          <c:showCatName val="0"/>
          <c:showSerName val="0"/>
          <c:showPercent val="0"/>
          <c:showBubbleSize val="0"/>
        </c:dLbls>
        <c:gapWidth val="150"/>
        <c:overlap val="100"/>
        <c:axId val="1874253167"/>
        <c:axId val="986301743"/>
      </c:barChart>
      <c:catAx>
        <c:axId val="1874253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986301743"/>
        <c:crosses val="autoZero"/>
        <c:auto val="1"/>
        <c:lblAlgn val="ctr"/>
        <c:lblOffset val="100"/>
        <c:noMultiLvlLbl val="0"/>
      </c:catAx>
      <c:valAx>
        <c:axId val="986301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874253167"/>
        <c:crosses val="autoZero"/>
        <c:crossBetween val="between"/>
      </c:valAx>
      <c:spPr>
        <a:noFill/>
        <a:ln>
          <a:noFill/>
        </a:ln>
        <a:effectLst/>
      </c:spPr>
    </c:plotArea>
    <c:legend>
      <c:legendPos val="r"/>
      <c:layout>
        <c:manualLayout>
          <c:xMode val="edge"/>
          <c:yMode val="edge"/>
          <c:x val="0.45682881168334039"/>
          <c:y val="0.18457774243431252"/>
          <c:w val="0.21800809742712049"/>
          <c:h val="0.48559670781893005"/>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dirty="0">
                <a:latin typeface="Avenir Book" panose="02000503020000020003" pitchFamily="2" charset="0"/>
              </a:rPr>
              <a:t>Federal </a:t>
            </a:r>
            <a:r>
              <a:rPr lang="en-US" b="1" i="0" dirty="0">
                <a:latin typeface="Avenir Black" panose="02000503020000020003" pitchFamily="2" charset="0"/>
              </a:rPr>
              <a:t>Extension</a:t>
            </a:r>
            <a:r>
              <a:rPr lang="en-US" dirty="0">
                <a:latin typeface="Avenir Book" panose="02000503020000020003" pitchFamily="2" charset="0"/>
              </a:rPr>
              <a:t> Capacity Grants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pieChart>
        <c:varyColors val="1"/>
        <c:ser>
          <c:idx val="0"/>
          <c:order val="0"/>
          <c:spPr>
            <a:ln w="12700"/>
          </c:spPr>
          <c:dPt>
            <c:idx val="0"/>
            <c:bubble3D val="0"/>
            <c:spPr>
              <a:solidFill>
                <a:schemeClr val="accent3">
                  <a:shade val="65000"/>
                </a:schemeClr>
              </a:solidFill>
              <a:ln w="12700">
                <a:solidFill>
                  <a:schemeClr val="lt1"/>
                </a:solidFill>
              </a:ln>
              <a:effectLst/>
            </c:spPr>
            <c:extLst>
              <c:ext xmlns:c16="http://schemas.microsoft.com/office/drawing/2014/chart" uri="{C3380CC4-5D6E-409C-BE32-E72D297353CC}">
                <c16:uniqueId val="{00000001-CD8C-BA45-8456-9CF01E1C04F0}"/>
              </c:ext>
            </c:extLst>
          </c:dPt>
          <c:dPt>
            <c:idx val="1"/>
            <c:bubble3D val="0"/>
            <c:spPr>
              <a:solidFill>
                <a:schemeClr val="accent3"/>
              </a:solidFill>
              <a:ln w="12700">
                <a:solidFill>
                  <a:schemeClr val="lt1"/>
                </a:solidFill>
              </a:ln>
              <a:effectLst/>
            </c:spPr>
            <c:extLst>
              <c:ext xmlns:c16="http://schemas.microsoft.com/office/drawing/2014/chart" uri="{C3380CC4-5D6E-409C-BE32-E72D297353CC}">
                <c16:uniqueId val="{00000003-CD8C-BA45-8456-9CF01E1C04F0}"/>
              </c:ext>
            </c:extLst>
          </c:dPt>
          <c:dPt>
            <c:idx val="2"/>
            <c:bubble3D val="0"/>
            <c:spPr>
              <a:solidFill>
                <a:schemeClr val="accent3">
                  <a:tint val="65000"/>
                </a:schemeClr>
              </a:solidFill>
              <a:ln w="12700">
                <a:solidFill>
                  <a:schemeClr val="lt1"/>
                </a:solidFill>
              </a:ln>
              <a:effectLst/>
            </c:spPr>
            <c:extLst>
              <c:ext xmlns:c16="http://schemas.microsoft.com/office/drawing/2014/chart" uri="{C3380CC4-5D6E-409C-BE32-E72D297353CC}">
                <c16:uniqueId val="{00000005-CD8C-BA45-8456-9CF01E1C04F0}"/>
              </c:ext>
            </c:extLst>
          </c:dPt>
          <c:cat>
            <c:strRef>
              <c:f>Sheet1!$A$44:$C$44</c:f>
              <c:strCache>
                <c:ptCount val="3"/>
                <c:pt idx="0">
                  <c:v>Smith Lever 3bc</c:v>
                </c:pt>
                <c:pt idx="1">
                  <c:v>Smith Lever 3d</c:v>
                </c:pt>
                <c:pt idx="2">
                  <c:v>RREA</c:v>
                </c:pt>
              </c:strCache>
            </c:strRef>
          </c:cat>
          <c:val>
            <c:numRef>
              <c:f>Sheet1!$A$45:$C$45</c:f>
              <c:numCache>
                <c:formatCode>"$"#,##0</c:formatCode>
                <c:ptCount val="3"/>
                <c:pt idx="0">
                  <c:v>11251998</c:v>
                </c:pt>
                <c:pt idx="1">
                  <c:v>2753533</c:v>
                </c:pt>
                <c:pt idx="2">
                  <c:v>78315</c:v>
                </c:pt>
              </c:numCache>
            </c:numRef>
          </c:val>
          <c:extLst>
            <c:ext xmlns:c16="http://schemas.microsoft.com/office/drawing/2014/chart" uri="{C3380CC4-5D6E-409C-BE32-E72D297353CC}">
              <c16:uniqueId val="{00000006-CD8C-BA45-8456-9CF01E1C04F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dirty="0">
                <a:latin typeface="Avenir Book" panose="02000503020000020003" pitchFamily="2" charset="0"/>
              </a:rPr>
              <a:t>Federal </a:t>
            </a:r>
            <a:r>
              <a:rPr lang="en-US" b="1" i="0" dirty="0">
                <a:latin typeface="Avenir Black" panose="02000503020000020003" pitchFamily="2" charset="0"/>
              </a:rPr>
              <a:t>Research</a:t>
            </a:r>
            <a:r>
              <a:rPr lang="en-US" dirty="0">
                <a:latin typeface="Avenir Book" panose="02000503020000020003" pitchFamily="2" charset="0"/>
              </a:rPr>
              <a:t> Capacity</a:t>
            </a:r>
            <a:r>
              <a:rPr lang="en-US" baseline="0" dirty="0">
                <a:latin typeface="Avenir Book" panose="02000503020000020003" pitchFamily="2" charset="0"/>
              </a:rPr>
              <a:t> Grants</a:t>
            </a:r>
            <a:endParaRPr lang="en-US" dirty="0">
              <a:latin typeface="Avenir Book" panose="02000503020000020003"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pieChart>
        <c:varyColors val="1"/>
        <c:ser>
          <c:idx val="0"/>
          <c:order val="0"/>
          <c:spPr>
            <a:ln w="12700"/>
          </c:spPr>
          <c:dPt>
            <c:idx val="0"/>
            <c:bubble3D val="0"/>
            <c:spPr>
              <a:solidFill>
                <a:schemeClr val="accent3">
                  <a:shade val="58000"/>
                </a:schemeClr>
              </a:solidFill>
              <a:ln w="12700">
                <a:solidFill>
                  <a:schemeClr val="lt1"/>
                </a:solidFill>
              </a:ln>
              <a:effectLst/>
            </c:spPr>
            <c:extLst>
              <c:ext xmlns:c16="http://schemas.microsoft.com/office/drawing/2014/chart" uri="{C3380CC4-5D6E-409C-BE32-E72D297353CC}">
                <c16:uniqueId val="{00000001-FAE7-674F-83FE-A950A2B9F33C}"/>
              </c:ext>
            </c:extLst>
          </c:dPt>
          <c:dPt>
            <c:idx val="1"/>
            <c:bubble3D val="0"/>
            <c:spPr>
              <a:solidFill>
                <a:schemeClr val="accent3">
                  <a:shade val="86000"/>
                </a:schemeClr>
              </a:solidFill>
              <a:ln w="12700">
                <a:solidFill>
                  <a:schemeClr val="lt1"/>
                </a:solidFill>
              </a:ln>
              <a:effectLst/>
            </c:spPr>
            <c:extLst>
              <c:ext xmlns:c16="http://schemas.microsoft.com/office/drawing/2014/chart" uri="{C3380CC4-5D6E-409C-BE32-E72D297353CC}">
                <c16:uniqueId val="{00000003-FAE7-674F-83FE-A950A2B9F33C}"/>
              </c:ext>
            </c:extLst>
          </c:dPt>
          <c:dPt>
            <c:idx val="2"/>
            <c:bubble3D val="0"/>
            <c:spPr>
              <a:solidFill>
                <a:schemeClr val="accent3">
                  <a:tint val="86000"/>
                </a:schemeClr>
              </a:solidFill>
              <a:ln w="12700">
                <a:solidFill>
                  <a:schemeClr val="lt1"/>
                </a:solidFill>
              </a:ln>
              <a:effectLst/>
            </c:spPr>
            <c:extLst>
              <c:ext xmlns:c16="http://schemas.microsoft.com/office/drawing/2014/chart" uri="{C3380CC4-5D6E-409C-BE32-E72D297353CC}">
                <c16:uniqueId val="{00000005-FAE7-674F-83FE-A950A2B9F33C}"/>
              </c:ext>
            </c:extLst>
          </c:dPt>
          <c:dPt>
            <c:idx val="3"/>
            <c:bubble3D val="0"/>
            <c:spPr>
              <a:solidFill>
                <a:schemeClr val="accent3">
                  <a:tint val="58000"/>
                </a:schemeClr>
              </a:solidFill>
              <a:ln w="12700">
                <a:solidFill>
                  <a:schemeClr val="lt1"/>
                </a:solidFill>
              </a:ln>
              <a:effectLst/>
            </c:spPr>
            <c:extLst>
              <c:ext xmlns:c16="http://schemas.microsoft.com/office/drawing/2014/chart" uri="{C3380CC4-5D6E-409C-BE32-E72D297353CC}">
                <c16:uniqueId val="{00000007-FAE7-674F-83FE-A950A2B9F33C}"/>
              </c:ext>
            </c:extLst>
          </c:dPt>
          <c:cat>
            <c:strRef>
              <c:f>Sheet1!$H$44:$K$44</c:f>
              <c:strCache>
                <c:ptCount val="4"/>
                <c:pt idx="0">
                  <c:v>Hatch</c:v>
                </c:pt>
                <c:pt idx="1">
                  <c:v>Multi-State</c:v>
                </c:pt>
                <c:pt idx="2">
                  <c:v>McStennis</c:v>
                </c:pt>
                <c:pt idx="3">
                  <c:v>Animal Health</c:v>
                </c:pt>
              </c:strCache>
            </c:strRef>
          </c:cat>
          <c:val>
            <c:numRef>
              <c:f>Sheet1!$H$45:$K$45</c:f>
              <c:numCache>
                <c:formatCode>"$"#,##0</c:formatCode>
                <c:ptCount val="4"/>
                <c:pt idx="0">
                  <c:v>6251947</c:v>
                </c:pt>
                <c:pt idx="1">
                  <c:v>1811996</c:v>
                </c:pt>
                <c:pt idx="2">
                  <c:v>794764</c:v>
                </c:pt>
                <c:pt idx="3">
                  <c:v>56793</c:v>
                </c:pt>
              </c:numCache>
            </c:numRef>
          </c:val>
          <c:extLst>
            <c:ext xmlns:c16="http://schemas.microsoft.com/office/drawing/2014/chart" uri="{C3380CC4-5D6E-409C-BE32-E72D297353CC}">
              <c16:uniqueId val="{00000008-FAE7-674F-83FE-A950A2B9F3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dirty="0">
                <a:latin typeface="Avenir Book" panose="02000503020000020003" pitchFamily="2" charset="0"/>
              </a:rPr>
              <a:t>Federal to State Appropriations for FY2023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barChart>
        <c:barDir val="col"/>
        <c:grouping val="clustered"/>
        <c:varyColors val="0"/>
        <c:ser>
          <c:idx val="0"/>
          <c:order val="0"/>
          <c:tx>
            <c:strRef>
              <c:f>Sheet1!$A$53</c:f>
              <c:strCache>
                <c:ptCount val="1"/>
                <c:pt idx="0">
                  <c:v>Federal Capacity Grants</c:v>
                </c:pt>
              </c:strCache>
            </c:strRef>
          </c:tx>
          <c:spPr>
            <a:solidFill>
              <a:srgbClr val="001E4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Book" panose="02000503020000020003"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Sheet1!$B$52:$C$52</c:f>
              <c:strCache>
                <c:ptCount val="2"/>
                <c:pt idx="0">
                  <c:v>Extension</c:v>
                </c:pt>
                <c:pt idx="1">
                  <c:v>Research</c:v>
                </c:pt>
              </c:strCache>
            </c:strRef>
          </c:cat>
          <c:val>
            <c:numRef>
              <c:f>Sheet1!$B$53:$C$53</c:f>
              <c:numCache>
                <c:formatCode>"$"#,##0</c:formatCode>
                <c:ptCount val="2"/>
                <c:pt idx="0">
                  <c:v>14083846</c:v>
                </c:pt>
                <c:pt idx="1">
                  <c:v>8915500</c:v>
                </c:pt>
              </c:numCache>
            </c:numRef>
          </c:val>
          <c:extLst>
            <c:ext xmlns:c16="http://schemas.microsoft.com/office/drawing/2014/chart" uri="{C3380CC4-5D6E-409C-BE32-E72D297353CC}">
              <c16:uniqueId val="{00000000-C7FF-554B-9AF1-9A9BE0D233D5}"/>
            </c:ext>
          </c:extLst>
        </c:ser>
        <c:ser>
          <c:idx val="1"/>
          <c:order val="1"/>
          <c:tx>
            <c:strRef>
              <c:f>Sheet1!$A$54</c:f>
              <c:strCache>
                <c:ptCount val="1"/>
                <c:pt idx="0">
                  <c:v>State Ag Land Scrip</c:v>
                </c:pt>
              </c:strCache>
            </c:strRef>
          </c:tx>
          <c:spPr>
            <a:solidFill>
              <a:srgbClr val="009CD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Book" panose="02000503020000020003"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Sheet1!$B$52:$C$52</c:f>
              <c:strCache>
                <c:ptCount val="2"/>
                <c:pt idx="0">
                  <c:v>Extension</c:v>
                </c:pt>
                <c:pt idx="1">
                  <c:v>Research</c:v>
                </c:pt>
              </c:strCache>
            </c:strRef>
          </c:cat>
          <c:val>
            <c:numRef>
              <c:f>Sheet1!$B$54:$C$54</c:f>
              <c:numCache>
                <c:formatCode>"$"#,##0</c:formatCode>
                <c:ptCount val="2"/>
                <c:pt idx="0">
                  <c:v>28855000</c:v>
                </c:pt>
                <c:pt idx="1">
                  <c:v>28855000</c:v>
                </c:pt>
              </c:numCache>
            </c:numRef>
          </c:val>
          <c:extLst>
            <c:ext xmlns:c16="http://schemas.microsoft.com/office/drawing/2014/chart" uri="{C3380CC4-5D6E-409C-BE32-E72D297353CC}">
              <c16:uniqueId val="{00000001-C7FF-554B-9AF1-9A9BE0D233D5}"/>
            </c:ext>
          </c:extLst>
        </c:ser>
        <c:dLbls>
          <c:dLblPos val="outEnd"/>
          <c:showLegendKey val="0"/>
          <c:showVal val="1"/>
          <c:showCatName val="0"/>
          <c:showSerName val="0"/>
          <c:showPercent val="0"/>
          <c:showBubbleSize val="0"/>
        </c:dLbls>
        <c:gapWidth val="219"/>
        <c:overlap val="-27"/>
        <c:axId val="1487459344"/>
        <c:axId val="1487307344"/>
      </c:barChart>
      <c:catAx>
        <c:axId val="148745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487307344"/>
        <c:crosses val="autoZero"/>
        <c:auto val="1"/>
        <c:lblAlgn val="ctr"/>
        <c:lblOffset val="100"/>
        <c:noMultiLvlLbl val="0"/>
      </c:catAx>
      <c:valAx>
        <c:axId val="14873073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745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5F671-29F0-D44F-801F-3139D9A5562C}" type="datetimeFigureOut">
              <a:rPr lang="en-US" smtClean="0"/>
              <a:t>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8B0CF-6895-344E-B4BA-B9EEEE6EB6E8}" type="slidenum">
              <a:rPr lang="en-US" smtClean="0"/>
              <a:t>‹#›</a:t>
            </a:fld>
            <a:endParaRPr lang="en-US"/>
          </a:p>
        </p:txBody>
      </p:sp>
    </p:spTree>
    <p:extLst>
      <p:ext uri="{BB962C8B-B14F-4D97-AF65-F5344CB8AC3E}">
        <p14:creationId xmlns:p14="http://schemas.microsoft.com/office/powerpoint/2010/main" val="131420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F8B0CF-6895-344E-B4BA-B9EEEE6EB6E8}" type="slidenum">
              <a:rPr lang="en-US" smtClean="0"/>
              <a:t>9</a:t>
            </a:fld>
            <a:endParaRPr lang="en-US"/>
          </a:p>
        </p:txBody>
      </p:sp>
    </p:spTree>
    <p:extLst>
      <p:ext uri="{BB962C8B-B14F-4D97-AF65-F5344CB8AC3E}">
        <p14:creationId xmlns:p14="http://schemas.microsoft.com/office/powerpoint/2010/main" val="3635611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F8B0CF-6895-344E-B4BA-B9EEEE6EB6E8}" type="slidenum">
              <a:rPr lang="en-US" smtClean="0"/>
              <a:t>33</a:t>
            </a:fld>
            <a:endParaRPr lang="en-US"/>
          </a:p>
        </p:txBody>
      </p:sp>
    </p:spTree>
    <p:extLst>
      <p:ext uri="{BB962C8B-B14F-4D97-AF65-F5344CB8AC3E}">
        <p14:creationId xmlns:p14="http://schemas.microsoft.com/office/powerpoint/2010/main" val="96093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30C7-C460-9CBC-0987-E740CE80F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46BE01-97A5-EC26-ECD5-FE77B0F14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F866F-FAF6-6433-C715-CCE416625407}"/>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5" name="Footer Placeholder 4">
            <a:extLst>
              <a:ext uri="{FF2B5EF4-FFF2-40B4-BE49-F238E27FC236}">
                <a16:creationId xmlns:a16="http://schemas.microsoft.com/office/drawing/2014/main" id="{F4D1DC81-873A-90D0-5EAE-82528E57F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93CCC-D966-6F02-6B0C-B7731140D721}"/>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178107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5A25-445D-F0A0-0EAF-FCCE29F868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58BD4C-65C4-AF17-F952-03823D8B13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94F2D-82AD-C962-3C59-3F92BF2BF978}"/>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5" name="Footer Placeholder 4">
            <a:extLst>
              <a:ext uri="{FF2B5EF4-FFF2-40B4-BE49-F238E27FC236}">
                <a16:creationId xmlns:a16="http://schemas.microsoft.com/office/drawing/2014/main" id="{8173AABC-0300-9770-494D-2542FE749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6A36F-B5E0-A201-7381-6E26ADA3F4D9}"/>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7730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E3F7E-66C7-3062-5B0A-CAD4CCD412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832310-55B2-B965-A63D-4DEEB07AC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01EDB-AC6B-29C9-35F4-4828470C8628}"/>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5" name="Footer Placeholder 4">
            <a:extLst>
              <a:ext uri="{FF2B5EF4-FFF2-40B4-BE49-F238E27FC236}">
                <a16:creationId xmlns:a16="http://schemas.microsoft.com/office/drawing/2014/main" id="{7A19A7B2-86C5-7F5D-8EC4-91C2F474F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DFE75-41DD-C4B9-5BFF-3C134C109707}"/>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289498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491A7-1DA3-97F1-E855-53341B0348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9181F-3D97-A244-1FC4-474EB4DAE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67BA3-228E-1E11-F27B-A9BB9A344FDA}"/>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5" name="Footer Placeholder 4">
            <a:extLst>
              <a:ext uri="{FF2B5EF4-FFF2-40B4-BE49-F238E27FC236}">
                <a16:creationId xmlns:a16="http://schemas.microsoft.com/office/drawing/2014/main" id="{96DB6FC4-7CE5-BADF-23A6-1C3AE78A3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BDE87-B191-E050-EE44-21EB18219D43}"/>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78764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7C1C-FEBB-D7D6-4603-30757C606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CEFAEC-ED71-6DA6-973C-EE07E7130F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54FCD-FB90-F446-D76B-D4950FC415AF}"/>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5" name="Footer Placeholder 4">
            <a:extLst>
              <a:ext uri="{FF2B5EF4-FFF2-40B4-BE49-F238E27FC236}">
                <a16:creationId xmlns:a16="http://schemas.microsoft.com/office/drawing/2014/main" id="{23DC5F7D-FEF7-E174-1A3E-4F28D70C9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46A31-8BFC-9F96-1128-93B737275BD2}"/>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2968565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487C-A3C2-8D68-25AF-C4B007E118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2B321-E4EF-1032-05D1-F219039F1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3DD14-5237-27FF-7823-383B768EA5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5B85D7-3155-FC8A-4A96-F0E10A66B833}"/>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6" name="Footer Placeholder 5">
            <a:extLst>
              <a:ext uri="{FF2B5EF4-FFF2-40B4-BE49-F238E27FC236}">
                <a16:creationId xmlns:a16="http://schemas.microsoft.com/office/drawing/2014/main" id="{0A66D688-FCE6-FFC2-1333-FA69CAE3B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6A01E-0014-C22A-7A3C-D3E4E48105F4}"/>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341663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A894-E9CE-0130-0AB2-C8068706A2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2C3E52-4185-3A87-8DC8-C46B52A42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35811-D966-E556-6526-0E0221BE82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6303B4-28D0-00BC-FB5B-DFAF66DEE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36303-F9D8-6006-B50F-606A6E66C0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4F1293-12D9-1E28-780E-7FBDFC9B492B}"/>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8" name="Footer Placeholder 7">
            <a:extLst>
              <a:ext uri="{FF2B5EF4-FFF2-40B4-BE49-F238E27FC236}">
                <a16:creationId xmlns:a16="http://schemas.microsoft.com/office/drawing/2014/main" id="{9B8C3FDA-06AE-B9A2-4B1C-95B86B20A2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C383A5-4FD1-55BD-13F9-7DAB7F37F551}"/>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419595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0FE7-7391-D3F0-7830-1718FEF15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5311D1-F1F5-1E3C-EC44-9E763FCB293F}"/>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4" name="Footer Placeholder 3">
            <a:extLst>
              <a:ext uri="{FF2B5EF4-FFF2-40B4-BE49-F238E27FC236}">
                <a16:creationId xmlns:a16="http://schemas.microsoft.com/office/drawing/2014/main" id="{DB1EF6C4-9BBC-E757-45BF-866055D32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D22003-B6F7-5FEA-DEE8-88C80DEDDC9F}"/>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2160482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76ACA-C286-1660-3A2F-70E63AA308B8}"/>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3" name="Footer Placeholder 2">
            <a:extLst>
              <a:ext uri="{FF2B5EF4-FFF2-40B4-BE49-F238E27FC236}">
                <a16:creationId xmlns:a16="http://schemas.microsoft.com/office/drawing/2014/main" id="{57F6F38F-8F66-D599-D87E-DA74E49C5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3BAFE-3317-BA1E-BF02-9CD8BC3E6B96}"/>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296151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C5FC-2F14-5A1F-0651-450A7B3BF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43D724-4FA6-052E-88A3-6602820F8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15D52-71BD-BF7A-5FB7-461E79179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A6AE8-1B7A-EAC1-52FE-2A26E0D47D57}"/>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6" name="Footer Placeholder 5">
            <a:extLst>
              <a:ext uri="{FF2B5EF4-FFF2-40B4-BE49-F238E27FC236}">
                <a16:creationId xmlns:a16="http://schemas.microsoft.com/office/drawing/2014/main" id="{51CF88DD-1D97-BB93-BD8F-5FE78CA71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748A6-4F49-8591-9A38-9F012295A66A}"/>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64038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EF2B-B88A-35E3-87C4-762E67BE6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3312DF-5188-877C-ABB7-C8F0F33386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CCACC-BF77-355C-296D-EF7223F44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DEA49-F1BC-2C17-800A-8B6BC7D8DC2D}"/>
              </a:ext>
            </a:extLst>
          </p:cNvPr>
          <p:cNvSpPr>
            <a:spLocks noGrp="1"/>
          </p:cNvSpPr>
          <p:nvPr>
            <p:ph type="dt" sz="half" idx="10"/>
          </p:nvPr>
        </p:nvSpPr>
        <p:spPr/>
        <p:txBody>
          <a:bodyPr/>
          <a:lstStyle/>
          <a:p>
            <a:fld id="{073B0FF6-01E2-F24E-8420-62C874531396}" type="datetimeFigureOut">
              <a:rPr lang="en-US" smtClean="0"/>
              <a:t>3/20/23</a:t>
            </a:fld>
            <a:endParaRPr lang="en-US"/>
          </a:p>
        </p:txBody>
      </p:sp>
      <p:sp>
        <p:nvSpPr>
          <p:cNvPr id="6" name="Footer Placeholder 5">
            <a:extLst>
              <a:ext uri="{FF2B5EF4-FFF2-40B4-BE49-F238E27FC236}">
                <a16:creationId xmlns:a16="http://schemas.microsoft.com/office/drawing/2014/main" id="{41E9894F-0C0C-4B09-3C2E-D640A0C31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0F3D2-0A84-1F01-36D4-0BA874D219DC}"/>
              </a:ext>
            </a:extLst>
          </p:cNvPr>
          <p:cNvSpPr>
            <a:spLocks noGrp="1"/>
          </p:cNvSpPr>
          <p:nvPr>
            <p:ph type="sldNum" sz="quarter" idx="12"/>
          </p:nvPr>
        </p:nvSpPr>
        <p:spPr/>
        <p:txBody>
          <a:bodyPr/>
          <a:lstStyle/>
          <a:p>
            <a:fld id="{5E074236-7774-224A-B71C-D0B38875BD17}" type="slidenum">
              <a:rPr lang="en-US" smtClean="0"/>
              <a:t>‹#›</a:t>
            </a:fld>
            <a:endParaRPr lang="en-US"/>
          </a:p>
        </p:txBody>
      </p:sp>
    </p:spTree>
    <p:extLst>
      <p:ext uri="{BB962C8B-B14F-4D97-AF65-F5344CB8AC3E}">
        <p14:creationId xmlns:p14="http://schemas.microsoft.com/office/powerpoint/2010/main" val="289449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F83B72-A9E9-50BF-BE8D-3095C005C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A5964-5415-B38F-43BE-ACDD7730D8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14492-8E78-C070-AF1F-9D06F6AB6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B0FF6-01E2-F24E-8420-62C874531396}" type="datetimeFigureOut">
              <a:rPr lang="en-US" smtClean="0"/>
              <a:t>3/20/23</a:t>
            </a:fld>
            <a:endParaRPr lang="en-US"/>
          </a:p>
        </p:txBody>
      </p:sp>
      <p:sp>
        <p:nvSpPr>
          <p:cNvPr id="5" name="Footer Placeholder 4">
            <a:extLst>
              <a:ext uri="{FF2B5EF4-FFF2-40B4-BE49-F238E27FC236}">
                <a16:creationId xmlns:a16="http://schemas.microsoft.com/office/drawing/2014/main" id="{81F85D8B-BA3B-8FA8-BCE5-FC4E70207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27C771-DC06-DF10-AE40-FDB69723D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74236-7774-224A-B71C-D0B38875BD17}" type="slidenum">
              <a:rPr lang="en-US" smtClean="0"/>
              <a:t>‹#›</a:t>
            </a:fld>
            <a:endParaRPr lang="en-US"/>
          </a:p>
        </p:txBody>
      </p:sp>
    </p:spTree>
    <p:extLst>
      <p:ext uri="{BB962C8B-B14F-4D97-AF65-F5344CB8AC3E}">
        <p14:creationId xmlns:p14="http://schemas.microsoft.com/office/powerpoint/2010/main" val="371848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nifa.usda.gov/data/nifa-reporting-system" TargetMode="External"/><Relationship Id="rId5" Type="http://schemas.openxmlformats.org/officeDocument/2006/relationships/hyperlink" Target="https://www.nifa.usda.gov/sites/default/files/resource/Agricultural-Research-Extension-and-Education-Reform-Act-of-1998.pdf" TargetMode="External"/><Relationship Id="rId4" Type="http://schemas.openxmlformats.org/officeDocument/2006/relationships/hyperlink" Target="https://uscode.house.gov/view.xhtml?hl=false&amp;edition=prelim&amp;req=granuleid%3AUSC-prelim-title7-section361c&amp;f=treesort&amp;fq=true&amp;num=0&amp;saved=%7CSGF0Y2ggQWN0IG9mIDE4ODc%3D%7CdHJlZXNvcnQ%3D%7CdHJ1ZQ%3D%3D%7C0%7Ctrue%7Cprelim" TargetMode="Externa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3" Type="http://schemas.openxmlformats.org/officeDocument/2006/relationships/hyperlink" Target="https://www.davidrumsey.com/luna/servlet/detail/RUMSEY~8~1~248349~5516076:Plate-64--States%252C-Territories-and-C?sort=pub_list_no_initialsort%2Cpub_date%2Cpub_list_no%2Cseries_no&amp;qvq=q:1860%20us%20states%20territories;sort:pub_list_no_initialsort%2Cpub_date%2Cpub_list_no%2Cseries_no;lc:RUMSEY~8~1&amp;mi=9&amp;trs=205"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mbridge.org/core/journals/history-of-education-quarterly/article/entangled-pasts-landgrant-colleges-and-american-indian-dispossession/79E42113A0A51B21903DFB1229F7DE88" TargetMode="External"/><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legis.state.pa.us/WU01/LI/LI/US/PDF/2021/0/0002A.PDF"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gsci.psu.edu/inside/knowledgebase/research-support/aes-resources/capacity-grants"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nifa.usda.gov/data/nifa-reporting-system"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gsci.psu.edu/inside/knowledgebase/research-support/aes-resources/capacity-grants"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agsci.psu.edu/inside/knowledgebase/research-support/aes-resources/proposal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4D6FCE-6B76-52EA-ECC2-E0B28634BAC1}"/>
              </a:ext>
            </a:extLst>
          </p:cNvPr>
          <p:cNvSpPr txBox="1"/>
          <p:nvPr/>
        </p:nvSpPr>
        <p:spPr>
          <a:xfrm>
            <a:off x="7373073" y="6180881"/>
            <a:ext cx="184731" cy="369332"/>
          </a:xfrm>
          <a:prstGeom prst="rect">
            <a:avLst/>
          </a:prstGeom>
          <a:noFill/>
        </p:spPr>
        <p:txBody>
          <a:bodyPr wrap="none" rtlCol="0">
            <a:spAutoFit/>
          </a:bodyPr>
          <a:lstStyle/>
          <a:p>
            <a:endParaRPr lang="en-US" dirty="0"/>
          </a:p>
        </p:txBody>
      </p:sp>
      <p:pic>
        <p:nvPicPr>
          <p:cNvPr id="12" name="Picture 11" descr="Graphical user interface&#10;&#10;Description automatically generated">
            <a:extLst>
              <a:ext uri="{FF2B5EF4-FFF2-40B4-BE49-F238E27FC236}">
                <a16:creationId xmlns:a16="http://schemas.microsoft.com/office/drawing/2014/main" id="{15B30141-30F9-E15D-1630-5C2825E5F3B3}"/>
              </a:ext>
            </a:extLst>
          </p:cNvPr>
          <p:cNvPicPr>
            <a:picLocks noChangeAspect="1"/>
          </p:cNvPicPr>
          <p:nvPr/>
        </p:nvPicPr>
        <p:blipFill>
          <a:blip r:embed="rId2"/>
          <a:stretch>
            <a:fillRect/>
          </a:stretch>
        </p:blipFill>
        <p:spPr>
          <a:xfrm>
            <a:off x="3102428" y="0"/>
            <a:ext cx="5987143" cy="2177143"/>
          </a:xfrm>
          <a:prstGeom prst="rect">
            <a:avLst/>
          </a:prstGeom>
        </p:spPr>
      </p:pic>
      <p:pic>
        <p:nvPicPr>
          <p:cNvPr id="14" name="Picture 13" descr="Text&#10;&#10;Description automatically generated">
            <a:extLst>
              <a:ext uri="{FF2B5EF4-FFF2-40B4-BE49-F238E27FC236}">
                <a16:creationId xmlns:a16="http://schemas.microsoft.com/office/drawing/2014/main" id="{596309C9-1EE5-ADB2-F075-3B2588593D55}"/>
              </a:ext>
            </a:extLst>
          </p:cNvPr>
          <p:cNvPicPr>
            <a:picLocks noChangeAspect="1"/>
          </p:cNvPicPr>
          <p:nvPr/>
        </p:nvPicPr>
        <p:blipFill>
          <a:blip r:embed="rId3"/>
          <a:stretch>
            <a:fillRect/>
          </a:stretch>
        </p:blipFill>
        <p:spPr>
          <a:xfrm>
            <a:off x="3260271" y="5153126"/>
            <a:ext cx="5671457" cy="1704874"/>
          </a:xfrm>
          <a:prstGeom prst="rect">
            <a:avLst/>
          </a:prstGeom>
        </p:spPr>
      </p:pic>
      <p:sp>
        <p:nvSpPr>
          <p:cNvPr id="15" name="TextBox 14">
            <a:extLst>
              <a:ext uri="{FF2B5EF4-FFF2-40B4-BE49-F238E27FC236}">
                <a16:creationId xmlns:a16="http://schemas.microsoft.com/office/drawing/2014/main" id="{ECC4B119-805E-D500-4331-9F2CED63E163}"/>
              </a:ext>
            </a:extLst>
          </p:cNvPr>
          <p:cNvSpPr txBox="1"/>
          <p:nvPr/>
        </p:nvSpPr>
        <p:spPr>
          <a:xfrm>
            <a:off x="2073727" y="3003415"/>
            <a:ext cx="8044543" cy="1323439"/>
          </a:xfrm>
          <a:prstGeom prst="rect">
            <a:avLst/>
          </a:prstGeom>
          <a:noFill/>
        </p:spPr>
        <p:txBody>
          <a:bodyPr wrap="square" rtlCol="0">
            <a:spAutoFit/>
          </a:bodyPr>
          <a:lstStyle/>
          <a:p>
            <a:pPr algn="ctr"/>
            <a:r>
              <a:rPr lang="en-US" sz="4000" b="1" dirty="0">
                <a:solidFill>
                  <a:srgbClr val="009CDE"/>
                </a:solidFill>
                <a:latin typeface="Avenir Black" panose="02000503020000020003" pitchFamily="2" charset="0"/>
              </a:rPr>
              <a:t>Agricultural Experiment Station</a:t>
            </a:r>
          </a:p>
          <a:p>
            <a:pPr algn="ctr"/>
            <a:endParaRPr lang="en-US" sz="2000" dirty="0">
              <a:solidFill>
                <a:srgbClr val="009CDE"/>
              </a:solidFill>
              <a:latin typeface="Avenir Light" panose="020B0402020203020204" pitchFamily="34" charset="77"/>
            </a:endParaRPr>
          </a:p>
          <a:p>
            <a:pPr algn="ctr"/>
            <a:r>
              <a:rPr lang="en-US" sz="2000" dirty="0">
                <a:solidFill>
                  <a:srgbClr val="009CDE"/>
                </a:solidFill>
                <a:latin typeface="Avenir Light" panose="020B0402020203020204" pitchFamily="34" charset="77"/>
              </a:rPr>
              <a:t>March 22, 2023</a:t>
            </a:r>
          </a:p>
        </p:txBody>
      </p:sp>
    </p:spTree>
    <p:extLst>
      <p:ext uri="{BB962C8B-B14F-4D97-AF65-F5344CB8AC3E}">
        <p14:creationId xmlns:p14="http://schemas.microsoft.com/office/powerpoint/2010/main" val="47200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05305C50-EDFF-CEEE-883A-171261F45528}"/>
              </a:ext>
            </a:extLst>
          </p:cNvPr>
          <p:cNvSpPr/>
          <p:nvPr/>
        </p:nvSpPr>
        <p:spPr>
          <a:xfrm>
            <a:off x="717630" y="2378071"/>
            <a:ext cx="1944547" cy="1111170"/>
          </a:xfrm>
          <a:prstGeom prst="chevro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3" name="Chevron 2">
            <a:extLst>
              <a:ext uri="{FF2B5EF4-FFF2-40B4-BE49-F238E27FC236}">
                <a16:creationId xmlns:a16="http://schemas.microsoft.com/office/drawing/2014/main" id="{77AAB150-512A-E567-FC73-98E41E33F01B}"/>
              </a:ext>
            </a:extLst>
          </p:cNvPr>
          <p:cNvSpPr/>
          <p:nvPr/>
        </p:nvSpPr>
        <p:spPr>
          <a:xfrm>
            <a:off x="2488557" y="2378071"/>
            <a:ext cx="1944547" cy="1111170"/>
          </a:xfrm>
          <a:prstGeom prst="chevron">
            <a:avLst/>
          </a:prstGeom>
          <a:solidFill>
            <a:srgbClr val="99C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4" name="Chevron 3">
            <a:extLst>
              <a:ext uri="{FF2B5EF4-FFF2-40B4-BE49-F238E27FC236}">
                <a16:creationId xmlns:a16="http://schemas.microsoft.com/office/drawing/2014/main" id="{E548C260-DDC9-8D71-A802-BC447DB21339}"/>
              </a:ext>
            </a:extLst>
          </p:cNvPr>
          <p:cNvSpPr/>
          <p:nvPr/>
        </p:nvSpPr>
        <p:spPr>
          <a:xfrm>
            <a:off x="4259484" y="2378071"/>
            <a:ext cx="1944547" cy="1111170"/>
          </a:xfrm>
          <a:prstGeom prst="chevron">
            <a:avLst/>
          </a:prstGeom>
          <a:solidFill>
            <a:srgbClr val="99CC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5" name="Chevron 4">
            <a:extLst>
              <a:ext uri="{FF2B5EF4-FFF2-40B4-BE49-F238E27FC236}">
                <a16:creationId xmlns:a16="http://schemas.microsoft.com/office/drawing/2014/main" id="{9016E2B9-B2A8-9381-C2D0-32081CDC1C29}"/>
              </a:ext>
            </a:extLst>
          </p:cNvPr>
          <p:cNvSpPr/>
          <p:nvPr/>
        </p:nvSpPr>
        <p:spPr>
          <a:xfrm>
            <a:off x="6030411" y="2378071"/>
            <a:ext cx="1944547" cy="1111170"/>
          </a:xfrm>
          <a:prstGeom prst="chevron">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6" name="Chevron 5">
            <a:extLst>
              <a:ext uri="{FF2B5EF4-FFF2-40B4-BE49-F238E27FC236}">
                <a16:creationId xmlns:a16="http://schemas.microsoft.com/office/drawing/2014/main" id="{8BD6D8C0-49E2-62BE-92B1-2382F736FEF4}"/>
              </a:ext>
            </a:extLst>
          </p:cNvPr>
          <p:cNvSpPr/>
          <p:nvPr/>
        </p:nvSpPr>
        <p:spPr>
          <a:xfrm>
            <a:off x="7801338" y="2378071"/>
            <a:ext cx="1944547" cy="1111170"/>
          </a:xfrm>
          <a:prstGeom prst="chevron">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7" name="Chevron 6">
            <a:extLst>
              <a:ext uri="{FF2B5EF4-FFF2-40B4-BE49-F238E27FC236}">
                <a16:creationId xmlns:a16="http://schemas.microsoft.com/office/drawing/2014/main" id="{FBCF3B1C-9B9C-6575-F028-60E23C5FFD58}"/>
              </a:ext>
            </a:extLst>
          </p:cNvPr>
          <p:cNvSpPr/>
          <p:nvPr/>
        </p:nvSpPr>
        <p:spPr>
          <a:xfrm>
            <a:off x="9610845" y="2378071"/>
            <a:ext cx="1944547" cy="1111170"/>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8" name="TextBox 7">
            <a:extLst>
              <a:ext uri="{FF2B5EF4-FFF2-40B4-BE49-F238E27FC236}">
                <a16:creationId xmlns:a16="http://schemas.microsoft.com/office/drawing/2014/main" id="{21B1AF99-BDD2-B303-7E3E-02B13794A682}"/>
              </a:ext>
            </a:extLst>
          </p:cNvPr>
          <p:cNvSpPr txBox="1"/>
          <p:nvPr/>
        </p:nvSpPr>
        <p:spPr>
          <a:xfrm>
            <a:off x="1331089" y="2783715"/>
            <a:ext cx="1022429"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October</a:t>
            </a:r>
          </a:p>
        </p:txBody>
      </p:sp>
      <p:sp>
        <p:nvSpPr>
          <p:cNvPr id="9" name="TextBox 8">
            <a:extLst>
              <a:ext uri="{FF2B5EF4-FFF2-40B4-BE49-F238E27FC236}">
                <a16:creationId xmlns:a16="http://schemas.microsoft.com/office/drawing/2014/main" id="{BB7FA16E-3C30-97C2-6C14-F68A25F1026E}"/>
              </a:ext>
            </a:extLst>
          </p:cNvPr>
          <p:cNvSpPr txBox="1"/>
          <p:nvPr/>
        </p:nvSpPr>
        <p:spPr>
          <a:xfrm>
            <a:off x="10162574" y="2775954"/>
            <a:ext cx="1311796"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September</a:t>
            </a:r>
          </a:p>
        </p:txBody>
      </p:sp>
      <p:sp>
        <p:nvSpPr>
          <p:cNvPr id="10" name="TextBox 9">
            <a:extLst>
              <a:ext uri="{FF2B5EF4-FFF2-40B4-BE49-F238E27FC236}">
                <a16:creationId xmlns:a16="http://schemas.microsoft.com/office/drawing/2014/main" id="{73ABE08D-F9B9-24F3-7465-D5D96CD87875}"/>
              </a:ext>
            </a:extLst>
          </p:cNvPr>
          <p:cNvSpPr txBox="1"/>
          <p:nvPr/>
        </p:nvSpPr>
        <p:spPr>
          <a:xfrm>
            <a:off x="7724737" y="1223648"/>
            <a:ext cx="1584766" cy="1200329"/>
          </a:xfrm>
          <a:prstGeom prst="rect">
            <a:avLst/>
          </a:prstGeom>
          <a:noFill/>
        </p:spPr>
        <p:txBody>
          <a:bodyPr wrap="square" rtlCol="0">
            <a:spAutoFit/>
          </a:bodyPr>
          <a:lstStyle/>
          <a:p>
            <a:r>
              <a:rPr lang="en-US" sz="1200" b="1" dirty="0">
                <a:solidFill>
                  <a:schemeClr val="accent6">
                    <a:lumMod val="50000"/>
                  </a:schemeClr>
                </a:solidFill>
                <a:latin typeface="Avenir Medium" panose="02000503020000020003" pitchFamily="2" charset="0"/>
              </a:rPr>
              <a:t>Annual Report of Accomplishments  </a:t>
            </a:r>
            <a:r>
              <a:rPr lang="en-US" sz="1200" dirty="0">
                <a:solidFill>
                  <a:schemeClr val="accent6">
                    <a:lumMod val="50000"/>
                  </a:schemeClr>
                </a:solidFill>
                <a:latin typeface="Avenir Book" panose="02000503020000020003" pitchFamily="2" charset="0"/>
              </a:rPr>
              <a:t>and</a:t>
            </a:r>
            <a:r>
              <a:rPr lang="en-US" sz="1200" b="1" dirty="0">
                <a:solidFill>
                  <a:schemeClr val="accent6">
                    <a:lumMod val="50000"/>
                  </a:schemeClr>
                </a:solidFill>
                <a:latin typeface="Avenir Medium" panose="02000503020000020003" pitchFamily="2" charset="0"/>
              </a:rPr>
              <a:t> Combined Research </a:t>
            </a:r>
            <a:r>
              <a:rPr lang="en-US" sz="1200" b="1" dirty="0">
                <a:solidFill>
                  <a:schemeClr val="accent6">
                    <a:lumMod val="50000"/>
                  </a:schemeClr>
                </a:solidFill>
                <a:latin typeface="Avenir Heavy" panose="02000503020000020003" pitchFamily="2" charset="0"/>
              </a:rPr>
              <a:t>and</a:t>
            </a:r>
            <a:r>
              <a:rPr lang="en-US" sz="1200" b="1" dirty="0">
                <a:solidFill>
                  <a:schemeClr val="accent6">
                    <a:lumMod val="50000"/>
                  </a:schemeClr>
                </a:solidFill>
                <a:latin typeface="Avenir Medium" panose="02000503020000020003" pitchFamily="2" charset="0"/>
              </a:rPr>
              <a:t> Extension Plan of Work (POW)</a:t>
            </a:r>
          </a:p>
        </p:txBody>
      </p:sp>
      <p:sp>
        <p:nvSpPr>
          <p:cNvPr id="12" name="TextBox 11">
            <a:extLst>
              <a:ext uri="{FF2B5EF4-FFF2-40B4-BE49-F238E27FC236}">
                <a16:creationId xmlns:a16="http://schemas.microsoft.com/office/drawing/2014/main" id="{D64F1869-C7AC-B054-39FC-C7AD147F672B}"/>
              </a:ext>
            </a:extLst>
          </p:cNvPr>
          <p:cNvSpPr txBox="1"/>
          <p:nvPr/>
        </p:nvSpPr>
        <p:spPr>
          <a:xfrm>
            <a:off x="5993756" y="1888396"/>
            <a:ext cx="1680864" cy="461665"/>
          </a:xfrm>
          <a:prstGeom prst="rect">
            <a:avLst/>
          </a:prstGeom>
          <a:noFill/>
        </p:spPr>
        <p:txBody>
          <a:bodyPr wrap="square" rtlCol="0">
            <a:spAutoFit/>
          </a:bodyPr>
          <a:lstStyle/>
          <a:p>
            <a:r>
              <a:rPr lang="en-US" sz="1200" b="1" dirty="0">
                <a:solidFill>
                  <a:schemeClr val="accent6">
                    <a:lumMod val="50000"/>
                  </a:schemeClr>
                </a:solidFill>
                <a:latin typeface="Avenir Medium" panose="02000503020000020003" pitchFamily="2" charset="0"/>
              </a:rPr>
              <a:t>Research Results and Extension Results</a:t>
            </a:r>
          </a:p>
        </p:txBody>
      </p:sp>
      <p:sp>
        <p:nvSpPr>
          <p:cNvPr id="13" name="TextBox 12">
            <a:extLst>
              <a:ext uri="{FF2B5EF4-FFF2-40B4-BE49-F238E27FC236}">
                <a16:creationId xmlns:a16="http://schemas.microsoft.com/office/drawing/2014/main" id="{B2827958-4C71-C137-AE0B-0A565DB0AB43}"/>
              </a:ext>
            </a:extLst>
          </p:cNvPr>
          <p:cNvSpPr txBox="1"/>
          <p:nvPr/>
        </p:nvSpPr>
        <p:spPr>
          <a:xfrm>
            <a:off x="4259484" y="1888396"/>
            <a:ext cx="1215342" cy="461665"/>
          </a:xfrm>
          <a:prstGeom prst="rect">
            <a:avLst/>
          </a:prstGeom>
          <a:noFill/>
        </p:spPr>
        <p:txBody>
          <a:bodyPr wrap="square" rtlCol="0">
            <a:spAutoFit/>
          </a:bodyPr>
          <a:lstStyle/>
          <a:p>
            <a:r>
              <a:rPr lang="en-US" sz="1200" b="1" dirty="0">
                <a:solidFill>
                  <a:schemeClr val="accent6">
                    <a:lumMod val="50000"/>
                  </a:schemeClr>
                </a:solidFill>
                <a:latin typeface="Avenir Medium" panose="02000503020000020003" pitchFamily="2" charset="0"/>
              </a:rPr>
              <a:t>Financial Reports</a:t>
            </a:r>
          </a:p>
        </p:txBody>
      </p:sp>
      <p:sp>
        <p:nvSpPr>
          <p:cNvPr id="14" name="TextBox 13">
            <a:extLst>
              <a:ext uri="{FF2B5EF4-FFF2-40B4-BE49-F238E27FC236}">
                <a16:creationId xmlns:a16="http://schemas.microsoft.com/office/drawing/2014/main" id="{A275BACC-775E-7796-63A7-B58325FB84D2}"/>
              </a:ext>
            </a:extLst>
          </p:cNvPr>
          <p:cNvSpPr txBox="1"/>
          <p:nvPr/>
        </p:nvSpPr>
        <p:spPr>
          <a:xfrm>
            <a:off x="3030640" y="2783715"/>
            <a:ext cx="12674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January</a:t>
            </a:r>
            <a:endParaRPr lang="en-US" sz="1600" b="1" dirty="0">
              <a:solidFill>
                <a:schemeClr val="bg1"/>
              </a:solidFill>
              <a:latin typeface="Avenir Black" panose="02000503020000020003" pitchFamily="2" charset="0"/>
            </a:endParaRPr>
          </a:p>
        </p:txBody>
      </p:sp>
      <p:sp>
        <p:nvSpPr>
          <p:cNvPr id="15" name="TextBox 14">
            <a:extLst>
              <a:ext uri="{FF2B5EF4-FFF2-40B4-BE49-F238E27FC236}">
                <a16:creationId xmlns:a16="http://schemas.microsoft.com/office/drawing/2014/main" id="{F7FBAC80-C3DD-3208-E0EF-DE9BA2E7D869}"/>
              </a:ext>
            </a:extLst>
          </p:cNvPr>
          <p:cNvSpPr txBox="1"/>
          <p:nvPr/>
        </p:nvSpPr>
        <p:spPr>
          <a:xfrm>
            <a:off x="4801567" y="2783715"/>
            <a:ext cx="11613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February</a:t>
            </a:r>
            <a:endParaRPr lang="en-US" sz="1600" b="1" dirty="0">
              <a:solidFill>
                <a:schemeClr val="bg1"/>
              </a:solidFill>
              <a:latin typeface="Avenir Black" panose="02000503020000020003" pitchFamily="2" charset="0"/>
            </a:endParaRPr>
          </a:p>
        </p:txBody>
      </p:sp>
      <p:sp>
        <p:nvSpPr>
          <p:cNvPr id="16" name="TextBox 15">
            <a:extLst>
              <a:ext uri="{FF2B5EF4-FFF2-40B4-BE49-F238E27FC236}">
                <a16:creationId xmlns:a16="http://schemas.microsoft.com/office/drawing/2014/main" id="{F979EFCB-F848-C155-0D2C-C3ADB85B2AF1}"/>
              </a:ext>
            </a:extLst>
          </p:cNvPr>
          <p:cNvSpPr txBox="1"/>
          <p:nvPr/>
        </p:nvSpPr>
        <p:spPr>
          <a:xfrm>
            <a:off x="6549344" y="2783715"/>
            <a:ext cx="11613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March</a:t>
            </a:r>
            <a:endParaRPr lang="en-US" sz="1600" b="1" dirty="0">
              <a:solidFill>
                <a:schemeClr val="bg1"/>
              </a:solidFill>
              <a:latin typeface="Avenir Black" panose="02000503020000020003" pitchFamily="2" charset="0"/>
            </a:endParaRPr>
          </a:p>
        </p:txBody>
      </p:sp>
      <p:sp>
        <p:nvSpPr>
          <p:cNvPr id="17" name="TextBox 16">
            <a:extLst>
              <a:ext uri="{FF2B5EF4-FFF2-40B4-BE49-F238E27FC236}">
                <a16:creationId xmlns:a16="http://schemas.microsoft.com/office/drawing/2014/main" id="{5C668133-BAB4-9556-0388-111620E337B5}"/>
              </a:ext>
            </a:extLst>
          </p:cNvPr>
          <p:cNvSpPr txBox="1"/>
          <p:nvPr/>
        </p:nvSpPr>
        <p:spPr>
          <a:xfrm>
            <a:off x="8331845" y="2783715"/>
            <a:ext cx="11613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April</a:t>
            </a:r>
            <a:endParaRPr lang="en-US" sz="1600" b="1" dirty="0">
              <a:solidFill>
                <a:schemeClr val="bg1"/>
              </a:solidFill>
              <a:latin typeface="Avenir Black" panose="02000503020000020003" pitchFamily="2" charset="0"/>
            </a:endParaRPr>
          </a:p>
        </p:txBody>
      </p:sp>
      <p:sp>
        <p:nvSpPr>
          <p:cNvPr id="18" name="TextBox 17">
            <a:extLst>
              <a:ext uri="{FF2B5EF4-FFF2-40B4-BE49-F238E27FC236}">
                <a16:creationId xmlns:a16="http://schemas.microsoft.com/office/drawing/2014/main" id="{63218F1B-5B9E-FEBB-BF00-5F1829FEC6BB}"/>
              </a:ext>
            </a:extLst>
          </p:cNvPr>
          <p:cNvSpPr txBox="1"/>
          <p:nvPr/>
        </p:nvSpPr>
        <p:spPr>
          <a:xfrm>
            <a:off x="584521" y="1916406"/>
            <a:ext cx="1493135" cy="461665"/>
          </a:xfrm>
          <a:prstGeom prst="rect">
            <a:avLst/>
          </a:prstGeom>
          <a:noFill/>
        </p:spPr>
        <p:txBody>
          <a:bodyPr wrap="square" rtlCol="0">
            <a:spAutoFit/>
          </a:bodyPr>
          <a:lstStyle/>
          <a:p>
            <a:r>
              <a:rPr lang="en-US" sz="1200" b="1" dirty="0">
                <a:solidFill>
                  <a:schemeClr val="accent6">
                    <a:lumMod val="50000"/>
                  </a:schemeClr>
                </a:solidFill>
                <a:latin typeface="Avenir Medium" panose="02000503020000020003" pitchFamily="2" charset="0"/>
              </a:rPr>
              <a:t>Beginning of Federal Fiscal Year</a:t>
            </a:r>
          </a:p>
        </p:txBody>
      </p:sp>
      <p:sp>
        <p:nvSpPr>
          <p:cNvPr id="19" name="TextBox 18">
            <a:extLst>
              <a:ext uri="{FF2B5EF4-FFF2-40B4-BE49-F238E27FC236}">
                <a16:creationId xmlns:a16="http://schemas.microsoft.com/office/drawing/2014/main" id="{698C6752-6598-6276-57AE-1D6F008D1B26}"/>
              </a:ext>
            </a:extLst>
          </p:cNvPr>
          <p:cNvSpPr txBox="1"/>
          <p:nvPr/>
        </p:nvSpPr>
        <p:spPr>
          <a:xfrm>
            <a:off x="9612774" y="1916406"/>
            <a:ext cx="1493135" cy="461665"/>
          </a:xfrm>
          <a:prstGeom prst="rect">
            <a:avLst/>
          </a:prstGeom>
          <a:noFill/>
        </p:spPr>
        <p:txBody>
          <a:bodyPr wrap="square" rtlCol="0">
            <a:spAutoFit/>
          </a:bodyPr>
          <a:lstStyle/>
          <a:p>
            <a:r>
              <a:rPr lang="en-US" sz="1200" b="1" dirty="0">
                <a:solidFill>
                  <a:schemeClr val="accent6">
                    <a:lumMod val="50000"/>
                  </a:schemeClr>
                </a:solidFill>
                <a:latin typeface="Avenir Medium" panose="02000503020000020003" pitchFamily="2" charset="0"/>
              </a:rPr>
              <a:t>End of </a:t>
            </a:r>
          </a:p>
          <a:p>
            <a:r>
              <a:rPr lang="en-US" sz="1200" b="1" dirty="0">
                <a:solidFill>
                  <a:schemeClr val="accent6">
                    <a:lumMod val="50000"/>
                  </a:schemeClr>
                </a:solidFill>
                <a:latin typeface="Avenir Medium" panose="02000503020000020003" pitchFamily="2" charset="0"/>
              </a:rPr>
              <a:t>Federal Fiscal Year</a:t>
            </a:r>
          </a:p>
        </p:txBody>
      </p:sp>
      <p:pic>
        <p:nvPicPr>
          <p:cNvPr id="22" name="Picture 21">
            <a:extLst>
              <a:ext uri="{FF2B5EF4-FFF2-40B4-BE49-F238E27FC236}">
                <a16:creationId xmlns:a16="http://schemas.microsoft.com/office/drawing/2014/main" id="{45BA56D9-1A7E-B46C-1597-9A58F0F74B9B}"/>
              </a:ext>
            </a:extLst>
          </p:cNvPr>
          <p:cNvPicPr>
            <a:picLocks noChangeAspect="1"/>
          </p:cNvPicPr>
          <p:nvPr/>
        </p:nvPicPr>
        <p:blipFill>
          <a:blip r:embed="rId2"/>
          <a:stretch>
            <a:fillRect/>
          </a:stretch>
        </p:blipFill>
        <p:spPr>
          <a:xfrm>
            <a:off x="264486" y="1420060"/>
            <a:ext cx="3898900" cy="355600"/>
          </a:xfrm>
          <a:prstGeom prst="rect">
            <a:avLst/>
          </a:prstGeom>
        </p:spPr>
      </p:pic>
      <p:pic>
        <p:nvPicPr>
          <p:cNvPr id="24" name="Picture 23" descr="Graphical user interface&#10;&#10;Description automatically generated">
            <a:extLst>
              <a:ext uri="{FF2B5EF4-FFF2-40B4-BE49-F238E27FC236}">
                <a16:creationId xmlns:a16="http://schemas.microsoft.com/office/drawing/2014/main" id="{92BCC56A-3DF2-E50A-652A-776AB59442B5}"/>
              </a:ext>
            </a:extLst>
          </p:cNvPr>
          <p:cNvPicPr>
            <a:picLocks noChangeAspect="1"/>
          </p:cNvPicPr>
          <p:nvPr/>
        </p:nvPicPr>
        <p:blipFill>
          <a:blip r:embed="rId3"/>
          <a:stretch>
            <a:fillRect/>
          </a:stretch>
        </p:blipFill>
        <p:spPr>
          <a:xfrm>
            <a:off x="-17035" y="4163895"/>
            <a:ext cx="3047676" cy="874903"/>
          </a:xfrm>
          <a:prstGeom prst="rect">
            <a:avLst/>
          </a:prstGeom>
        </p:spPr>
      </p:pic>
      <p:sp>
        <p:nvSpPr>
          <p:cNvPr id="26" name="TextBox 25">
            <a:extLst>
              <a:ext uri="{FF2B5EF4-FFF2-40B4-BE49-F238E27FC236}">
                <a16:creationId xmlns:a16="http://schemas.microsoft.com/office/drawing/2014/main" id="{2C3EE2AD-56F5-9730-7745-D0F62F2FB0A1}"/>
              </a:ext>
            </a:extLst>
          </p:cNvPr>
          <p:cNvSpPr txBox="1"/>
          <p:nvPr/>
        </p:nvSpPr>
        <p:spPr>
          <a:xfrm>
            <a:off x="1648190" y="3491692"/>
            <a:ext cx="3047676" cy="276999"/>
          </a:xfrm>
          <a:prstGeom prst="rect">
            <a:avLst/>
          </a:prstGeom>
          <a:gradFill>
            <a:gsLst>
              <a:gs pos="0">
                <a:schemeClr val="bg1"/>
              </a:gs>
              <a:gs pos="83000">
                <a:schemeClr val="accent1">
                  <a:lumMod val="45000"/>
                  <a:lumOff val="55000"/>
                </a:schemeClr>
              </a:gs>
              <a:gs pos="100000">
                <a:schemeClr val="accent1">
                  <a:lumMod val="75000"/>
                </a:schemeClr>
              </a:gs>
            </a:gsLst>
            <a:lin ang="0" scaled="0"/>
          </a:gradFill>
        </p:spPr>
        <p:txBody>
          <a:bodyPr wrap="square" rtlCol="0">
            <a:spAutoFit/>
          </a:bodyPr>
          <a:lstStyle/>
          <a:p>
            <a:r>
              <a:rPr lang="en-US" sz="1200" dirty="0">
                <a:solidFill>
                  <a:srgbClr val="1D407C"/>
                </a:solidFill>
                <a:latin typeface="Avenir Medium" panose="02000503020000020003" pitchFamily="2" charset="0"/>
              </a:rPr>
              <a:t>FBO and RGE work on </a:t>
            </a:r>
            <a:r>
              <a:rPr lang="en-US" sz="1200" b="1" dirty="0">
                <a:solidFill>
                  <a:srgbClr val="1D407C"/>
                </a:solidFill>
                <a:latin typeface="Avenir Black" panose="02000503020000020003" pitchFamily="2" charset="0"/>
              </a:rPr>
              <a:t>financial report</a:t>
            </a:r>
          </a:p>
        </p:txBody>
      </p:sp>
      <p:sp>
        <p:nvSpPr>
          <p:cNvPr id="27" name="TextBox 26">
            <a:extLst>
              <a:ext uri="{FF2B5EF4-FFF2-40B4-BE49-F238E27FC236}">
                <a16:creationId xmlns:a16="http://schemas.microsoft.com/office/drawing/2014/main" id="{F0AA239C-36C5-1B38-5D22-F680ACFA3BEF}"/>
              </a:ext>
            </a:extLst>
          </p:cNvPr>
          <p:cNvSpPr txBox="1"/>
          <p:nvPr/>
        </p:nvSpPr>
        <p:spPr>
          <a:xfrm>
            <a:off x="584521" y="3770412"/>
            <a:ext cx="5964823" cy="276999"/>
          </a:xfrm>
          <a:prstGeom prst="rect">
            <a:avLst/>
          </a:prstGeom>
          <a:gradFill>
            <a:gsLst>
              <a:gs pos="0">
                <a:schemeClr val="bg1"/>
              </a:gs>
              <a:gs pos="70000">
                <a:schemeClr val="accent1">
                  <a:lumMod val="45000"/>
                  <a:lumOff val="55000"/>
                </a:schemeClr>
              </a:gs>
              <a:gs pos="100000">
                <a:schemeClr val="accent1">
                  <a:lumMod val="75000"/>
                </a:schemeClr>
              </a:gs>
            </a:gsLst>
            <a:lin ang="0" scaled="0"/>
          </a:gradFill>
        </p:spPr>
        <p:txBody>
          <a:bodyPr wrap="square" rtlCol="0">
            <a:spAutoFit/>
          </a:bodyPr>
          <a:lstStyle/>
          <a:p>
            <a:r>
              <a:rPr lang="en-US" sz="1200" dirty="0">
                <a:solidFill>
                  <a:srgbClr val="1D407C"/>
                </a:solidFill>
                <a:latin typeface="Avenir Medium" panose="02000503020000020003" pitchFamily="2" charset="0"/>
              </a:rPr>
              <a:t>RGE leads effort to collect </a:t>
            </a:r>
            <a:r>
              <a:rPr lang="en-US" sz="1200" b="1" dirty="0">
                <a:solidFill>
                  <a:srgbClr val="1D407C"/>
                </a:solidFill>
                <a:latin typeface="Avenir Black" panose="02000503020000020003" pitchFamily="2" charset="0"/>
              </a:rPr>
              <a:t>results reports </a:t>
            </a:r>
            <a:r>
              <a:rPr lang="en-US" sz="1200" dirty="0">
                <a:solidFill>
                  <a:srgbClr val="1D407C"/>
                </a:solidFill>
                <a:latin typeface="Avenir Medium" panose="02000503020000020003" pitchFamily="2" charset="0"/>
              </a:rPr>
              <a:t>in NRS from AES faculty</a:t>
            </a:r>
          </a:p>
        </p:txBody>
      </p:sp>
      <p:sp>
        <p:nvSpPr>
          <p:cNvPr id="28" name="TextBox 27">
            <a:extLst>
              <a:ext uri="{FF2B5EF4-FFF2-40B4-BE49-F238E27FC236}">
                <a16:creationId xmlns:a16="http://schemas.microsoft.com/office/drawing/2014/main" id="{9DA87952-C321-4DBF-A8C3-6DB3B60DFC37}"/>
              </a:ext>
            </a:extLst>
          </p:cNvPr>
          <p:cNvSpPr txBox="1"/>
          <p:nvPr/>
        </p:nvSpPr>
        <p:spPr>
          <a:xfrm>
            <a:off x="2579227" y="4041488"/>
            <a:ext cx="5752618" cy="276999"/>
          </a:xfrm>
          <a:prstGeom prst="rect">
            <a:avLst/>
          </a:prstGeom>
          <a:gradFill>
            <a:gsLst>
              <a:gs pos="0">
                <a:schemeClr val="bg1"/>
              </a:gs>
              <a:gs pos="73000">
                <a:schemeClr val="accent1">
                  <a:lumMod val="45000"/>
                  <a:lumOff val="55000"/>
                </a:schemeClr>
              </a:gs>
              <a:gs pos="100000">
                <a:schemeClr val="accent1">
                  <a:lumMod val="75000"/>
                </a:schemeClr>
              </a:gs>
            </a:gsLst>
            <a:lin ang="0" scaled="0"/>
          </a:gradFill>
        </p:spPr>
        <p:txBody>
          <a:bodyPr wrap="square" rtlCol="0">
            <a:spAutoFit/>
          </a:bodyPr>
          <a:lstStyle/>
          <a:p>
            <a:r>
              <a:rPr lang="en-US" sz="1200" dirty="0">
                <a:solidFill>
                  <a:srgbClr val="1D407C"/>
                </a:solidFill>
                <a:latin typeface="Avenir Medium" panose="02000503020000020003" pitchFamily="2" charset="0"/>
              </a:rPr>
              <a:t>RGE works with external consultant to write </a:t>
            </a:r>
            <a:r>
              <a:rPr lang="en-US" sz="1200" b="1" dirty="0">
                <a:solidFill>
                  <a:srgbClr val="1D407C"/>
                </a:solidFill>
                <a:latin typeface="Avenir Black" panose="02000503020000020003" pitchFamily="2" charset="0"/>
              </a:rPr>
              <a:t>annual report and POW</a:t>
            </a:r>
          </a:p>
        </p:txBody>
      </p:sp>
      <p:sp>
        <p:nvSpPr>
          <p:cNvPr id="30" name="TextBox 29">
            <a:extLst>
              <a:ext uri="{FF2B5EF4-FFF2-40B4-BE49-F238E27FC236}">
                <a16:creationId xmlns:a16="http://schemas.microsoft.com/office/drawing/2014/main" id="{BBD25F6F-7166-9D94-05E3-B2CA51D56D80}"/>
              </a:ext>
            </a:extLst>
          </p:cNvPr>
          <p:cNvSpPr txBox="1"/>
          <p:nvPr/>
        </p:nvSpPr>
        <p:spPr>
          <a:xfrm>
            <a:off x="3460830" y="4556352"/>
            <a:ext cx="8337632" cy="1754326"/>
          </a:xfrm>
          <a:prstGeom prst="rect">
            <a:avLst/>
          </a:prstGeom>
          <a:noFill/>
        </p:spPr>
        <p:txBody>
          <a:bodyPr wrap="square" rtlCol="0">
            <a:spAutoFit/>
          </a:bodyPr>
          <a:lstStyle/>
          <a:p>
            <a:pPr>
              <a:spcAft>
                <a:spcPts val="600"/>
              </a:spcAft>
            </a:pPr>
            <a:r>
              <a:rPr lang="en-US" sz="1400" dirty="0">
                <a:solidFill>
                  <a:srgbClr val="001E44"/>
                </a:solidFill>
                <a:latin typeface="Avenir Book" panose="02000503020000020003" pitchFamily="2" charset="0"/>
              </a:rPr>
              <a:t>As a land-grant institution and home to the Pennsylvania Agricultural Experiment Station, our </a:t>
            </a:r>
            <a:r>
              <a:rPr lang="en-US" sz="1400" b="1" dirty="0">
                <a:solidFill>
                  <a:srgbClr val="001E44"/>
                </a:solidFill>
                <a:latin typeface="Avenir Black" panose="02000503020000020003" pitchFamily="2" charset="0"/>
              </a:rPr>
              <a:t>obligation</a:t>
            </a:r>
            <a:r>
              <a:rPr lang="en-US" sz="1400" dirty="0">
                <a:solidFill>
                  <a:srgbClr val="001E44"/>
                </a:solidFill>
                <a:latin typeface="Avenir Book" panose="02000503020000020003" pitchFamily="2" charset="0"/>
              </a:rPr>
              <a:t> to the US government and citizens is to report on:</a:t>
            </a:r>
          </a:p>
          <a:p>
            <a:pPr marL="285750" indent="-285750">
              <a:spcAft>
                <a:spcPts val="600"/>
              </a:spcAft>
              <a:buFont typeface="Arial" panose="020B0604020202020204" pitchFamily="34" charset="0"/>
              <a:buChar char="•"/>
            </a:pPr>
            <a:r>
              <a:rPr lang="en-US" sz="1400" dirty="0">
                <a:solidFill>
                  <a:srgbClr val="001E44"/>
                </a:solidFill>
                <a:latin typeface="Avenir Book" panose="02000503020000020003" pitchFamily="2" charset="0"/>
              </a:rPr>
              <a:t>Our stewardship of the appropriated funds, including documentation of the required 1:1 match from non-federal sources per the </a:t>
            </a:r>
            <a:r>
              <a:rPr lang="en-US" sz="1400" i="1" dirty="0">
                <a:solidFill>
                  <a:srgbClr val="1D407C"/>
                </a:solidFill>
                <a:latin typeface="Avenir Book" panose="02000503020000020003" pitchFamily="2" charset="0"/>
                <a:hlinkClick r:id="rId4">
                  <a:extLst>
                    <a:ext uri="{A12FA001-AC4F-418D-AE19-62706E023703}">
                      <ahyp:hlinkClr xmlns:ahyp="http://schemas.microsoft.com/office/drawing/2018/hyperlinkcolor" val="tx"/>
                    </a:ext>
                  </a:extLst>
                </a:hlinkClick>
              </a:rPr>
              <a:t>Hatch Act of 1887 (7 U.S.C. 361c(d)(1))</a:t>
            </a:r>
            <a:endParaRPr lang="en-US" sz="1400" dirty="0">
              <a:solidFill>
                <a:srgbClr val="1D407C"/>
              </a:solidFill>
              <a:latin typeface="Avenir Book" panose="02000503020000020003" pitchFamily="2" charset="0"/>
            </a:endParaRPr>
          </a:p>
          <a:p>
            <a:pPr marL="285750" indent="-285750">
              <a:spcAft>
                <a:spcPts val="600"/>
              </a:spcAft>
              <a:buFont typeface="Arial" panose="020B0604020202020204" pitchFamily="34" charset="0"/>
              <a:buChar char="•"/>
            </a:pPr>
            <a:r>
              <a:rPr lang="en-US" sz="1400" dirty="0">
                <a:solidFill>
                  <a:srgbClr val="001E44"/>
                </a:solidFill>
                <a:latin typeface="Avenir Book" panose="02000503020000020003" pitchFamily="2" charset="0"/>
              </a:rPr>
              <a:t>Our alignment with “high-priority concerns with national or multistate significance”— per the </a:t>
            </a:r>
            <a:r>
              <a:rPr lang="en-US" sz="1400" i="1" dirty="0">
                <a:solidFill>
                  <a:srgbClr val="1D407C"/>
                </a:solidFill>
                <a:latin typeface="Avenir Book Oblique" panose="02000503020000020003" pitchFamily="2" charset="0"/>
                <a:hlinkClick r:id="rId5">
                  <a:extLst>
                    <a:ext uri="{A12FA001-AC4F-418D-AE19-62706E023703}">
                      <ahyp:hlinkClr xmlns:ahyp="http://schemas.microsoft.com/office/drawing/2018/hyperlinkcolor" val="tx"/>
                    </a:ext>
                  </a:extLst>
                </a:hlinkClick>
              </a:rPr>
              <a:t>Agricultural Research, Extension, and Education Reform Act of 1998 </a:t>
            </a:r>
            <a:r>
              <a:rPr lang="en-US" sz="1400" dirty="0">
                <a:solidFill>
                  <a:srgbClr val="001E44"/>
                </a:solidFill>
                <a:latin typeface="Avenir Book" panose="02000503020000020003" pitchFamily="2" charset="0"/>
              </a:rPr>
              <a:t>— for future and completed research and extension activities</a:t>
            </a:r>
          </a:p>
        </p:txBody>
      </p:sp>
      <p:sp>
        <p:nvSpPr>
          <p:cNvPr id="31" name="TextBox 30">
            <a:extLst>
              <a:ext uri="{FF2B5EF4-FFF2-40B4-BE49-F238E27FC236}">
                <a16:creationId xmlns:a16="http://schemas.microsoft.com/office/drawing/2014/main" id="{9C1750C2-949B-C01D-0A49-41EBD9461AAB}"/>
              </a:ext>
            </a:extLst>
          </p:cNvPr>
          <p:cNvSpPr txBox="1"/>
          <p:nvPr/>
        </p:nvSpPr>
        <p:spPr>
          <a:xfrm>
            <a:off x="130176" y="212887"/>
            <a:ext cx="11344194" cy="707886"/>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AES Administration and Obligations</a:t>
            </a:r>
          </a:p>
          <a:p>
            <a:r>
              <a:rPr lang="en-US" sz="1600" i="1" dirty="0">
                <a:solidFill>
                  <a:srgbClr val="001E44"/>
                </a:solidFill>
                <a:latin typeface="Avenir Book" panose="02000503020000020003" pitchFamily="2" charset="0"/>
              </a:rPr>
              <a:t>administered by AES staff in the Office for Research and Graduate Education and individual departments</a:t>
            </a:r>
          </a:p>
        </p:txBody>
      </p:sp>
      <p:sp>
        <p:nvSpPr>
          <p:cNvPr id="33" name="TextBox 32">
            <a:extLst>
              <a:ext uri="{FF2B5EF4-FFF2-40B4-BE49-F238E27FC236}">
                <a16:creationId xmlns:a16="http://schemas.microsoft.com/office/drawing/2014/main" id="{E06B2136-7E8F-B39A-CFBF-EBA23E93603C}"/>
              </a:ext>
            </a:extLst>
          </p:cNvPr>
          <p:cNvSpPr txBox="1"/>
          <p:nvPr/>
        </p:nvSpPr>
        <p:spPr>
          <a:xfrm>
            <a:off x="361714" y="6490502"/>
            <a:ext cx="9896354" cy="307777"/>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Learn more</a:t>
            </a:r>
            <a:r>
              <a:rPr lang="en-US" sz="1400" dirty="0">
                <a:solidFill>
                  <a:srgbClr val="001E44"/>
                </a:solidFill>
                <a:latin typeface="Avenir Medium" panose="02000503020000020003" pitchFamily="2" charset="0"/>
              </a:rPr>
              <a:t>: </a:t>
            </a:r>
            <a:r>
              <a:rPr lang="en-US" sz="1400" dirty="0">
                <a:solidFill>
                  <a:srgbClr val="009CDE"/>
                </a:solidFill>
                <a:latin typeface="Avenir Light" panose="020B0402020203020204" pitchFamily="34" charset="77"/>
                <a:hlinkClick r:id="rId6">
                  <a:extLst>
                    <a:ext uri="{A12FA001-AC4F-418D-AE19-62706E023703}">
                      <ahyp:hlinkClr xmlns:ahyp="http://schemas.microsoft.com/office/drawing/2018/hyperlinkcolor" val="tx"/>
                    </a:ext>
                  </a:extLst>
                </a:hlinkClick>
              </a:rPr>
              <a:t>https://www.nifa.usda.gov/data/nifa-reporting-system</a:t>
            </a:r>
            <a:r>
              <a:rPr lang="en-US" sz="1400" dirty="0">
                <a:solidFill>
                  <a:srgbClr val="009CDE"/>
                </a:solidFill>
                <a:latin typeface="Avenir Light" panose="020B0402020203020204" pitchFamily="34" charset="77"/>
              </a:rPr>
              <a:t> </a:t>
            </a:r>
          </a:p>
        </p:txBody>
      </p:sp>
      <p:pic>
        <p:nvPicPr>
          <p:cNvPr id="34" name="Graphic 33" descr="Lightbulb with solid fill">
            <a:extLst>
              <a:ext uri="{FF2B5EF4-FFF2-40B4-BE49-F238E27FC236}">
                <a16:creationId xmlns:a16="http://schemas.microsoft.com/office/drawing/2014/main" id="{65D33F6A-7BF4-50D3-DDE9-56687BD911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247378"/>
            <a:ext cx="550901" cy="550901"/>
          </a:xfrm>
          <a:prstGeom prst="rect">
            <a:avLst/>
          </a:prstGeom>
        </p:spPr>
      </p:pic>
      <p:pic>
        <p:nvPicPr>
          <p:cNvPr id="20" name="Picture 19" descr="A picture containing text, sign&#10;&#10;Description automatically generated">
            <a:extLst>
              <a:ext uri="{FF2B5EF4-FFF2-40B4-BE49-F238E27FC236}">
                <a16:creationId xmlns:a16="http://schemas.microsoft.com/office/drawing/2014/main" id="{A9580BFC-481F-76CE-11C3-3CAF3B5E3956}"/>
              </a:ext>
            </a:extLst>
          </p:cNvPr>
          <p:cNvPicPr>
            <a:picLocks noChangeAspect="1"/>
          </p:cNvPicPr>
          <p:nvPr/>
        </p:nvPicPr>
        <p:blipFill>
          <a:blip r:embed="rId9"/>
          <a:stretch>
            <a:fillRect/>
          </a:stretch>
        </p:blipFill>
        <p:spPr>
          <a:xfrm>
            <a:off x="9963333" y="295943"/>
            <a:ext cx="1954925" cy="577463"/>
          </a:xfrm>
          <a:prstGeom prst="rect">
            <a:avLst/>
          </a:prstGeom>
        </p:spPr>
      </p:pic>
    </p:spTree>
    <p:extLst>
      <p:ext uri="{BB962C8B-B14F-4D97-AF65-F5344CB8AC3E}">
        <p14:creationId xmlns:p14="http://schemas.microsoft.com/office/powerpoint/2010/main" val="361905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53DC72C-8C81-B0B2-87F3-861C73357F0B}"/>
              </a:ext>
            </a:extLst>
          </p:cNvPr>
          <p:cNvSpPr/>
          <p:nvPr/>
        </p:nvSpPr>
        <p:spPr>
          <a:xfrm>
            <a:off x="936775" y="735725"/>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3821823" y="323718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7054340" y="403203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413031" y="724230"/>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7094442" y="1334409"/>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9165002" y="2954391"/>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10246232" y="4950373"/>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936775" y="4874173"/>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10151721" y="724230"/>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936775" y="1345904"/>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413031" y="1110945"/>
            <a:ext cx="1556824" cy="923330"/>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3838256" y="3871751"/>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7087206" y="1950580"/>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10184587" y="1334409"/>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9165065" y="3465786"/>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10279098" y="5597743"/>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7047774" y="4510252"/>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936775" y="5422052"/>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Capacity Grants</a:t>
            </a:r>
          </a:p>
        </p:txBody>
      </p:sp>
    </p:spTree>
    <p:extLst>
      <p:ext uri="{BB962C8B-B14F-4D97-AF65-F5344CB8AC3E}">
        <p14:creationId xmlns:p14="http://schemas.microsoft.com/office/powerpoint/2010/main" val="211952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20372F-849C-D9C3-CA37-4BE7830CD745}"/>
              </a:ext>
            </a:extLst>
          </p:cNvPr>
          <p:cNvSpPr/>
          <p:nvPr/>
        </p:nvSpPr>
        <p:spPr>
          <a:xfrm>
            <a:off x="3047437" y="501869"/>
            <a:ext cx="5927834" cy="5927834"/>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3DC72C-8C81-B0B2-87F3-861C73357F0B}"/>
              </a:ext>
            </a:extLst>
          </p:cNvPr>
          <p:cNvSpPr/>
          <p:nvPr/>
        </p:nvSpPr>
        <p:spPr>
          <a:xfrm>
            <a:off x="2482806" y="1255488"/>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7870506" y="1298591"/>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3223120" y="480766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223386" y="7357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6313682" y="10325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5208917" y="5268310"/>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7075661" y="480683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2261789" y="3151644"/>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8171229" y="318396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2482806" y="1865667"/>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223386" y="460287"/>
            <a:ext cx="1556824" cy="923330"/>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7886939" y="1933155"/>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6306446" y="719428"/>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8204095" y="3794141"/>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5208980" y="5779705"/>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7108527" y="5454202"/>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3216554" y="5285887"/>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2261789" y="3673070"/>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Capacity Grants</a:t>
            </a:r>
          </a:p>
        </p:txBody>
      </p:sp>
      <p:pic>
        <p:nvPicPr>
          <p:cNvPr id="5" name="Picture 4" descr="A picture containing text, sign&#10;&#10;Description automatically generated">
            <a:extLst>
              <a:ext uri="{FF2B5EF4-FFF2-40B4-BE49-F238E27FC236}">
                <a16:creationId xmlns:a16="http://schemas.microsoft.com/office/drawing/2014/main" id="{F908AB52-454A-55EB-5E2A-A8ED009D011C}"/>
              </a:ext>
            </a:extLst>
          </p:cNvPr>
          <p:cNvPicPr>
            <a:picLocks noChangeAspect="1"/>
          </p:cNvPicPr>
          <p:nvPr/>
        </p:nvPicPr>
        <p:blipFill>
          <a:blip r:embed="rId2"/>
          <a:stretch>
            <a:fillRect/>
          </a:stretch>
        </p:blipFill>
        <p:spPr>
          <a:xfrm>
            <a:off x="4725668" y="3145043"/>
            <a:ext cx="2571372" cy="759555"/>
          </a:xfrm>
          <a:prstGeom prst="rect">
            <a:avLst/>
          </a:prstGeom>
        </p:spPr>
      </p:pic>
      <p:sp>
        <p:nvSpPr>
          <p:cNvPr id="6" name="TextBox 5">
            <a:extLst>
              <a:ext uri="{FF2B5EF4-FFF2-40B4-BE49-F238E27FC236}">
                <a16:creationId xmlns:a16="http://schemas.microsoft.com/office/drawing/2014/main" id="{DCD53E9C-6E44-282D-91F1-3F27446A37C7}"/>
              </a:ext>
            </a:extLst>
          </p:cNvPr>
          <p:cNvSpPr txBox="1"/>
          <p:nvPr/>
        </p:nvSpPr>
        <p:spPr>
          <a:xfrm>
            <a:off x="141767" y="3270194"/>
            <a:ext cx="1796809" cy="830997"/>
          </a:xfrm>
          <a:prstGeom prst="rect">
            <a:avLst/>
          </a:prstGeom>
          <a:noFill/>
        </p:spPr>
        <p:txBody>
          <a:bodyPr wrap="square" rtlCol="0">
            <a:spAutoFit/>
          </a:bodyPr>
          <a:lstStyle/>
          <a:p>
            <a:pPr algn="ctr"/>
            <a:r>
              <a:rPr lang="en-US" sz="4800" b="1" dirty="0">
                <a:solidFill>
                  <a:srgbClr val="009CDE"/>
                </a:solidFill>
                <a:latin typeface="Avenir Black" panose="02000503020000020003" pitchFamily="2" charset="0"/>
              </a:rPr>
              <a:t>1855</a:t>
            </a:r>
          </a:p>
        </p:txBody>
      </p:sp>
      <p:sp>
        <p:nvSpPr>
          <p:cNvPr id="7" name="TextBox 6">
            <a:extLst>
              <a:ext uri="{FF2B5EF4-FFF2-40B4-BE49-F238E27FC236}">
                <a16:creationId xmlns:a16="http://schemas.microsoft.com/office/drawing/2014/main" id="{ABB5799E-F4EB-675B-3EEB-3E9C7A4EC9C1}"/>
              </a:ext>
            </a:extLst>
          </p:cNvPr>
          <p:cNvSpPr txBox="1"/>
          <p:nvPr/>
        </p:nvSpPr>
        <p:spPr>
          <a:xfrm>
            <a:off x="10154382" y="3270194"/>
            <a:ext cx="1796809" cy="830997"/>
          </a:xfrm>
          <a:prstGeom prst="rect">
            <a:avLst/>
          </a:prstGeom>
          <a:noFill/>
        </p:spPr>
        <p:txBody>
          <a:bodyPr wrap="square" rtlCol="0">
            <a:spAutoFit/>
          </a:bodyPr>
          <a:lstStyle/>
          <a:p>
            <a:pPr algn="ctr"/>
            <a:r>
              <a:rPr lang="en-US" sz="4800" b="1" dirty="0">
                <a:solidFill>
                  <a:srgbClr val="009CDE"/>
                </a:solidFill>
                <a:latin typeface="Avenir Black" panose="02000503020000020003" pitchFamily="2" charset="0"/>
              </a:rPr>
              <a:t>2023</a:t>
            </a:r>
          </a:p>
        </p:txBody>
      </p:sp>
    </p:spTree>
    <p:extLst>
      <p:ext uri="{BB962C8B-B14F-4D97-AF65-F5344CB8AC3E}">
        <p14:creationId xmlns:p14="http://schemas.microsoft.com/office/powerpoint/2010/main" val="224538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20372F-849C-D9C3-CA37-4BE7830CD745}"/>
              </a:ext>
            </a:extLst>
          </p:cNvPr>
          <p:cNvSpPr/>
          <p:nvPr/>
        </p:nvSpPr>
        <p:spPr>
          <a:xfrm>
            <a:off x="3047437" y="501869"/>
            <a:ext cx="5927834" cy="5927834"/>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3DC72C-8C81-B0B2-87F3-861C73357F0B}"/>
              </a:ext>
            </a:extLst>
          </p:cNvPr>
          <p:cNvSpPr/>
          <p:nvPr/>
        </p:nvSpPr>
        <p:spPr>
          <a:xfrm>
            <a:off x="2482806" y="1255488"/>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7870506" y="1298591"/>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3223120" y="480766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223386" y="7357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6313682" y="10325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5208917" y="5268310"/>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7075661" y="480683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2261789" y="3151644"/>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8171229" y="318396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2482806" y="1865667"/>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223386" y="460287"/>
            <a:ext cx="1556824" cy="923330"/>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7886939" y="1933155"/>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6306446" y="719428"/>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8204095" y="3794141"/>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5208980" y="5779705"/>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7108527" y="5454202"/>
            <a:ext cx="1556824"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3216554" y="5285887"/>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2261789" y="3673070"/>
            <a:ext cx="1556824" cy="646331"/>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Capacity Grants</a:t>
            </a:r>
          </a:p>
        </p:txBody>
      </p:sp>
      <p:pic>
        <p:nvPicPr>
          <p:cNvPr id="5" name="Picture 4" descr="A picture containing text, sign&#10;&#10;Description automatically generated">
            <a:extLst>
              <a:ext uri="{FF2B5EF4-FFF2-40B4-BE49-F238E27FC236}">
                <a16:creationId xmlns:a16="http://schemas.microsoft.com/office/drawing/2014/main" id="{B81EBBC3-E456-92CA-26DD-D6001F36A670}"/>
              </a:ext>
            </a:extLst>
          </p:cNvPr>
          <p:cNvPicPr>
            <a:picLocks noChangeAspect="1"/>
          </p:cNvPicPr>
          <p:nvPr/>
        </p:nvPicPr>
        <p:blipFill>
          <a:blip r:embed="rId2"/>
          <a:stretch>
            <a:fillRect/>
          </a:stretch>
        </p:blipFill>
        <p:spPr>
          <a:xfrm>
            <a:off x="4725668" y="3145043"/>
            <a:ext cx="2571372" cy="759555"/>
          </a:xfrm>
          <a:prstGeom prst="rect">
            <a:avLst/>
          </a:prstGeom>
        </p:spPr>
      </p:pic>
    </p:spTree>
    <p:extLst>
      <p:ext uri="{BB962C8B-B14F-4D97-AF65-F5344CB8AC3E}">
        <p14:creationId xmlns:p14="http://schemas.microsoft.com/office/powerpoint/2010/main" val="313438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32F69779-1F73-1369-42F6-156925BA766A}"/>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TextBox 2">
            <a:extLst>
              <a:ext uri="{FF2B5EF4-FFF2-40B4-BE49-F238E27FC236}">
                <a16:creationId xmlns:a16="http://schemas.microsoft.com/office/drawing/2014/main" id="{680A62B8-FF8A-BE46-012B-CFE9B2E2B1DD}"/>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Agricultural research at the core of the institution</a:t>
            </a:r>
          </a:p>
        </p:txBody>
      </p:sp>
      <p:sp>
        <p:nvSpPr>
          <p:cNvPr id="6" name="TextBox 5">
            <a:extLst>
              <a:ext uri="{FF2B5EF4-FFF2-40B4-BE49-F238E27FC236}">
                <a16:creationId xmlns:a16="http://schemas.microsoft.com/office/drawing/2014/main" id="{22B4E313-3294-1F65-D01E-EB73873A1845}"/>
              </a:ext>
            </a:extLst>
          </p:cNvPr>
          <p:cNvSpPr txBox="1"/>
          <p:nvPr/>
        </p:nvSpPr>
        <p:spPr>
          <a:xfrm>
            <a:off x="7600950" y="1397674"/>
            <a:ext cx="4317308" cy="47089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Avenir Book" panose="02000503020000020003" pitchFamily="2" charset="0"/>
              </a:rPr>
              <a:t>The Farmers’ High School was founded on the premise that </a:t>
            </a:r>
            <a:r>
              <a:rPr lang="en-US" sz="1400" b="1" dirty="0">
                <a:latin typeface="Avenir Heavy" panose="02000503020000020003" pitchFamily="2" charset="0"/>
              </a:rPr>
              <a:t>agricultural science and research </a:t>
            </a:r>
            <a:r>
              <a:rPr lang="en-US" sz="1400" dirty="0">
                <a:latin typeface="Avenir Book" panose="02000503020000020003" pitchFamily="2" charset="0"/>
              </a:rPr>
              <a:t>would help to propel a growing agricultural nation</a:t>
            </a:r>
          </a:p>
          <a:p>
            <a:pPr marL="285750" indent="-285750">
              <a:spcAft>
                <a:spcPts val="600"/>
              </a:spcAft>
              <a:buFont typeface="Arial" panose="020B0604020202020204" pitchFamily="34" charset="0"/>
              <a:buChar char="•"/>
            </a:pPr>
            <a:r>
              <a:rPr lang="en-US" sz="1400" dirty="0">
                <a:latin typeface="Avenir Book" panose="02000503020000020003" pitchFamily="2" charset="0"/>
              </a:rPr>
              <a:t>Happening at a time when there was a larger movement spearheaded by agricultural societies across the growing nation to </a:t>
            </a:r>
            <a:r>
              <a:rPr lang="en-US" sz="1400" b="1" dirty="0">
                <a:latin typeface="Avenir Heavy" panose="02000503020000020003" pitchFamily="2" charset="0"/>
              </a:rPr>
              <a:t>expand agricultural production </a:t>
            </a:r>
            <a:r>
              <a:rPr lang="en-US" sz="1400" dirty="0">
                <a:latin typeface="Avenir Book" panose="02000503020000020003" pitchFamily="2" charset="0"/>
              </a:rPr>
              <a:t>and to settle western states and territories</a:t>
            </a:r>
          </a:p>
          <a:p>
            <a:pPr marL="285750" indent="-285750">
              <a:spcAft>
                <a:spcPts val="600"/>
              </a:spcAft>
              <a:buFont typeface="Arial" panose="020B0604020202020204" pitchFamily="34" charset="0"/>
              <a:buChar char="•"/>
            </a:pPr>
            <a:r>
              <a:rPr lang="en-US" sz="1400" dirty="0">
                <a:latin typeface="Avenir Book" panose="02000503020000020003" pitchFamily="2" charset="0"/>
              </a:rPr>
              <a:t>The institution’s first president — </a:t>
            </a:r>
            <a:r>
              <a:rPr lang="en-US" sz="1400" b="1" dirty="0">
                <a:latin typeface="Avenir Heavy" panose="02000503020000020003" pitchFamily="2" charset="0"/>
              </a:rPr>
              <a:t>Evan Pugh</a:t>
            </a:r>
            <a:r>
              <a:rPr lang="en-US" sz="1400" dirty="0">
                <a:latin typeface="Avenir Book" panose="02000503020000020003" pitchFamily="2" charset="0"/>
              </a:rPr>
              <a:t>, a chemist by training — was integral to that vision, basing his advocacy on European examples he had witnessed</a:t>
            </a:r>
          </a:p>
          <a:p>
            <a:pPr marL="285750" indent="-285750">
              <a:spcAft>
                <a:spcPts val="600"/>
              </a:spcAft>
              <a:buFont typeface="Arial" panose="020B0604020202020204" pitchFamily="34" charset="0"/>
              <a:buChar char="•"/>
            </a:pPr>
            <a:r>
              <a:rPr lang="en-US" sz="1400" dirty="0">
                <a:latin typeface="Avenir Book" panose="02000503020000020003" pitchFamily="2" charset="0"/>
              </a:rPr>
              <a:t>Differed from </a:t>
            </a:r>
            <a:r>
              <a:rPr lang="en-US" sz="1400" b="1" dirty="0">
                <a:latin typeface="Avenir Heavy" panose="02000503020000020003" pitchFamily="2" charset="0"/>
              </a:rPr>
              <a:t>other agricultural college programs</a:t>
            </a:r>
            <a:r>
              <a:rPr lang="en-US" sz="1400" dirty="0">
                <a:latin typeface="Avenir Book" panose="02000503020000020003" pitchFamily="2" charset="0"/>
              </a:rPr>
              <a:t> at the time, which were largely based in learning practical applications</a:t>
            </a:r>
          </a:p>
          <a:p>
            <a:pPr marL="285750" indent="-285750">
              <a:spcAft>
                <a:spcPts val="600"/>
              </a:spcAft>
              <a:buFont typeface="Arial" panose="020B0604020202020204" pitchFamily="34" charset="0"/>
              <a:buChar char="•"/>
            </a:pPr>
            <a:r>
              <a:rPr lang="en-US" sz="1400" dirty="0">
                <a:latin typeface="Avenir Book" panose="02000503020000020003" pitchFamily="2" charset="0"/>
              </a:rPr>
              <a:t>The name chosen for the institution reflected </a:t>
            </a:r>
            <a:r>
              <a:rPr lang="en-US" sz="1400" b="1" dirty="0">
                <a:latin typeface="Avenir Heavy" panose="02000503020000020003" pitchFamily="2" charset="0"/>
              </a:rPr>
              <a:t>tensions</a:t>
            </a:r>
            <a:r>
              <a:rPr lang="en-US" sz="1400" dirty="0">
                <a:latin typeface="Avenir Book" panose="02000503020000020003" pitchFamily="2" charset="0"/>
              </a:rPr>
              <a:t> between “book farming” and farming by experience, a debate that would continue for another 100+ years</a:t>
            </a:r>
          </a:p>
        </p:txBody>
      </p:sp>
      <p:pic>
        <p:nvPicPr>
          <p:cNvPr id="8" name="Picture 7" descr="A room with tables and chairs&#10;&#10;Description automatically generated with low confidence">
            <a:extLst>
              <a:ext uri="{FF2B5EF4-FFF2-40B4-BE49-F238E27FC236}">
                <a16:creationId xmlns:a16="http://schemas.microsoft.com/office/drawing/2014/main" id="{A9FB6336-51F2-58D1-7F97-8FD1C6F82792}"/>
              </a:ext>
            </a:extLst>
          </p:cNvPr>
          <p:cNvPicPr>
            <a:picLocks noChangeAspect="1"/>
          </p:cNvPicPr>
          <p:nvPr/>
        </p:nvPicPr>
        <p:blipFill>
          <a:blip r:embed="rId3"/>
          <a:stretch>
            <a:fillRect/>
          </a:stretch>
        </p:blipFill>
        <p:spPr>
          <a:xfrm>
            <a:off x="3325038" y="3771900"/>
            <a:ext cx="4275912" cy="2933502"/>
          </a:xfrm>
          <a:prstGeom prst="rect">
            <a:avLst/>
          </a:prstGeom>
          <a:effectLst>
            <a:outerShdw blurRad="50800" dist="38100" dir="2700000" algn="tl" rotWithShape="0">
              <a:prstClr val="black">
                <a:alpha val="40000"/>
              </a:prstClr>
            </a:outerShdw>
          </a:effectLst>
        </p:spPr>
      </p:pic>
      <p:pic>
        <p:nvPicPr>
          <p:cNvPr id="5" name="Picture 4" descr="A picture containing white, black, railroad, dock&#10;&#10;Description automatically generated">
            <a:extLst>
              <a:ext uri="{FF2B5EF4-FFF2-40B4-BE49-F238E27FC236}">
                <a16:creationId xmlns:a16="http://schemas.microsoft.com/office/drawing/2014/main" id="{A2612285-C34C-2E56-EA59-960044D839D0}"/>
              </a:ext>
            </a:extLst>
          </p:cNvPr>
          <p:cNvPicPr>
            <a:picLocks noChangeAspect="1"/>
          </p:cNvPicPr>
          <p:nvPr/>
        </p:nvPicPr>
        <p:blipFill>
          <a:blip r:embed="rId4"/>
          <a:stretch>
            <a:fillRect/>
          </a:stretch>
        </p:blipFill>
        <p:spPr>
          <a:xfrm>
            <a:off x="214115" y="719552"/>
            <a:ext cx="4275912" cy="365986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B63D18F-E303-66CF-017E-372E073F0796}"/>
              </a:ext>
            </a:extLst>
          </p:cNvPr>
          <p:cNvSpPr txBox="1"/>
          <p:nvPr/>
        </p:nvSpPr>
        <p:spPr>
          <a:xfrm>
            <a:off x="4490028" y="719552"/>
            <a:ext cx="2968048" cy="430887"/>
          </a:xfrm>
          <a:prstGeom prst="rect">
            <a:avLst/>
          </a:prstGeom>
          <a:noFill/>
        </p:spPr>
        <p:txBody>
          <a:bodyPr wrap="square" rtlCol="0">
            <a:spAutoFit/>
          </a:bodyPr>
          <a:lstStyle/>
          <a:p>
            <a:r>
              <a:rPr lang="en-US" sz="1100" dirty="0">
                <a:latin typeface="Avenir Book" panose="02000503020000020003" pitchFamily="2" charset="0"/>
              </a:rPr>
              <a:t>Formal gardens behind Old Main (1865).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
        <p:nvSpPr>
          <p:cNvPr id="10" name="TextBox 9">
            <a:extLst>
              <a:ext uri="{FF2B5EF4-FFF2-40B4-BE49-F238E27FC236}">
                <a16:creationId xmlns:a16="http://schemas.microsoft.com/office/drawing/2014/main" id="{BD50DD64-3CF1-7A6D-8C8B-53A6359FA761}"/>
              </a:ext>
            </a:extLst>
          </p:cNvPr>
          <p:cNvSpPr txBox="1"/>
          <p:nvPr/>
        </p:nvSpPr>
        <p:spPr>
          <a:xfrm>
            <a:off x="275216" y="6291677"/>
            <a:ext cx="2968048" cy="430887"/>
          </a:xfrm>
          <a:prstGeom prst="rect">
            <a:avLst/>
          </a:prstGeom>
          <a:noFill/>
        </p:spPr>
        <p:txBody>
          <a:bodyPr wrap="square" rtlCol="0">
            <a:spAutoFit/>
          </a:bodyPr>
          <a:lstStyle/>
          <a:p>
            <a:pPr algn="r"/>
            <a:r>
              <a:rPr lang="en-US" sz="1100" dirty="0">
                <a:latin typeface="Avenir Book" panose="02000503020000020003" pitchFamily="2" charset="0"/>
              </a:rPr>
              <a:t>Botany laboratory in Old Main (1880).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Tree>
    <p:extLst>
      <p:ext uri="{BB962C8B-B14F-4D97-AF65-F5344CB8AC3E}">
        <p14:creationId xmlns:p14="http://schemas.microsoft.com/office/powerpoint/2010/main" val="214256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B3D645-0518-A972-31D4-2FFA78A71424}"/>
              </a:ext>
            </a:extLst>
          </p:cNvPr>
          <p:cNvSpPr txBox="1"/>
          <p:nvPr/>
        </p:nvSpPr>
        <p:spPr>
          <a:xfrm>
            <a:off x="1041556" y="829179"/>
            <a:ext cx="3797921" cy="1384995"/>
          </a:xfrm>
          <a:prstGeom prst="rect">
            <a:avLst/>
          </a:prstGeom>
          <a:noFill/>
        </p:spPr>
        <p:txBody>
          <a:bodyPr wrap="square" rtlCol="0">
            <a:spAutoFit/>
          </a:bodyPr>
          <a:lstStyle/>
          <a:p>
            <a:r>
              <a:rPr lang="en-US" sz="1400" dirty="0">
                <a:latin typeface="Avenir Book" panose="02000503020000020003" pitchFamily="2" charset="0"/>
              </a:rPr>
              <a:t>Early efforts to charter a new Farmers’ High School, pointing out in early advocacy that farmers “have </a:t>
            </a:r>
            <a:r>
              <a:rPr lang="en-US" sz="1400" b="1" dirty="0">
                <a:latin typeface="Avenir Heavy" panose="02000503020000020003" pitchFamily="2" charset="0"/>
              </a:rPr>
              <a:t>never derived any advantage from the large appropriations </a:t>
            </a:r>
            <a:r>
              <a:rPr lang="en-US" sz="1400" dirty="0">
                <a:latin typeface="Avenir Book" panose="02000503020000020003" pitchFamily="2" charset="0"/>
              </a:rPr>
              <a:t>which have been made by the Legislature to the several colleges of the State” </a:t>
            </a:r>
          </a:p>
        </p:txBody>
      </p:sp>
      <p:sp>
        <p:nvSpPr>
          <p:cNvPr id="3" name="TextBox 2">
            <a:extLst>
              <a:ext uri="{FF2B5EF4-FFF2-40B4-BE49-F238E27FC236}">
                <a16:creationId xmlns:a16="http://schemas.microsoft.com/office/drawing/2014/main" id="{8D9856BF-A885-04A2-1D22-393A4C7B1687}"/>
              </a:ext>
            </a:extLst>
          </p:cNvPr>
          <p:cNvSpPr txBox="1"/>
          <p:nvPr/>
        </p:nvSpPr>
        <p:spPr>
          <a:xfrm>
            <a:off x="1041560" y="3161680"/>
            <a:ext cx="3683961" cy="1169551"/>
          </a:xfrm>
          <a:prstGeom prst="rect">
            <a:avLst/>
          </a:prstGeom>
          <a:noFill/>
        </p:spPr>
        <p:txBody>
          <a:bodyPr wrap="square" rtlCol="0">
            <a:spAutoFit/>
          </a:bodyPr>
          <a:lstStyle/>
          <a:p>
            <a:r>
              <a:rPr lang="en-US" sz="1400" dirty="0">
                <a:latin typeface="Avenir Book" panose="02000503020000020003" pitchFamily="2" charset="0"/>
              </a:rPr>
              <a:t>On February 22, governor signed into law a </a:t>
            </a:r>
            <a:r>
              <a:rPr lang="en-US" sz="1400" b="1" dirty="0">
                <a:latin typeface="Avenir Heavy" panose="02000503020000020003" pitchFamily="2" charset="0"/>
              </a:rPr>
              <a:t>new act of incorporation </a:t>
            </a:r>
            <a:r>
              <a:rPr lang="en-US" sz="1400" dirty="0">
                <a:latin typeface="Avenir Book" panose="02000503020000020003" pitchFamily="2" charset="0"/>
              </a:rPr>
              <a:t>establishing the Farmers’ High School with a contentious site selection debate following in the next few years</a:t>
            </a:r>
          </a:p>
        </p:txBody>
      </p:sp>
      <p:sp>
        <p:nvSpPr>
          <p:cNvPr id="4" name="TextBox 3">
            <a:extLst>
              <a:ext uri="{FF2B5EF4-FFF2-40B4-BE49-F238E27FC236}">
                <a16:creationId xmlns:a16="http://schemas.microsoft.com/office/drawing/2014/main" id="{CD7A13DA-F27F-8024-E1A1-20D845B1783D}"/>
              </a:ext>
            </a:extLst>
          </p:cNvPr>
          <p:cNvSpPr txBox="1"/>
          <p:nvPr/>
        </p:nvSpPr>
        <p:spPr>
          <a:xfrm>
            <a:off x="1041559" y="5150065"/>
            <a:ext cx="6975374" cy="1384995"/>
          </a:xfrm>
          <a:prstGeom prst="rect">
            <a:avLst/>
          </a:prstGeom>
          <a:noFill/>
        </p:spPr>
        <p:txBody>
          <a:bodyPr wrap="square" rtlCol="0">
            <a:spAutoFit/>
          </a:bodyPr>
          <a:lstStyle/>
          <a:p>
            <a:r>
              <a:rPr lang="en-US" sz="1400" dirty="0">
                <a:latin typeface="Avenir Book" panose="02000503020000020003" pitchFamily="2" charset="0"/>
              </a:rPr>
              <a:t>The first college catalog issued in February outlines the institution’s mission “to afford a system of instruction as extensive and thorough as the usual course of our best colleges, </a:t>
            </a:r>
            <a:r>
              <a:rPr lang="en-US" sz="1400" b="1" dirty="0">
                <a:latin typeface="Avenir Heavy" panose="02000503020000020003" pitchFamily="2" charset="0"/>
              </a:rPr>
              <a:t>to emphasize scientific instruction</a:t>
            </a:r>
            <a:r>
              <a:rPr lang="en-US" sz="1400" dirty="0">
                <a:latin typeface="Avenir Book" panose="02000503020000020003" pitchFamily="2" charset="0"/>
              </a:rPr>
              <a:t>, and to develop to the fullest extent possible those departments of all science which have a </a:t>
            </a:r>
            <a:r>
              <a:rPr lang="en-US" sz="1400" b="1" dirty="0">
                <a:latin typeface="Avenir Heavy" panose="02000503020000020003" pitchFamily="2" charset="0"/>
              </a:rPr>
              <a:t>practical or theoretical bearing upon agriculture and agricultural interest</a:t>
            </a:r>
            <a:r>
              <a:rPr lang="en-US" sz="1400" dirty="0">
                <a:latin typeface="Avenir Book" panose="02000503020000020003" pitchFamily="2" charset="0"/>
              </a:rPr>
              <a:t>”; Evan Pugh accepts position while finishing his Ph.D. in chemistry at University of Göttingen, Germany</a:t>
            </a:r>
          </a:p>
        </p:txBody>
      </p:sp>
      <p:sp>
        <p:nvSpPr>
          <p:cNvPr id="7" name="TextBox 6">
            <a:extLst>
              <a:ext uri="{FF2B5EF4-FFF2-40B4-BE49-F238E27FC236}">
                <a16:creationId xmlns:a16="http://schemas.microsoft.com/office/drawing/2014/main" id="{69110B49-5CDF-2A3B-7E5E-F83EB92C1EAF}"/>
              </a:ext>
            </a:extLst>
          </p:cNvPr>
          <p:cNvSpPr txBox="1"/>
          <p:nvPr/>
        </p:nvSpPr>
        <p:spPr>
          <a:xfrm>
            <a:off x="5132627" y="4342626"/>
            <a:ext cx="4163433" cy="430887"/>
          </a:xfrm>
          <a:prstGeom prst="rect">
            <a:avLst/>
          </a:prstGeom>
          <a:noFill/>
        </p:spPr>
        <p:txBody>
          <a:bodyPr wrap="square" rtlCol="0">
            <a:spAutoFit/>
          </a:bodyPr>
          <a:lstStyle/>
          <a:p>
            <a:r>
              <a:rPr lang="en-US" sz="1100" dirty="0">
                <a:latin typeface="Avenir Book" panose="02000503020000020003" pitchFamily="2" charset="0"/>
              </a:rPr>
              <a:t>Old Main (1857-63), shown in 1859 (Penn State University Libraries Special Collections Online)</a:t>
            </a:r>
          </a:p>
        </p:txBody>
      </p:sp>
      <p:pic>
        <p:nvPicPr>
          <p:cNvPr id="8" name="Picture 7" descr="A picture containing outdoor, farm building, old, barn&#10;&#10;Description automatically generated">
            <a:extLst>
              <a:ext uri="{FF2B5EF4-FFF2-40B4-BE49-F238E27FC236}">
                <a16:creationId xmlns:a16="http://schemas.microsoft.com/office/drawing/2014/main" id="{84483F90-4D01-D2B2-2184-65E5687097DD}"/>
              </a:ext>
            </a:extLst>
          </p:cNvPr>
          <p:cNvPicPr>
            <a:picLocks noChangeAspect="1"/>
          </p:cNvPicPr>
          <p:nvPr/>
        </p:nvPicPr>
        <p:blipFill>
          <a:blip r:embed="rId2"/>
          <a:stretch>
            <a:fillRect/>
          </a:stretch>
        </p:blipFill>
        <p:spPr>
          <a:xfrm>
            <a:off x="5132628" y="693973"/>
            <a:ext cx="4716747" cy="3637258"/>
          </a:xfrm>
          <a:prstGeom prst="rect">
            <a:avLst/>
          </a:prstGeom>
          <a:effectLst>
            <a:outerShdw blurRad="50800" dist="38100" dir="2700000" algn="tl" rotWithShape="0">
              <a:prstClr val="black">
                <a:alpha val="40000"/>
              </a:prstClr>
            </a:outerShdw>
          </a:effectLst>
        </p:spPr>
      </p:pic>
      <p:pic>
        <p:nvPicPr>
          <p:cNvPr id="9" name="Picture 8" descr="A picture containing text, black, white&#10;&#10;Description automatically generated">
            <a:extLst>
              <a:ext uri="{FF2B5EF4-FFF2-40B4-BE49-F238E27FC236}">
                <a16:creationId xmlns:a16="http://schemas.microsoft.com/office/drawing/2014/main" id="{23D840F7-AB12-8B2B-1235-803A64608B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6" b="93218" l="9156" r="89991">
                        <a14:foregroundMark x1="28178" y1="11580" x2="50617" y2="11869"/>
                        <a14:foregroundMark x1="50617" y1="11869" x2="34108" y2="8586"/>
                        <a14:foregroundMark x1="36053" y1="20563" x2="56262" y2="29113"/>
                        <a14:foregroundMark x1="56262" y1="29113" x2="40133" y2="39574"/>
                        <a14:foregroundMark x1="40133" y1="39574" x2="40655" y2="51407"/>
                        <a14:foregroundMark x1="55740" y1="61869" x2="66888" y2="75289"/>
                        <a14:foregroundMark x1="41319" y1="93218" x2="57021" y2="92208"/>
                        <a14:foregroundMark x1="17694" y1="50902" x2="19023" y2="31710"/>
                        <a14:foregroundMark x1="19023" y1="31710" x2="26898" y2="20563"/>
                        <a14:foregroundMark x1="9156" y1="59380" x2="9156" y2="52417"/>
                        <a14:foregroundMark x1="74099" y1="33983" x2="76328" y2="50722"/>
                        <a14:foregroundMark x1="76328" y1="50722" x2="78036" y2="33983"/>
                        <a14:foregroundMark x1="78036" y1="33983" x2="68169" y2="19661"/>
                        <a14:foregroundMark x1="68169" y1="19661" x2="51660" y2="9091"/>
                        <a14:foregroundMark x1="51660" y1="9091" x2="49810" y2="8586"/>
                      </a14:backgroundRemoval>
                    </a14:imgEffect>
                  </a14:imgLayer>
                </a14:imgProps>
              </a:ext>
            </a:extLst>
          </a:blip>
          <a:stretch>
            <a:fillRect/>
          </a:stretch>
        </p:blipFill>
        <p:spPr>
          <a:xfrm>
            <a:off x="9296061" y="2492477"/>
            <a:ext cx="2760813" cy="3637261"/>
          </a:xfrm>
          <a:prstGeom prst="rect">
            <a:avLst/>
          </a:prstGeom>
          <a:effectLst>
            <a:outerShdw blurRad="127000" dist="63500" dir="2700000" algn="tl" rotWithShape="0">
              <a:prstClr val="black">
                <a:alpha val="40000"/>
              </a:prstClr>
            </a:outerShdw>
          </a:effectLst>
        </p:spPr>
      </p:pic>
      <p:sp>
        <p:nvSpPr>
          <p:cNvPr id="12" name="TextBox 11">
            <a:extLst>
              <a:ext uri="{FF2B5EF4-FFF2-40B4-BE49-F238E27FC236}">
                <a16:creationId xmlns:a16="http://schemas.microsoft.com/office/drawing/2014/main" id="{9B9423F0-7AE3-3093-399E-4BEB0DBB0666}"/>
              </a:ext>
            </a:extLst>
          </p:cNvPr>
          <p:cNvSpPr txBox="1"/>
          <p:nvPr/>
        </p:nvSpPr>
        <p:spPr>
          <a:xfrm>
            <a:off x="9663733" y="6067670"/>
            <a:ext cx="2228667" cy="430887"/>
          </a:xfrm>
          <a:prstGeom prst="rect">
            <a:avLst/>
          </a:prstGeom>
          <a:noFill/>
        </p:spPr>
        <p:txBody>
          <a:bodyPr wrap="square" rtlCol="0">
            <a:spAutoFit/>
          </a:bodyPr>
          <a:lstStyle/>
          <a:p>
            <a:r>
              <a:rPr lang="en-US" sz="1100" dirty="0">
                <a:latin typeface="Avenir Book" panose="02000503020000020003" pitchFamily="2" charset="0"/>
              </a:rPr>
              <a:t>Evan Pugh (1828-64), President (1859-1863) (</a:t>
            </a:r>
            <a:r>
              <a:rPr lang="en-US" sz="1100" dirty="0" err="1">
                <a:latin typeface="Avenir Book" panose="02000503020000020003" pitchFamily="2" charset="0"/>
              </a:rPr>
              <a:t>WikiCommons</a:t>
            </a:r>
            <a:r>
              <a:rPr lang="en-US" sz="1100" dirty="0">
                <a:latin typeface="Avenir Book" panose="02000503020000020003" pitchFamily="2" charset="0"/>
              </a:rPr>
              <a:t>)</a:t>
            </a:r>
          </a:p>
        </p:txBody>
      </p:sp>
      <p:pic>
        <p:nvPicPr>
          <p:cNvPr id="13" name="Picture 12" descr="A picture containing text, sign&#10;&#10;Description automatically generated">
            <a:extLst>
              <a:ext uri="{FF2B5EF4-FFF2-40B4-BE49-F238E27FC236}">
                <a16:creationId xmlns:a16="http://schemas.microsoft.com/office/drawing/2014/main" id="{C42E29A3-5877-E554-57BF-E40B903546B9}"/>
              </a:ext>
            </a:extLst>
          </p:cNvPr>
          <p:cNvPicPr>
            <a:picLocks noChangeAspect="1"/>
          </p:cNvPicPr>
          <p:nvPr/>
        </p:nvPicPr>
        <p:blipFill>
          <a:blip r:embed="rId5"/>
          <a:stretch>
            <a:fillRect/>
          </a:stretch>
        </p:blipFill>
        <p:spPr>
          <a:xfrm>
            <a:off x="9963333" y="295943"/>
            <a:ext cx="1954925" cy="577463"/>
          </a:xfrm>
          <a:prstGeom prst="rect">
            <a:avLst/>
          </a:prstGeom>
        </p:spPr>
      </p:pic>
      <p:sp>
        <p:nvSpPr>
          <p:cNvPr id="6" name="TextBox 5">
            <a:extLst>
              <a:ext uri="{FF2B5EF4-FFF2-40B4-BE49-F238E27FC236}">
                <a16:creationId xmlns:a16="http://schemas.microsoft.com/office/drawing/2014/main" id="{6B154149-F0F4-1F6B-B165-07D69270CCA7}"/>
              </a:ext>
            </a:extLst>
          </p:cNvPr>
          <p:cNvSpPr txBox="1"/>
          <p:nvPr/>
        </p:nvSpPr>
        <p:spPr>
          <a:xfrm>
            <a:off x="216057" y="3161680"/>
            <a:ext cx="825500" cy="369332"/>
          </a:xfrm>
          <a:prstGeom prst="rect">
            <a:avLst/>
          </a:prstGeom>
          <a:noFill/>
        </p:spPr>
        <p:txBody>
          <a:bodyPr wrap="square">
            <a:spAutoFit/>
          </a:bodyPr>
          <a:lstStyle/>
          <a:p>
            <a:pPr algn="ctr"/>
            <a:r>
              <a:rPr lang="en-US" b="1" dirty="0">
                <a:solidFill>
                  <a:srgbClr val="009CDE"/>
                </a:solidFill>
                <a:latin typeface="Avenir Black" panose="02000503020000020003" pitchFamily="2" charset="0"/>
              </a:rPr>
              <a:t>1855</a:t>
            </a:r>
            <a:endParaRPr lang="en-US" dirty="0"/>
          </a:p>
        </p:txBody>
      </p:sp>
      <p:sp>
        <p:nvSpPr>
          <p:cNvPr id="10" name="TextBox 9">
            <a:extLst>
              <a:ext uri="{FF2B5EF4-FFF2-40B4-BE49-F238E27FC236}">
                <a16:creationId xmlns:a16="http://schemas.microsoft.com/office/drawing/2014/main" id="{B5C528C0-673E-DE92-0BF7-3A3D3E27F39E}"/>
              </a:ext>
            </a:extLst>
          </p:cNvPr>
          <p:cNvSpPr txBox="1"/>
          <p:nvPr/>
        </p:nvSpPr>
        <p:spPr>
          <a:xfrm>
            <a:off x="216061" y="5144170"/>
            <a:ext cx="825500" cy="369332"/>
          </a:xfrm>
          <a:prstGeom prst="rect">
            <a:avLst/>
          </a:prstGeom>
          <a:noFill/>
        </p:spPr>
        <p:txBody>
          <a:bodyPr wrap="square">
            <a:spAutoFit/>
          </a:bodyPr>
          <a:lstStyle/>
          <a:p>
            <a:pPr algn="ctr"/>
            <a:r>
              <a:rPr lang="en-US" b="1" dirty="0">
                <a:solidFill>
                  <a:srgbClr val="009CDE"/>
                </a:solidFill>
                <a:latin typeface="Avenir Black" panose="02000503020000020003" pitchFamily="2" charset="0"/>
              </a:rPr>
              <a:t>1859</a:t>
            </a:r>
            <a:endParaRPr lang="en-US" dirty="0"/>
          </a:p>
        </p:txBody>
      </p:sp>
      <p:sp>
        <p:nvSpPr>
          <p:cNvPr id="11" name="TextBox 10">
            <a:extLst>
              <a:ext uri="{FF2B5EF4-FFF2-40B4-BE49-F238E27FC236}">
                <a16:creationId xmlns:a16="http://schemas.microsoft.com/office/drawing/2014/main" id="{ACDFCA6F-6BA3-8ABD-C57B-3EDBAED0708C}"/>
              </a:ext>
            </a:extLst>
          </p:cNvPr>
          <p:cNvSpPr txBox="1"/>
          <p:nvPr/>
        </p:nvSpPr>
        <p:spPr>
          <a:xfrm>
            <a:off x="216056" y="2067505"/>
            <a:ext cx="825500" cy="369332"/>
          </a:xfrm>
          <a:prstGeom prst="rect">
            <a:avLst/>
          </a:prstGeom>
          <a:noFill/>
        </p:spPr>
        <p:txBody>
          <a:bodyPr wrap="square">
            <a:spAutoFit/>
          </a:bodyPr>
          <a:lstStyle/>
          <a:p>
            <a:pPr algn="ctr"/>
            <a:r>
              <a:rPr lang="en-US" b="1" dirty="0">
                <a:solidFill>
                  <a:srgbClr val="009CDE"/>
                </a:solidFill>
                <a:latin typeface="Avenir Black" panose="02000503020000020003" pitchFamily="2" charset="0"/>
              </a:rPr>
              <a:t>1854</a:t>
            </a:r>
            <a:endParaRPr lang="en-US" dirty="0"/>
          </a:p>
        </p:txBody>
      </p:sp>
      <p:sp>
        <p:nvSpPr>
          <p:cNvPr id="14" name="TextBox 13">
            <a:extLst>
              <a:ext uri="{FF2B5EF4-FFF2-40B4-BE49-F238E27FC236}">
                <a16:creationId xmlns:a16="http://schemas.microsoft.com/office/drawing/2014/main" id="{D0337D99-16F2-F956-E9CA-BDF0CEE241DC}"/>
              </a:ext>
            </a:extLst>
          </p:cNvPr>
          <p:cNvSpPr txBox="1"/>
          <p:nvPr/>
        </p:nvSpPr>
        <p:spPr>
          <a:xfrm>
            <a:off x="216056" y="822578"/>
            <a:ext cx="825500" cy="369332"/>
          </a:xfrm>
          <a:prstGeom prst="rect">
            <a:avLst/>
          </a:prstGeom>
          <a:noFill/>
        </p:spPr>
        <p:txBody>
          <a:bodyPr wrap="square">
            <a:spAutoFit/>
          </a:bodyPr>
          <a:lstStyle/>
          <a:p>
            <a:pPr algn="ctr"/>
            <a:r>
              <a:rPr lang="en-US" b="1" dirty="0">
                <a:solidFill>
                  <a:srgbClr val="009CDE"/>
                </a:solidFill>
                <a:latin typeface="Avenir Black" panose="02000503020000020003" pitchFamily="2" charset="0"/>
              </a:rPr>
              <a:t>1853</a:t>
            </a:r>
            <a:endParaRPr lang="en-US" dirty="0"/>
          </a:p>
        </p:txBody>
      </p:sp>
      <p:cxnSp>
        <p:nvCxnSpPr>
          <p:cNvPr id="15" name="Straight Connector 14">
            <a:extLst>
              <a:ext uri="{FF2B5EF4-FFF2-40B4-BE49-F238E27FC236}">
                <a16:creationId xmlns:a16="http://schemas.microsoft.com/office/drawing/2014/main" id="{1F5F70AA-E74A-2D80-3CFF-802231B60900}"/>
              </a:ext>
            </a:extLst>
          </p:cNvPr>
          <p:cNvCxnSpPr>
            <a:cxnSpLocks/>
            <a:stCxn id="14" idx="2"/>
            <a:endCxn id="11" idx="0"/>
          </p:cNvCxnSpPr>
          <p:nvPr/>
        </p:nvCxnSpPr>
        <p:spPr>
          <a:xfrm>
            <a:off x="628806" y="1191910"/>
            <a:ext cx="0" cy="875595"/>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DEED8D-8E1C-88DB-1F64-9E79E987C4D4}"/>
              </a:ext>
            </a:extLst>
          </p:cNvPr>
          <p:cNvCxnSpPr>
            <a:cxnSpLocks/>
            <a:stCxn id="11" idx="2"/>
            <a:endCxn id="6" idx="0"/>
          </p:cNvCxnSpPr>
          <p:nvPr/>
        </p:nvCxnSpPr>
        <p:spPr>
          <a:xfrm>
            <a:off x="628806" y="2436837"/>
            <a:ext cx="1" cy="724843"/>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EE3A07-BADD-FC21-3427-7B303167AB11}"/>
              </a:ext>
            </a:extLst>
          </p:cNvPr>
          <p:cNvCxnSpPr>
            <a:cxnSpLocks/>
            <a:stCxn id="6" idx="2"/>
            <a:endCxn id="10" idx="0"/>
          </p:cNvCxnSpPr>
          <p:nvPr/>
        </p:nvCxnSpPr>
        <p:spPr>
          <a:xfrm>
            <a:off x="628807" y="3531012"/>
            <a:ext cx="4" cy="161315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D4E0F16-9F13-8B2C-8A6F-1850B2AAD2F6}"/>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Beginnings of the Farmers’ High School</a:t>
            </a:r>
          </a:p>
        </p:txBody>
      </p:sp>
    </p:spTree>
    <p:extLst>
      <p:ext uri="{BB962C8B-B14F-4D97-AF65-F5344CB8AC3E}">
        <p14:creationId xmlns:p14="http://schemas.microsoft.com/office/powerpoint/2010/main" val="357188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B4BDF1-4608-ACA7-04B4-DCE6B004456D}"/>
              </a:ext>
            </a:extLst>
          </p:cNvPr>
          <p:cNvSpPr txBox="1"/>
          <p:nvPr/>
        </p:nvSpPr>
        <p:spPr>
          <a:xfrm>
            <a:off x="973355" y="939565"/>
            <a:ext cx="4797112" cy="1169551"/>
          </a:xfrm>
          <a:prstGeom prst="rect">
            <a:avLst/>
          </a:prstGeom>
          <a:noFill/>
        </p:spPr>
        <p:txBody>
          <a:bodyPr wrap="square" rtlCol="0">
            <a:spAutoFit/>
          </a:bodyPr>
          <a:lstStyle/>
          <a:p>
            <a:r>
              <a:rPr lang="en-US" sz="1400" dirty="0">
                <a:latin typeface="Avenir Book" panose="02000503020000020003" pitchFamily="2" charset="0"/>
              </a:rPr>
              <a:t>Pugh pushed his case for </a:t>
            </a:r>
            <a:r>
              <a:rPr lang="en-US" sz="1400" b="1" dirty="0">
                <a:latin typeface="Avenir Heavy" panose="02000503020000020003" pitchFamily="2" charset="0"/>
              </a:rPr>
              <a:t>a national system of agricultural science and education</a:t>
            </a:r>
            <a:r>
              <a:rPr lang="en-US" sz="1400" dirty="0">
                <a:latin typeface="Avenir Book" panose="02000503020000020003" pitchFamily="2" charset="0"/>
              </a:rPr>
              <a:t>, based on the model of the Farmers’ High School – he believed a foundational component should be agricultural experiment stations like those he’d seen in Germany</a:t>
            </a:r>
          </a:p>
        </p:txBody>
      </p:sp>
      <p:pic>
        <p:nvPicPr>
          <p:cNvPr id="3" name="Picture 2" descr="A picture containing text, sign&#10;&#10;Description automatically generated">
            <a:extLst>
              <a:ext uri="{FF2B5EF4-FFF2-40B4-BE49-F238E27FC236}">
                <a16:creationId xmlns:a16="http://schemas.microsoft.com/office/drawing/2014/main" id="{DE18EF51-2F8C-CC52-6495-85F15521AFDC}"/>
              </a:ext>
            </a:extLst>
          </p:cNvPr>
          <p:cNvPicPr>
            <a:picLocks noChangeAspect="1"/>
          </p:cNvPicPr>
          <p:nvPr/>
        </p:nvPicPr>
        <p:blipFill>
          <a:blip r:embed="rId2"/>
          <a:stretch>
            <a:fillRect/>
          </a:stretch>
        </p:blipFill>
        <p:spPr>
          <a:xfrm>
            <a:off x="9963333" y="295943"/>
            <a:ext cx="1954925" cy="577463"/>
          </a:xfrm>
          <a:prstGeom prst="rect">
            <a:avLst/>
          </a:prstGeom>
        </p:spPr>
      </p:pic>
      <p:pic>
        <p:nvPicPr>
          <p:cNvPr id="4" name="Picture 3" descr="A group of people outside a house&#10;&#10;Description automatically generated with low confidence">
            <a:extLst>
              <a:ext uri="{FF2B5EF4-FFF2-40B4-BE49-F238E27FC236}">
                <a16:creationId xmlns:a16="http://schemas.microsoft.com/office/drawing/2014/main" id="{8CEAF57E-5726-4015-1177-D3E48A9C36E4}"/>
              </a:ext>
            </a:extLst>
          </p:cNvPr>
          <p:cNvPicPr>
            <a:picLocks noChangeAspect="1"/>
          </p:cNvPicPr>
          <p:nvPr/>
        </p:nvPicPr>
        <p:blipFill>
          <a:blip r:embed="rId3"/>
          <a:stretch>
            <a:fillRect/>
          </a:stretch>
        </p:blipFill>
        <p:spPr>
          <a:xfrm>
            <a:off x="5993632" y="1574799"/>
            <a:ext cx="6071368" cy="444339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77D641F-A9AF-44FB-57C2-3B6E2D6304B8}"/>
              </a:ext>
            </a:extLst>
          </p:cNvPr>
          <p:cNvSpPr txBox="1"/>
          <p:nvPr/>
        </p:nvSpPr>
        <p:spPr>
          <a:xfrm>
            <a:off x="5968995" y="6056296"/>
            <a:ext cx="4487768" cy="261610"/>
          </a:xfrm>
          <a:prstGeom prst="rect">
            <a:avLst/>
          </a:prstGeom>
          <a:noFill/>
        </p:spPr>
        <p:txBody>
          <a:bodyPr wrap="square" rtlCol="0">
            <a:spAutoFit/>
          </a:bodyPr>
          <a:lstStyle/>
          <a:p>
            <a:r>
              <a:rPr lang="en-US" sz="1100">
                <a:latin typeface="Avenir Book" panose="02000503020000020003" pitchFamily="2" charset="0"/>
              </a:rPr>
              <a:t>Old Main (1857-63), shown in 1863 (Penn State University Libraries)</a:t>
            </a:r>
          </a:p>
        </p:txBody>
      </p:sp>
      <p:sp>
        <p:nvSpPr>
          <p:cNvPr id="6" name="TextBox 5">
            <a:extLst>
              <a:ext uri="{FF2B5EF4-FFF2-40B4-BE49-F238E27FC236}">
                <a16:creationId xmlns:a16="http://schemas.microsoft.com/office/drawing/2014/main" id="{3B82C603-1D29-B36A-365C-BB00A85F6FAA}"/>
              </a:ext>
            </a:extLst>
          </p:cNvPr>
          <p:cNvSpPr txBox="1"/>
          <p:nvPr/>
        </p:nvSpPr>
        <p:spPr>
          <a:xfrm>
            <a:off x="973353" y="3597742"/>
            <a:ext cx="4995642" cy="954107"/>
          </a:xfrm>
          <a:prstGeom prst="rect">
            <a:avLst/>
          </a:prstGeom>
          <a:noFill/>
        </p:spPr>
        <p:txBody>
          <a:bodyPr wrap="square" rtlCol="0">
            <a:spAutoFit/>
          </a:bodyPr>
          <a:lstStyle/>
          <a:p>
            <a:r>
              <a:rPr lang="en-US" sz="1400" dirty="0">
                <a:latin typeface="Avenir Book" panose="02000503020000020003" pitchFamily="2" charset="0"/>
              </a:rPr>
              <a:t>Name of the Farmers’ High School is changed to the </a:t>
            </a:r>
            <a:r>
              <a:rPr lang="en-US" sz="1400" b="1" dirty="0">
                <a:latin typeface="Avenir Heavy" panose="02000503020000020003" pitchFamily="2" charset="0"/>
              </a:rPr>
              <a:t>Agricultural College of Pennsylvania;</a:t>
            </a:r>
          </a:p>
          <a:p>
            <a:pPr>
              <a:spcAft>
                <a:spcPts val="600"/>
              </a:spcAft>
            </a:pPr>
            <a:r>
              <a:rPr lang="en-US" sz="1400" dirty="0">
                <a:latin typeface="Avenir Book" panose="02000503020000020003" pitchFamily="2" charset="0"/>
              </a:rPr>
              <a:t>Pennsylvania congressmen are instrumental in the passage of the </a:t>
            </a:r>
            <a:r>
              <a:rPr lang="en-US" sz="1400" b="1" dirty="0">
                <a:latin typeface="Avenir Heavy" panose="02000503020000020003" pitchFamily="2" charset="0"/>
              </a:rPr>
              <a:t>Morrill Act</a:t>
            </a:r>
            <a:r>
              <a:rPr lang="en-US" sz="1400" dirty="0">
                <a:latin typeface="Avenir Book" panose="02000503020000020003" pitchFamily="2" charset="0"/>
              </a:rPr>
              <a:t>, which was signed into law on July 2</a:t>
            </a:r>
          </a:p>
        </p:txBody>
      </p:sp>
      <p:sp>
        <p:nvSpPr>
          <p:cNvPr id="7" name="TextBox 6">
            <a:extLst>
              <a:ext uri="{FF2B5EF4-FFF2-40B4-BE49-F238E27FC236}">
                <a16:creationId xmlns:a16="http://schemas.microsoft.com/office/drawing/2014/main" id="{2ADD6AD6-5A4E-23B9-17A6-CF800B76C742}"/>
              </a:ext>
            </a:extLst>
          </p:cNvPr>
          <p:cNvSpPr txBox="1"/>
          <p:nvPr/>
        </p:nvSpPr>
        <p:spPr>
          <a:xfrm>
            <a:off x="973353" y="5794686"/>
            <a:ext cx="4797118" cy="523220"/>
          </a:xfrm>
          <a:prstGeom prst="rect">
            <a:avLst/>
          </a:prstGeom>
          <a:noFill/>
        </p:spPr>
        <p:txBody>
          <a:bodyPr wrap="square" rtlCol="0">
            <a:spAutoFit/>
          </a:bodyPr>
          <a:lstStyle/>
          <a:p>
            <a:r>
              <a:rPr lang="en-US" sz="1400">
                <a:latin typeface="Avenir Book" panose="02000503020000020003" pitchFamily="2" charset="0"/>
              </a:rPr>
              <a:t>The Pennsylvania governor signed into law the Commonwealth’s </a:t>
            </a:r>
            <a:r>
              <a:rPr lang="en-US" sz="1400" b="1">
                <a:latin typeface="Avenir Heavy" panose="02000503020000020003" pitchFamily="2" charset="0"/>
              </a:rPr>
              <a:t>adoption of the Morrill Act </a:t>
            </a:r>
            <a:r>
              <a:rPr lang="en-US" sz="1400">
                <a:latin typeface="Avenir Book" panose="02000503020000020003" pitchFamily="2" charset="0"/>
              </a:rPr>
              <a:t>on April 1 </a:t>
            </a:r>
          </a:p>
        </p:txBody>
      </p:sp>
      <p:sp>
        <p:nvSpPr>
          <p:cNvPr id="8" name="TextBox 7">
            <a:extLst>
              <a:ext uri="{FF2B5EF4-FFF2-40B4-BE49-F238E27FC236}">
                <a16:creationId xmlns:a16="http://schemas.microsoft.com/office/drawing/2014/main" id="{41537AF9-2ED7-FDC6-3DFD-85BE8AC817C2}"/>
              </a:ext>
            </a:extLst>
          </p:cNvPr>
          <p:cNvSpPr txBox="1"/>
          <p:nvPr/>
        </p:nvSpPr>
        <p:spPr>
          <a:xfrm>
            <a:off x="973353" y="2484097"/>
            <a:ext cx="4487768" cy="738664"/>
          </a:xfrm>
          <a:prstGeom prst="rect">
            <a:avLst/>
          </a:prstGeom>
          <a:noFill/>
        </p:spPr>
        <p:txBody>
          <a:bodyPr wrap="square" rtlCol="0">
            <a:spAutoFit/>
          </a:bodyPr>
          <a:lstStyle/>
          <a:p>
            <a:r>
              <a:rPr lang="en-US" sz="1400" dirty="0">
                <a:solidFill>
                  <a:srgbClr val="1D407C"/>
                </a:solidFill>
                <a:latin typeface="Avenir Book" panose="02000503020000020003" pitchFamily="2" charset="0"/>
              </a:rPr>
              <a:t>Eleven southern states secede from the Union, Abraham Lincoln is sworn in as President, and first battles of the </a:t>
            </a:r>
            <a:r>
              <a:rPr lang="en-US" sz="1400" b="1" dirty="0">
                <a:solidFill>
                  <a:srgbClr val="1D407C"/>
                </a:solidFill>
                <a:latin typeface="Avenir Heavy" panose="02000503020000020003" pitchFamily="2" charset="0"/>
              </a:rPr>
              <a:t>Civil War </a:t>
            </a:r>
            <a:r>
              <a:rPr lang="en-US" sz="1400" dirty="0">
                <a:solidFill>
                  <a:srgbClr val="1D407C"/>
                </a:solidFill>
                <a:latin typeface="Avenir Book" panose="02000503020000020003" pitchFamily="2" charset="0"/>
              </a:rPr>
              <a:t>are fought</a:t>
            </a:r>
          </a:p>
        </p:txBody>
      </p:sp>
      <p:sp>
        <p:nvSpPr>
          <p:cNvPr id="9" name="TextBox 8">
            <a:extLst>
              <a:ext uri="{FF2B5EF4-FFF2-40B4-BE49-F238E27FC236}">
                <a16:creationId xmlns:a16="http://schemas.microsoft.com/office/drawing/2014/main" id="{27AD736D-8CBF-E5F3-559C-19D427D0585C}"/>
              </a:ext>
            </a:extLst>
          </p:cNvPr>
          <p:cNvSpPr txBox="1"/>
          <p:nvPr/>
        </p:nvSpPr>
        <p:spPr>
          <a:xfrm>
            <a:off x="973353" y="4551849"/>
            <a:ext cx="4487768" cy="738664"/>
          </a:xfrm>
          <a:prstGeom prst="rect">
            <a:avLst/>
          </a:prstGeom>
          <a:noFill/>
        </p:spPr>
        <p:txBody>
          <a:bodyPr wrap="square" rtlCol="0">
            <a:spAutoFit/>
          </a:bodyPr>
          <a:lstStyle/>
          <a:p>
            <a:r>
              <a:rPr lang="en-US" sz="1400" dirty="0">
                <a:solidFill>
                  <a:srgbClr val="1D407C"/>
                </a:solidFill>
                <a:latin typeface="Avenir Book" panose="02000503020000020003" pitchFamily="2" charset="0"/>
              </a:rPr>
              <a:t>Lincoln signs into law the establishment of the </a:t>
            </a:r>
            <a:r>
              <a:rPr lang="en-US" sz="1400" b="1" dirty="0">
                <a:solidFill>
                  <a:srgbClr val="1D407C"/>
                </a:solidFill>
                <a:latin typeface="Avenir Heavy" panose="02000503020000020003" pitchFamily="2" charset="0"/>
              </a:rPr>
              <a:t>US Department of Agriculture</a:t>
            </a:r>
            <a:r>
              <a:rPr lang="en-US" sz="1400" dirty="0">
                <a:solidFill>
                  <a:srgbClr val="1D407C"/>
                </a:solidFill>
                <a:latin typeface="Avenir Book" panose="02000503020000020003" pitchFamily="2" charset="0"/>
              </a:rPr>
              <a:t>, although it is not granted cabinet status until 1889</a:t>
            </a:r>
          </a:p>
        </p:txBody>
      </p:sp>
      <p:sp>
        <p:nvSpPr>
          <p:cNvPr id="11" name="TextBox 10">
            <a:extLst>
              <a:ext uri="{FF2B5EF4-FFF2-40B4-BE49-F238E27FC236}">
                <a16:creationId xmlns:a16="http://schemas.microsoft.com/office/drawing/2014/main" id="{C24FDF8E-3469-E028-7A63-8C5D03727967}"/>
              </a:ext>
            </a:extLst>
          </p:cNvPr>
          <p:cNvSpPr txBox="1"/>
          <p:nvPr/>
        </p:nvSpPr>
        <p:spPr>
          <a:xfrm>
            <a:off x="127000" y="942770"/>
            <a:ext cx="749300" cy="369332"/>
          </a:xfrm>
          <a:prstGeom prst="rect">
            <a:avLst/>
          </a:prstGeom>
          <a:noFill/>
        </p:spPr>
        <p:txBody>
          <a:bodyPr wrap="square">
            <a:spAutoFit/>
          </a:bodyPr>
          <a:lstStyle/>
          <a:p>
            <a:pPr algn="ctr"/>
            <a:r>
              <a:rPr lang="en-US" b="1">
                <a:solidFill>
                  <a:srgbClr val="009CDE"/>
                </a:solidFill>
                <a:latin typeface="Avenir Black" panose="02000503020000020003" pitchFamily="2" charset="0"/>
              </a:rPr>
              <a:t>1860</a:t>
            </a:r>
            <a:endParaRPr lang="en-US"/>
          </a:p>
        </p:txBody>
      </p:sp>
      <p:sp>
        <p:nvSpPr>
          <p:cNvPr id="12" name="TextBox 11">
            <a:extLst>
              <a:ext uri="{FF2B5EF4-FFF2-40B4-BE49-F238E27FC236}">
                <a16:creationId xmlns:a16="http://schemas.microsoft.com/office/drawing/2014/main" id="{79CA82CC-1727-3DD8-98E7-AB2E3C22E9D9}"/>
              </a:ext>
            </a:extLst>
          </p:cNvPr>
          <p:cNvSpPr txBox="1"/>
          <p:nvPr/>
        </p:nvSpPr>
        <p:spPr>
          <a:xfrm>
            <a:off x="127000" y="2484097"/>
            <a:ext cx="749300" cy="369332"/>
          </a:xfrm>
          <a:prstGeom prst="rect">
            <a:avLst/>
          </a:prstGeom>
          <a:noFill/>
        </p:spPr>
        <p:txBody>
          <a:bodyPr wrap="square">
            <a:spAutoFit/>
          </a:bodyPr>
          <a:lstStyle/>
          <a:p>
            <a:pPr algn="ctr"/>
            <a:r>
              <a:rPr lang="en-US" b="1">
                <a:solidFill>
                  <a:srgbClr val="1D407C"/>
                </a:solidFill>
                <a:latin typeface="Avenir Black" panose="02000503020000020003" pitchFamily="2" charset="0"/>
              </a:rPr>
              <a:t>1861</a:t>
            </a:r>
            <a:endParaRPr lang="en-US">
              <a:solidFill>
                <a:srgbClr val="1D407C"/>
              </a:solidFill>
            </a:endParaRPr>
          </a:p>
        </p:txBody>
      </p:sp>
      <p:sp>
        <p:nvSpPr>
          <p:cNvPr id="13" name="TextBox 12">
            <a:extLst>
              <a:ext uri="{FF2B5EF4-FFF2-40B4-BE49-F238E27FC236}">
                <a16:creationId xmlns:a16="http://schemas.microsoft.com/office/drawing/2014/main" id="{4E7C57F8-E1C0-E97F-D7EB-B86B175A8FA7}"/>
              </a:ext>
            </a:extLst>
          </p:cNvPr>
          <p:cNvSpPr txBox="1"/>
          <p:nvPr/>
        </p:nvSpPr>
        <p:spPr>
          <a:xfrm>
            <a:off x="127000" y="3598640"/>
            <a:ext cx="749300" cy="369332"/>
          </a:xfrm>
          <a:prstGeom prst="rect">
            <a:avLst/>
          </a:prstGeom>
          <a:noFill/>
        </p:spPr>
        <p:txBody>
          <a:bodyPr wrap="square">
            <a:spAutoFit/>
          </a:bodyPr>
          <a:lstStyle/>
          <a:p>
            <a:pPr algn="ctr"/>
            <a:r>
              <a:rPr lang="en-US" b="1">
                <a:solidFill>
                  <a:srgbClr val="009CDE"/>
                </a:solidFill>
                <a:latin typeface="Avenir Black" panose="02000503020000020003" pitchFamily="2" charset="0"/>
              </a:rPr>
              <a:t>1862</a:t>
            </a:r>
            <a:endParaRPr lang="en-US"/>
          </a:p>
        </p:txBody>
      </p:sp>
      <p:sp>
        <p:nvSpPr>
          <p:cNvPr id="15" name="TextBox 14">
            <a:extLst>
              <a:ext uri="{FF2B5EF4-FFF2-40B4-BE49-F238E27FC236}">
                <a16:creationId xmlns:a16="http://schemas.microsoft.com/office/drawing/2014/main" id="{E0972479-D2A1-6855-BDA7-F9E8E4B7E439}"/>
              </a:ext>
            </a:extLst>
          </p:cNvPr>
          <p:cNvSpPr txBox="1"/>
          <p:nvPr/>
        </p:nvSpPr>
        <p:spPr>
          <a:xfrm>
            <a:off x="127000" y="5782234"/>
            <a:ext cx="749300" cy="369332"/>
          </a:xfrm>
          <a:prstGeom prst="rect">
            <a:avLst/>
          </a:prstGeom>
          <a:noFill/>
        </p:spPr>
        <p:txBody>
          <a:bodyPr wrap="square">
            <a:spAutoFit/>
          </a:bodyPr>
          <a:lstStyle/>
          <a:p>
            <a:pPr algn="ctr"/>
            <a:r>
              <a:rPr lang="en-US" b="1">
                <a:solidFill>
                  <a:srgbClr val="009CDE"/>
                </a:solidFill>
                <a:latin typeface="Avenir Black" panose="02000503020000020003" pitchFamily="2" charset="0"/>
              </a:rPr>
              <a:t>1863</a:t>
            </a:r>
            <a:endParaRPr lang="en-US"/>
          </a:p>
        </p:txBody>
      </p:sp>
      <p:cxnSp>
        <p:nvCxnSpPr>
          <p:cNvPr id="20" name="Straight Connector 19">
            <a:extLst>
              <a:ext uri="{FF2B5EF4-FFF2-40B4-BE49-F238E27FC236}">
                <a16:creationId xmlns:a16="http://schemas.microsoft.com/office/drawing/2014/main" id="{E8DFD8D3-C8A7-A9E8-234B-B88222FC2F39}"/>
              </a:ext>
            </a:extLst>
          </p:cNvPr>
          <p:cNvCxnSpPr>
            <a:cxnSpLocks/>
            <a:stCxn id="11" idx="2"/>
            <a:endCxn id="12" idx="0"/>
          </p:cNvCxnSpPr>
          <p:nvPr/>
        </p:nvCxnSpPr>
        <p:spPr>
          <a:xfrm>
            <a:off x="501650" y="1312102"/>
            <a:ext cx="0" cy="1171995"/>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662FD6-22A1-D326-C10D-08D0AA2A18A5}"/>
              </a:ext>
            </a:extLst>
          </p:cNvPr>
          <p:cNvCxnSpPr>
            <a:cxnSpLocks/>
            <a:stCxn id="12" idx="2"/>
            <a:endCxn id="13" idx="0"/>
          </p:cNvCxnSpPr>
          <p:nvPr/>
        </p:nvCxnSpPr>
        <p:spPr>
          <a:xfrm>
            <a:off x="501650" y="2853429"/>
            <a:ext cx="0" cy="745211"/>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6BC1C8-DC89-5E64-670C-3830D44187A6}"/>
              </a:ext>
            </a:extLst>
          </p:cNvPr>
          <p:cNvCxnSpPr>
            <a:cxnSpLocks/>
            <a:stCxn id="13" idx="2"/>
            <a:endCxn id="15" idx="0"/>
          </p:cNvCxnSpPr>
          <p:nvPr/>
        </p:nvCxnSpPr>
        <p:spPr>
          <a:xfrm>
            <a:off x="501650" y="3967972"/>
            <a:ext cx="0" cy="1814262"/>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418995C-6A79-A330-176F-F911CDDBEEFC}"/>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Becoming the Agricultural College of Pennsylvania</a:t>
            </a:r>
          </a:p>
        </p:txBody>
      </p:sp>
    </p:spTree>
    <p:extLst>
      <p:ext uri="{BB962C8B-B14F-4D97-AF65-F5344CB8AC3E}">
        <p14:creationId xmlns:p14="http://schemas.microsoft.com/office/powerpoint/2010/main" val="1695331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BB90D-91E0-DF91-FDCA-277300FCF6DA}"/>
              </a:ext>
            </a:extLst>
          </p:cNvPr>
          <p:cNvSpPr txBox="1"/>
          <p:nvPr/>
        </p:nvSpPr>
        <p:spPr>
          <a:xfrm>
            <a:off x="130176" y="152598"/>
            <a:ext cx="11344194" cy="461665"/>
          </a:xfrm>
          <a:prstGeom prst="rect">
            <a:avLst/>
          </a:prstGeom>
          <a:noFill/>
        </p:spPr>
        <p:txBody>
          <a:bodyPr wrap="square" rtlCol="0">
            <a:spAutoFit/>
          </a:bodyPr>
          <a:lstStyle/>
          <a:p>
            <a:r>
              <a:rPr lang="en-US" sz="2400" b="1">
                <a:solidFill>
                  <a:srgbClr val="001E44"/>
                </a:solidFill>
                <a:latin typeface="Avenir Black" panose="02000503020000020003" pitchFamily="2" charset="0"/>
              </a:rPr>
              <a:t>The Morrill Act of 1862</a:t>
            </a:r>
          </a:p>
        </p:txBody>
      </p:sp>
      <p:pic>
        <p:nvPicPr>
          <p:cNvPr id="3" name="Picture 2" descr="A picture containing text, sign&#10;&#10;Description automatically generated">
            <a:extLst>
              <a:ext uri="{FF2B5EF4-FFF2-40B4-BE49-F238E27FC236}">
                <a16:creationId xmlns:a16="http://schemas.microsoft.com/office/drawing/2014/main" id="{91559608-5FE3-1D4F-9222-463F136429FA}"/>
              </a:ext>
            </a:extLst>
          </p:cNvPr>
          <p:cNvPicPr>
            <a:picLocks noChangeAspect="1"/>
          </p:cNvPicPr>
          <p:nvPr/>
        </p:nvPicPr>
        <p:blipFill>
          <a:blip r:embed="rId2"/>
          <a:stretch>
            <a:fillRect/>
          </a:stretch>
        </p:blipFill>
        <p:spPr>
          <a:xfrm>
            <a:off x="9963333" y="295943"/>
            <a:ext cx="1954925" cy="577463"/>
          </a:xfrm>
          <a:prstGeom prst="rect">
            <a:avLst/>
          </a:prstGeom>
        </p:spPr>
      </p:pic>
      <p:sp>
        <p:nvSpPr>
          <p:cNvPr id="4" name="TextBox 3">
            <a:extLst>
              <a:ext uri="{FF2B5EF4-FFF2-40B4-BE49-F238E27FC236}">
                <a16:creationId xmlns:a16="http://schemas.microsoft.com/office/drawing/2014/main" id="{48764FF8-FDDE-0678-E4F0-81683F1D19E2}"/>
              </a:ext>
            </a:extLst>
          </p:cNvPr>
          <p:cNvSpPr txBox="1"/>
          <p:nvPr/>
        </p:nvSpPr>
        <p:spPr>
          <a:xfrm>
            <a:off x="6233654" y="1090087"/>
            <a:ext cx="5805948" cy="51552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latin typeface="Avenir Book" panose="02000503020000020003" pitchFamily="2" charset="0"/>
              </a:rPr>
              <a:t>Failed in first attempt to pass the legislation in 1857</a:t>
            </a:r>
          </a:p>
          <a:p>
            <a:pPr marL="285750" indent="-285750">
              <a:spcAft>
                <a:spcPts val="600"/>
              </a:spcAft>
              <a:buFont typeface="Arial" panose="020B0604020202020204" pitchFamily="34" charset="0"/>
              <a:buChar char="•"/>
            </a:pPr>
            <a:r>
              <a:rPr lang="en-US" sz="1600" dirty="0">
                <a:latin typeface="Avenir Book" panose="02000503020000020003" pitchFamily="2" charset="0"/>
              </a:rPr>
              <a:t>The act was based in an established practice of the government setting aside land to sell for the </a:t>
            </a:r>
            <a:r>
              <a:rPr lang="en-US" sz="1600" b="1" dirty="0">
                <a:latin typeface="Avenir Heavy" panose="02000503020000020003" pitchFamily="2" charset="0"/>
              </a:rPr>
              <a:t>establishment of public education</a:t>
            </a:r>
            <a:r>
              <a:rPr lang="en-US" sz="1600" dirty="0">
                <a:latin typeface="Avenir Book" panose="02000503020000020003" pitchFamily="2" charset="0"/>
              </a:rPr>
              <a:t> (as with the Land Ordinance of 1785, which set aside the 16</a:t>
            </a:r>
            <a:r>
              <a:rPr lang="en-US" sz="1600" baseline="30000" dirty="0">
                <a:latin typeface="Avenir Book" panose="02000503020000020003" pitchFamily="2" charset="0"/>
              </a:rPr>
              <a:t>th</a:t>
            </a:r>
            <a:r>
              <a:rPr lang="en-US" sz="1600" dirty="0">
                <a:latin typeface="Avenir Book" panose="02000503020000020003" pitchFamily="2" charset="0"/>
              </a:rPr>
              <a:t> section of each ”township” to be sold to fund an endowment for a local school)</a:t>
            </a:r>
          </a:p>
          <a:p>
            <a:pPr marL="285750" indent="-285750">
              <a:spcAft>
                <a:spcPts val="600"/>
              </a:spcAft>
              <a:buFont typeface="Arial" panose="020B0604020202020204" pitchFamily="34" charset="0"/>
              <a:buChar char="•"/>
            </a:pPr>
            <a:r>
              <a:rPr lang="en-US" sz="1600" dirty="0">
                <a:latin typeface="Avenir Book" panose="02000503020000020003" pitchFamily="2" charset="0"/>
              </a:rPr>
              <a:t>The Morrill Act apportioned to each state that accepted/adopted the terms of the act </a:t>
            </a:r>
            <a:r>
              <a:rPr lang="en-US" sz="1600" b="1" dirty="0">
                <a:latin typeface="Avenir Heavy" panose="02000503020000020003" pitchFamily="2" charset="0"/>
              </a:rPr>
              <a:t>30,000 acres </a:t>
            </a:r>
            <a:r>
              <a:rPr lang="en-US" sz="1600" dirty="0">
                <a:latin typeface="Avenir Book" panose="02000503020000020003" pitchFamily="2" charset="0"/>
              </a:rPr>
              <a:t>per US senator and congressional representative</a:t>
            </a:r>
          </a:p>
          <a:p>
            <a:pPr marL="742950" lvl="1" indent="-285750">
              <a:spcAft>
                <a:spcPts val="600"/>
              </a:spcAft>
              <a:buFont typeface="Arial" panose="020B0604020202020204" pitchFamily="34" charset="0"/>
              <a:buChar char="•"/>
            </a:pPr>
            <a:r>
              <a:rPr lang="en-US" sz="1600" dirty="0">
                <a:latin typeface="Avenir Book" panose="02000503020000020003" pitchFamily="2" charset="0"/>
              </a:rPr>
              <a:t>Based on the Census of 1860, Pennsylvania had 24 representatives and 2 senators, entitling the state to </a:t>
            </a:r>
            <a:r>
              <a:rPr lang="en-US" sz="1600" b="1" dirty="0">
                <a:latin typeface="Avenir Heavy" panose="02000503020000020003" pitchFamily="2" charset="0"/>
              </a:rPr>
              <a:t>780,000 acres </a:t>
            </a:r>
          </a:p>
          <a:p>
            <a:pPr marL="742950" lvl="1" indent="-285750">
              <a:spcAft>
                <a:spcPts val="600"/>
              </a:spcAft>
              <a:buFont typeface="Arial" panose="020B0604020202020204" pitchFamily="34" charset="0"/>
              <a:buChar char="•"/>
            </a:pPr>
            <a:r>
              <a:rPr lang="en-US" sz="1600" dirty="0">
                <a:latin typeface="Avenir Book" panose="02000503020000020003" pitchFamily="2" charset="0"/>
              </a:rPr>
              <a:t>The land was granted as “</a:t>
            </a:r>
            <a:r>
              <a:rPr lang="en-US" sz="1600" b="1" dirty="0">
                <a:latin typeface="Avenir Heavy" panose="02000503020000020003" pitchFamily="2" charset="0"/>
              </a:rPr>
              <a:t>scrip</a:t>
            </a:r>
            <a:r>
              <a:rPr lang="en-US" sz="1600" dirty="0">
                <a:latin typeface="Avenir Book" panose="02000503020000020003" pitchFamily="2" charset="0"/>
              </a:rPr>
              <a:t>” (essentially a certificate for federal public lands) to be sold by each state </a:t>
            </a:r>
          </a:p>
          <a:p>
            <a:pPr marL="742950" lvl="1" indent="-285750">
              <a:spcAft>
                <a:spcPts val="600"/>
              </a:spcAft>
              <a:buFont typeface="Arial" panose="020B0604020202020204" pitchFamily="34" charset="0"/>
              <a:buChar char="•"/>
            </a:pPr>
            <a:r>
              <a:rPr lang="en-US" sz="1600" dirty="0">
                <a:latin typeface="Avenir Book" panose="02000503020000020003" pitchFamily="2" charset="0"/>
              </a:rPr>
              <a:t>Pennsylvania, like many other states, struggled to sell the land on a flooded market, but eventually </a:t>
            </a:r>
            <a:r>
              <a:rPr lang="en-US" sz="1600" b="1" dirty="0">
                <a:latin typeface="Avenir Heavy" panose="02000503020000020003" pitchFamily="2" charset="0"/>
              </a:rPr>
              <a:t>sold all scrip by 1867</a:t>
            </a:r>
            <a:r>
              <a:rPr lang="en-US" sz="1600" dirty="0">
                <a:latin typeface="Avenir Book" panose="02000503020000020003" pitchFamily="2" charset="0"/>
              </a:rPr>
              <a:t> for an average of 56 cents per acre</a:t>
            </a:r>
          </a:p>
        </p:txBody>
      </p:sp>
      <p:pic>
        <p:nvPicPr>
          <p:cNvPr id="5" name="Picture 4" descr="Diagram, map&#10;&#10;Description automatically generated">
            <a:extLst>
              <a:ext uri="{FF2B5EF4-FFF2-40B4-BE49-F238E27FC236}">
                <a16:creationId xmlns:a16="http://schemas.microsoft.com/office/drawing/2014/main" id="{6CDB3EE4-D622-FC63-578C-1A6AC8CB92E1}"/>
              </a:ext>
            </a:extLst>
          </p:cNvPr>
          <p:cNvPicPr>
            <a:picLocks noChangeAspect="1"/>
          </p:cNvPicPr>
          <p:nvPr/>
        </p:nvPicPr>
        <p:blipFill rotWithShape="1">
          <a:blip r:embed="rId3"/>
          <a:srcRect l="13023" t="6825" r="48684" b="51834"/>
          <a:stretch/>
        </p:blipFill>
        <p:spPr>
          <a:xfrm>
            <a:off x="457200" y="2595716"/>
            <a:ext cx="5501148" cy="3649628"/>
          </a:xfrm>
          <a:prstGeom prst="rect">
            <a:avLst/>
          </a:prstGeom>
        </p:spPr>
      </p:pic>
      <p:sp>
        <p:nvSpPr>
          <p:cNvPr id="7" name="TextBox 6">
            <a:extLst>
              <a:ext uri="{FF2B5EF4-FFF2-40B4-BE49-F238E27FC236}">
                <a16:creationId xmlns:a16="http://schemas.microsoft.com/office/drawing/2014/main" id="{5878E6AD-3524-1673-FA0D-FF74564268A8}"/>
              </a:ext>
            </a:extLst>
          </p:cNvPr>
          <p:cNvSpPr txBox="1"/>
          <p:nvPr/>
        </p:nvSpPr>
        <p:spPr>
          <a:xfrm>
            <a:off x="289428" y="1296361"/>
            <a:ext cx="3911837" cy="1077218"/>
          </a:xfrm>
          <a:prstGeom prst="rect">
            <a:avLst/>
          </a:prstGeom>
          <a:noFill/>
        </p:spPr>
        <p:txBody>
          <a:bodyPr wrap="square">
            <a:spAutoFit/>
          </a:bodyPr>
          <a:lstStyle/>
          <a:p>
            <a:pPr>
              <a:spcAft>
                <a:spcPts val="600"/>
              </a:spcAft>
            </a:pPr>
            <a:r>
              <a:rPr lang="en-US" sz="1600" dirty="0">
                <a:latin typeface="Avenir Book" panose="02000503020000020003" pitchFamily="2" charset="0"/>
              </a:rPr>
              <a:t>“An Act donating Public Lands to the several States and Territories which may provide Colleges for the </a:t>
            </a:r>
            <a:r>
              <a:rPr lang="en-US" sz="1600" b="1" dirty="0">
                <a:latin typeface="Avenir Heavy" panose="02000503020000020003" pitchFamily="2" charset="0"/>
              </a:rPr>
              <a:t>benefit of Agriculture and the Mechanic Arts</a:t>
            </a:r>
            <a:r>
              <a:rPr lang="en-US" sz="1600" dirty="0">
                <a:latin typeface="Avenir Book" panose="02000503020000020003" pitchFamily="2" charset="0"/>
              </a:rPr>
              <a:t>”</a:t>
            </a:r>
          </a:p>
        </p:txBody>
      </p:sp>
      <p:pic>
        <p:nvPicPr>
          <p:cNvPr id="7170" name="Picture 2" descr="six mile square divided into 36 mile square sections numbered starting with one in the northeast proceeding westward to six in the northwest corner then to seven south of six eastward to twelve south of one then thirteen to twenty four in like manner and finally twenty five to thirty six in the southwest corner">
            <a:extLst>
              <a:ext uri="{FF2B5EF4-FFF2-40B4-BE49-F238E27FC236}">
                <a16:creationId xmlns:a16="http://schemas.microsoft.com/office/drawing/2014/main" id="{0BAF58CA-9686-9AD0-D50C-317BDE2E4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281" y="183788"/>
            <a:ext cx="2056199" cy="222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1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F7C4-31B2-2A8F-275D-F98C5EFE91A1}"/>
              </a:ext>
            </a:extLst>
          </p:cNvPr>
          <p:cNvSpPr txBox="1"/>
          <p:nvPr/>
        </p:nvSpPr>
        <p:spPr>
          <a:xfrm>
            <a:off x="130176" y="152598"/>
            <a:ext cx="11344194" cy="461665"/>
          </a:xfrm>
          <a:prstGeom prst="rect">
            <a:avLst/>
          </a:prstGeom>
          <a:noFill/>
        </p:spPr>
        <p:txBody>
          <a:bodyPr wrap="square" rtlCol="0">
            <a:spAutoFit/>
          </a:bodyPr>
          <a:lstStyle/>
          <a:p>
            <a:r>
              <a:rPr lang="en-US" sz="2400" b="1">
                <a:solidFill>
                  <a:srgbClr val="001E44"/>
                </a:solidFill>
                <a:latin typeface="Avenir Black" panose="02000503020000020003" pitchFamily="2" charset="0"/>
              </a:rPr>
              <a:t>Land Grant Acts in the United States</a:t>
            </a:r>
            <a:endParaRPr lang="en-US" sz="2400" b="1" dirty="0">
              <a:solidFill>
                <a:srgbClr val="001E44"/>
              </a:solidFill>
              <a:latin typeface="Avenir Black" panose="02000503020000020003" pitchFamily="2" charset="0"/>
            </a:endParaRPr>
          </a:p>
        </p:txBody>
      </p:sp>
      <p:pic>
        <p:nvPicPr>
          <p:cNvPr id="4" name="Picture 3" descr="Diagram, map&#10;&#10;Description automatically generated">
            <a:extLst>
              <a:ext uri="{FF2B5EF4-FFF2-40B4-BE49-F238E27FC236}">
                <a16:creationId xmlns:a16="http://schemas.microsoft.com/office/drawing/2014/main" id="{D1DDF92C-871E-C391-CA0C-9A46ABFFA236}"/>
              </a:ext>
            </a:extLst>
          </p:cNvPr>
          <p:cNvPicPr>
            <a:picLocks noChangeAspect="1"/>
          </p:cNvPicPr>
          <p:nvPr/>
        </p:nvPicPr>
        <p:blipFill rotWithShape="1">
          <a:blip r:embed="rId2"/>
          <a:srcRect l="11080" t="3149" r="7014" b="50080"/>
          <a:stretch/>
        </p:blipFill>
        <p:spPr>
          <a:xfrm>
            <a:off x="178002" y="2271250"/>
            <a:ext cx="11766628" cy="4129018"/>
          </a:xfrm>
          <a:prstGeom prst="rect">
            <a:avLst/>
          </a:prstGeom>
        </p:spPr>
      </p:pic>
      <p:sp>
        <p:nvSpPr>
          <p:cNvPr id="5" name="TextBox 4">
            <a:extLst>
              <a:ext uri="{FF2B5EF4-FFF2-40B4-BE49-F238E27FC236}">
                <a16:creationId xmlns:a16="http://schemas.microsoft.com/office/drawing/2014/main" id="{85AD65A3-646E-E833-6A4B-DCD04B62B3B7}"/>
              </a:ext>
            </a:extLst>
          </p:cNvPr>
          <p:cNvSpPr txBox="1"/>
          <p:nvPr/>
        </p:nvSpPr>
        <p:spPr>
          <a:xfrm>
            <a:off x="130176" y="6430310"/>
            <a:ext cx="12061824" cy="400110"/>
          </a:xfrm>
          <a:prstGeom prst="rect">
            <a:avLst/>
          </a:prstGeom>
          <a:noFill/>
        </p:spPr>
        <p:txBody>
          <a:bodyPr wrap="square" rtlCol="0">
            <a:spAutoFit/>
          </a:bodyPr>
          <a:lstStyle/>
          <a:p>
            <a:r>
              <a:rPr lang="en-US" sz="1000" i="1" dirty="0">
                <a:latin typeface="Avenir Book" panose="02000503020000020003" pitchFamily="2" charset="0"/>
              </a:rPr>
              <a:t>Atlas of the Historical Geography of the United States</a:t>
            </a:r>
            <a:r>
              <a:rPr lang="en-US" sz="1000" dirty="0">
                <a:latin typeface="Avenir Book" panose="02000503020000020003" pitchFamily="2" charset="0"/>
              </a:rPr>
              <a:t>. By Charles O. </a:t>
            </a:r>
            <a:r>
              <a:rPr lang="en-US" sz="1000" dirty="0" err="1">
                <a:latin typeface="Avenir Book" panose="02000503020000020003" pitchFamily="2" charset="0"/>
              </a:rPr>
              <a:t>Paullin</a:t>
            </a:r>
            <a:r>
              <a:rPr lang="en-US" sz="1000" dirty="0">
                <a:latin typeface="Avenir Book" panose="02000503020000020003" pitchFamily="2" charset="0"/>
              </a:rPr>
              <a:t>, Carnegie Institution of Washington. Edited by John K. Wright, Librarian, American Geographical Society of New York. Published Jointly by Carnegie Institution of Washington and the American Geographical Society of New York, 1932. (</a:t>
            </a:r>
            <a:r>
              <a:rPr lang="en-US" sz="1000" dirty="0">
                <a:latin typeface="Avenir Book" panose="02000503020000020003" pitchFamily="2" charset="0"/>
                <a:hlinkClick r:id="rId3"/>
              </a:rPr>
              <a:t>David Rumsey Map Collection</a:t>
            </a:r>
            <a:r>
              <a:rPr lang="en-US" sz="1000" dirty="0">
                <a:latin typeface="Avenir Book" panose="02000503020000020003" pitchFamily="2" charset="0"/>
              </a:rPr>
              <a:t>)</a:t>
            </a:r>
          </a:p>
        </p:txBody>
      </p:sp>
      <p:sp>
        <p:nvSpPr>
          <p:cNvPr id="6" name="TextBox 5">
            <a:extLst>
              <a:ext uri="{FF2B5EF4-FFF2-40B4-BE49-F238E27FC236}">
                <a16:creationId xmlns:a16="http://schemas.microsoft.com/office/drawing/2014/main" id="{5885C1FB-4B5B-92C9-FDFC-C6D8AF7BB4A5}"/>
              </a:ext>
            </a:extLst>
          </p:cNvPr>
          <p:cNvSpPr txBox="1"/>
          <p:nvPr/>
        </p:nvSpPr>
        <p:spPr>
          <a:xfrm>
            <a:off x="216061" y="753963"/>
            <a:ext cx="3544778" cy="1446550"/>
          </a:xfrm>
          <a:prstGeom prst="rect">
            <a:avLst/>
          </a:prstGeom>
          <a:noFill/>
        </p:spPr>
        <p:txBody>
          <a:bodyPr wrap="square" rtlCol="0">
            <a:spAutoFit/>
          </a:bodyPr>
          <a:lstStyle/>
          <a:p>
            <a:r>
              <a:rPr lang="en-US" b="1">
                <a:solidFill>
                  <a:srgbClr val="009CDE"/>
                </a:solidFill>
                <a:latin typeface="Avenir Black" panose="02000503020000020003" pitchFamily="2" charset="0"/>
              </a:rPr>
              <a:t>May 20, 1862</a:t>
            </a:r>
          </a:p>
          <a:p>
            <a:r>
              <a:rPr lang="en-US" sz="1400" b="1">
                <a:latin typeface="Avenir Black" panose="02000503020000020003" pitchFamily="2" charset="0"/>
              </a:rPr>
              <a:t>Homestead Act</a:t>
            </a:r>
          </a:p>
          <a:p>
            <a:pPr marL="285750" indent="-285750">
              <a:buFont typeface="Arial" panose="020B0604020202020204" pitchFamily="34" charset="0"/>
              <a:buChar char="•"/>
            </a:pPr>
            <a:r>
              <a:rPr lang="en-US" sz="1400">
                <a:latin typeface="Avenir Book" panose="02000503020000020003" pitchFamily="2" charset="0"/>
              </a:rPr>
              <a:t>Provided 160 acres of federal public land to anyone who agreed to reside on the land for 5 years</a:t>
            </a:r>
          </a:p>
          <a:p>
            <a:pPr marL="285750" indent="-285750">
              <a:buFont typeface="Arial" panose="020B0604020202020204" pitchFamily="34" charset="0"/>
              <a:buChar char="•"/>
            </a:pPr>
            <a:r>
              <a:rPr lang="en-US" sz="1400">
                <a:latin typeface="Avenir Book" panose="02000503020000020003" pitchFamily="2" charset="0"/>
              </a:rPr>
              <a:t>A total of 84,000,000 acres set aside </a:t>
            </a:r>
          </a:p>
        </p:txBody>
      </p:sp>
      <p:sp>
        <p:nvSpPr>
          <p:cNvPr id="7" name="TextBox 6">
            <a:extLst>
              <a:ext uri="{FF2B5EF4-FFF2-40B4-BE49-F238E27FC236}">
                <a16:creationId xmlns:a16="http://schemas.microsoft.com/office/drawing/2014/main" id="{508D1853-F986-BDE0-6282-C86F03BB50AB}"/>
              </a:ext>
            </a:extLst>
          </p:cNvPr>
          <p:cNvSpPr txBox="1"/>
          <p:nvPr/>
        </p:nvSpPr>
        <p:spPr>
          <a:xfrm>
            <a:off x="7477386" y="739122"/>
            <a:ext cx="3996983" cy="1446550"/>
          </a:xfrm>
          <a:prstGeom prst="rect">
            <a:avLst/>
          </a:prstGeom>
          <a:noFill/>
        </p:spPr>
        <p:txBody>
          <a:bodyPr wrap="square" rtlCol="0">
            <a:spAutoFit/>
          </a:bodyPr>
          <a:lstStyle/>
          <a:p>
            <a:r>
              <a:rPr lang="en-US" b="1">
                <a:solidFill>
                  <a:srgbClr val="009CDE"/>
                </a:solidFill>
                <a:latin typeface="Avenir Black" panose="02000503020000020003" pitchFamily="2" charset="0"/>
              </a:rPr>
              <a:t>July 2, 1862</a:t>
            </a:r>
          </a:p>
          <a:p>
            <a:r>
              <a:rPr lang="en-US" sz="1400" b="1">
                <a:latin typeface="Avenir Black" panose="02000503020000020003" pitchFamily="2" charset="0"/>
              </a:rPr>
              <a:t>Morrill Act</a:t>
            </a:r>
          </a:p>
          <a:p>
            <a:pPr marL="285750" indent="-285750">
              <a:buFont typeface="Arial" panose="020B0604020202020204" pitchFamily="34" charset="0"/>
              <a:buChar char="•"/>
            </a:pPr>
            <a:r>
              <a:rPr lang="en-US" sz="1400">
                <a:latin typeface="Avenir Book" panose="02000503020000020003" pitchFamily="2" charset="0"/>
              </a:rPr>
              <a:t>Granted federal public lands to states for the purpose of establishing colleges for agriculture and the mechanic arts</a:t>
            </a:r>
          </a:p>
          <a:p>
            <a:pPr marL="285750" indent="-285750">
              <a:buFont typeface="Arial" panose="020B0604020202020204" pitchFamily="34" charset="0"/>
              <a:buChar char="•"/>
            </a:pPr>
            <a:r>
              <a:rPr lang="en-US" sz="1400">
                <a:latin typeface="Avenir Book" panose="02000503020000020003" pitchFamily="2" charset="0"/>
              </a:rPr>
              <a:t>A total of 17,400,000 acres set aside </a:t>
            </a:r>
          </a:p>
        </p:txBody>
      </p:sp>
      <p:sp>
        <p:nvSpPr>
          <p:cNvPr id="8" name="TextBox 7">
            <a:extLst>
              <a:ext uri="{FF2B5EF4-FFF2-40B4-BE49-F238E27FC236}">
                <a16:creationId xmlns:a16="http://schemas.microsoft.com/office/drawing/2014/main" id="{FF28D721-3EB9-1321-DF88-B438137A2291}"/>
              </a:ext>
            </a:extLst>
          </p:cNvPr>
          <p:cNvSpPr txBox="1"/>
          <p:nvPr/>
        </p:nvSpPr>
        <p:spPr>
          <a:xfrm>
            <a:off x="3846724" y="753963"/>
            <a:ext cx="3544778" cy="1446550"/>
          </a:xfrm>
          <a:prstGeom prst="rect">
            <a:avLst/>
          </a:prstGeom>
          <a:noFill/>
        </p:spPr>
        <p:txBody>
          <a:bodyPr wrap="square" rtlCol="0">
            <a:spAutoFit/>
          </a:bodyPr>
          <a:lstStyle/>
          <a:p>
            <a:r>
              <a:rPr lang="en-US" b="1">
                <a:solidFill>
                  <a:srgbClr val="009CDE"/>
                </a:solidFill>
                <a:latin typeface="Avenir Black" panose="02000503020000020003" pitchFamily="2" charset="0"/>
              </a:rPr>
              <a:t>July 1, 1862</a:t>
            </a:r>
          </a:p>
          <a:p>
            <a:r>
              <a:rPr lang="en-US" sz="1400" b="1">
                <a:latin typeface="Avenir Black" panose="02000503020000020003" pitchFamily="2" charset="0"/>
              </a:rPr>
              <a:t>Pacific Railway Act</a:t>
            </a:r>
          </a:p>
          <a:p>
            <a:pPr marL="285750" indent="-285750">
              <a:buFont typeface="Arial" panose="020B0604020202020204" pitchFamily="34" charset="0"/>
              <a:buChar char="•"/>
            </a:pPr>
            <a:r>
              <a:rPr lang="en-US" sz="1400">
                <a:latin typeface="Avenir Book" panose="02000503020000020003" pitchFamily="2" charset="0"/>
              </a:rPr>
              <a:t>Authorized the construction of a transcontinental railroad through sale of federal public land</a:t>
            </a:r>
          </a:p>
          <a:p>
            <a:pPr marL="285750" indent="-285750">
              <a:buFont typeface="Arial" panose="020B0604020202020204" pitchFamily="34" charset="0"/>
              <a:buChar char="•"/>
            </a:pPr>
            <a:r>
              <a:rPr lang="en-US" sz="1400">
                <a:latin typeface="Avenir Book" panose="02000503020000020003" pitchFamily="2" charset="0"/>
              </a:rPr>
              <a:t>A total of 127,000,000 acres set aside</a:t>
            </a:r>
          </a:p>
        </p:txBody>
      </p:sp>
      <p:pic>
        <p:nvPicPr>
          <p:cNvPr id="10" name="Picture 9" descr="A picture containing text, sign&#10;&#10;Description automatically generated">
            <a:extLst>
              <a:ext uri="{FF2B5EF4-FFF2-40B4-BE49-F238E27FC236}">
                <a16:creationId xmlns:a16="http://schemas.microsoft.com/office/drawing/2014/main" id="{D05B9A86-9A37-239A-C95E-28AF933FC360}"/>
              </a:ext>
            </a:extLst>
          </p:cNvPr>
          <p:cNvPicPr>
            <a:picLocks noChangeAspect="1"/>
          </p:cNvPicPr>
          <p:nvPr/>
        </p:nvPicPr>
        <p:blipFill>
          <a:blip r:embed="rId4"/>
          <a:stretch>
            <a:fillRect/>
          </a:stretch>
        </p:blipFill>
        <p:spPr>
          <a:xfrm>
            <a:off x="9963333" y="295943"/>
            <a:ext cx="1954925" cy="577463"/>
          </a:xfrm>
          <a:prstGeom prst="rect">
            <a:avLst/>
          </a:prstGeom>
        </p:spPr>
      </p:pic>
    </p:spTree>
    <p:extLst>
      <p:ext uri="{BB962C8B-B14F-4D97-AF65-F5344CB8AC3E}">
        <p14:creationId xmlns:p14="http://schemas.microsoft.com/office/powerpoint/2010/main" val="243632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EF98E-8C50-D3A0-87EF-309E508969A8}"/>
              </a:ext>
            </a:extLst>
          </p:cNvPr>
          <p:cNvPicPr>
            <a:picLocks noChangeAspect="1"/>
          </p:cNvPicPr>
          <p:nvPr/>
        </p:nvPicPr>
        <p:blipFill rotWithShape="1">
          <a:blip r:embed="rId2"/>
          <a:srcRect l="16627" r="9985"/>
          <a:stretch/>
        </p:blipFill>
        <p:spPr>
          <a:xfrm>
            <a:off x="3052916" y="660821"/>
            <a:ext cx="8952271" cy="5536358"/>
          </a:xfrm>
          <a:prstGeom prst="rect">
            <a:avLst/>
          </a:prstGeom>
        </p:spPr>
      </p:pic>
      <p:sp>
        <p:nvSpPr>
          <p:cNvPr id="5" name="TextBox 4">
            <a:extLst>
              <a:ext uri="{FF2B5EF4-FFF2-40B4-BE49-F238E27FC236}">
                <a16:creationId xmlns:a16="http://schemas.microsoft.com/office/drawing/2014/main" id="{DDA11428-C6C8-7D9D-5864-C4C0C83C5592}"/>
              </a:ext>
            </a:extLst>
          </p:cNvPr>
          <p:cNvSpPr txBox="1"/>
          <p:nvPr/>
        </p:nvSpPr>
        <p:spPr>
          <a:xfrm>
            <a:off x="361714" y="6490502"/>
            <a:ext cx="9896354" cy="307777"/>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Learn more</a:t>
            </a:r>
            <a:r>
              <a:rPr lang="en-US" sz="1400" dirty="0">
                <a:solidFill>
                  <a:srgbClr val="001E44"/>
                </a:solidFill>
                <a:latin typeface="Avenir Medium" panose="02000503020000020003" pitchFamily="2" charset="0"/>
              </a:rPr>
              <a:t>: </a:t>
            </a:r>
            <a:r>
              <a:rPr lang="en-US" sz="1400" dirty="0">
                <a:solidFill>
                  <a:srgbClr val="009CDE"/>
                </a:solidFill>
                <a:latin typeface="Avenir Light" panose="020B0402020203020204" pitchFamily="34" charset="77"/>
                <a:hlinkClick r:id="rId3">
                  <a:extLst>
                    <a:ext uri="{A12FA001-AC4F-418D-AE19-62706E023703}">
                      <ahyp:hlinkClr xmlns:ahyp="http://schemas.microsoft.com/office/drawing/2018/hyperlinkcolor" val="tx"/>
                    </a:ext>
                  </a:extLst>
                </a:hlinkClick>
              </a:rPr>
              <a:t>https://native-land.ca/</a:t>
            </a:r>
            <a:r>
              <a:rPr lang="en-US" sz="1400" dirty="0">
                <a:solidFill>
                  <a:srgbClr val="009CDE"/>
                </a:solidFill>
                <a:latin typeface="Avenir Light" panose="020B0402020203020204" pitchFamily="34" charset="77"/>
              </a:rPr>
              <a:t> </a:t>
            </a:r>
          </a:p>
        </p:txBody>
      </p:sp>
      <p:pic>
        <p:nvPicPr>
          <p:cNvPr id="6" name="Graphic 5" descr="Lightbulb with solid fill">
            <a:extLst>
              <a:ext uri="{FF2B5EF4-FFF2-40B4-BE49-F238E27FC236}">
                <a16:creationId xmlns:a16="http://schemas.microsoft.com/office/drawing/2014/main" id="{2B981E20-0DD1-D86A-91C3-2A464A3C6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247378"/>
            <a:ext cx="550901" cy="550901"/>
          </a:xfrm>
          <a:prstGeom prst="rect">
            <a:avLst/>
          </a:prstGeom>
        </p:spPr>
      </p:pic>
      <p:sp>
        <p:nvSpPr>
          <p:cNvPr id="8" name="TextBox 7">
            <a:extLst>
              <a:ext uri="{FF2B5EF4-FFF2-40B4-BE49-F238E27FC236}">
                <a16:creationId xmlns:a16="http://schemas.microsoft.com/office/drawing/2014/main" id="{546CB031-0218-3095-4579-99625F7D497D}"/>
              </a:ext>
            </a:extLst>
          </p:cNvPr>
          <p:cNvSpPr txBox="1"/>
          <p:nvPr/>
        </p:nvSpPr>
        <p:spPr>
          <a:xfrm>
            <a:off x="88488" y="1374544"/>
            <a:ext cx="2866103" cy="337015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a:latin typeface="Avenir Book" panose="02000503020000020003" pitchFamily="2" charset="0"/>
              </a:rPr>
              <a:t>Eastern states with no remaining federal public lands to sell were granted “land scrip” for acquired federal public lands in western states and territories</a:t>
            </a:r>
          </a:p>
          <a:p>
            <a:pPr marL="285750" indent="-285750">
              <a:spcAft>
                <a:spcPts val="600"/>
              </a:spcAft>
              <a:buFont typeface="Arial" panose="020B0604020202020204" pitchFamily="34" charset="0"/>
              <a:buChar char="•"/>
            </a:pPr>
            <a:r>
              <a:rPr lang="en-US" sz="1600">
                <a:latin typeface="Avenir Book" panose="02000503020000020003" pitchFamily="2" charset="0"/>
              </a:rPr>
              <a:t>More than 10 million of the 17 million acres set aside by the Morrill Act were expropriated lands from indigenous populations</a:t>
            </a:r>
          </a:p>
        </p:txBody>
      </p:sp>
      <p:sp>
        <p:nvSpPr>
          <p:cNvPr id="11" name="TextBox 10">
            <a:extLst>
              <a:ext uri="{FF2B5EF4-FFF2-40B4-BE49-F238E27FC236}">
                <a16:creationId xmlns:a16="http://schemas.microsoft.com/office/drawing/2014/main" id="{49CAE776-E043-4965-4D80-DFB8C3229761}"/>
              </a:ext>
            </a:extLst>
          </p:cNvPr>
          <p:cNvSpPr txBox="1"/>
          <p:nvPr/>
        </p:nvSpPr>
        <p:spPr>
          <a:xfrm>
            <a:off x="130176" y="152598"/>
            <a:ext cx="11344194" cy="461665"/>
          </a:xfrm>
          <a:prstGeom prst="rect">
            <a:avLst/>
          </a:prstGeom>
          <a:noFill/>
        </p:spPr>
        <p:txBody>
          <a:bodyPr wrap="square" rtlCol="0">
            <a:spAutoFit/>
          </a:bodyPr>
          <a:lstStyle/>
          <a:p>
            <a:r>
              <a:rPr lang="en-US" sz="2400" b="1">
                <a:solidFill>
                  <a:srgbClr val="001E44"/>
                </a:solidFill>
                <a:latin typeface="Avenir Black" panose="02000503020000020003" pitchFamily="2" charset="0"/>
              </a:rPr>
              <a:t>Creating Federal Public Lands in the United States</a:t>
            </a:r>
          </a:p>
        </p:txBody>
      </p:sp>
    </p:spTree>
    <p:extLst>
      <p:ext uri="{BB962C8B-B14F-4D97-AF65-F5344CB8AC3E}">
        <p14:creationId xmlns:p14="http://schemas.microsoft.com/office/powerpoint/2010/main" val="1866634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CF1B9C-2928-9A2E-7C61-02FF0DF34842}"/>
              </a:ext>
            </a:extLst>
          </p:cNvPr>
          <p:cNvSpPr txBox="1"/>
          <p:nvPr/>
        </p:nvSpPr>
        <p:spPr>
          <a:xfrm>
            <a:off x="262166" y="238068"/>
            <a:ext cx="7074805"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What is the Agricultural Experiment Station?</a:t>
            </a:r>
          </a:p>
        </p:txBody>
      </p:sp>
      <p:sp>
        <p:nvSpPr>
          <p:cNvPr id="8" name="TextBox 7">
            <a:extLst>
              <a:ext uri="{FF2B5EF4-FFF2-40B4-BE49-F238E27FC236}">
                <a16:creationId xmlns:a16="http://schemas.microsoft.com/office/drawing/2014/main" id="{4C413E7A-5089-0CAE-BC80-15894957477C}"/>
              </a:ext>
            </a:extLst>
          </p:cNvPr>
          <p:cNvSpPr txBox="1"/>
          <p:nvPr/>
        </p:nvSpPr>
        <p:spPr>
          <a:xfrm>
            <a:off x="522515" y="1240971"/>
            <a:ext cx="7195456"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1E44"/>
                </a:solidFill>
                <a:latin typeface="Avenir Book" panose="02000503020000020003" pitchFamily="2" charset="0"/>
              </a:rPr>
              <a:t>Requests to submit a </a:t>
            </a:r>
            <a:r>
              <a:rPr lang="en-US" b="1" dirty="0">
                <a:solidFill>
                  <a:srgbClr val="001E44"/>
                </a:solidFill>
                <a:latin typeface="Avenir Black" panose="02000503020000020003" pitchFamily="2" charset="0"/>
              </a:rPr>
              <a:t>project proposal </a:t>
            </a:r>
            <a:r>
              <a:rPr lang="en-US" dirty="0">
                <a:solidFill>
                  <a:srgbClr val="001E44"/>
                </a:solidFill>
                <a:latin typeface="Avenir Book" panose="02000503020000020003" pitchFamily="2" charset="0"/>
              </a:rPr>
              <a:t>or join an existing </a:t>
            </a:r>
            <a:r>
              <a:rPr lang="en-US" b="1" dirty="0">
                <a:solidFill>
                  <a:srgbClr val="001E44"/>
                </a:solidFill>
                <a:latin typeface="Avenir Black" panose="02000503020000020003" pitchFamily="2" charset="0"/>
              </a:rPr>
              <a:t>Hatch </a:t>
            </a:r>
            <a:r>
              <a:rPr lang="en-US" dirty="0">
                <a:solidFill>
                  <a:srgbClr val="001E44"/>
                </a:solidFill>
                <a:latin typeface="Avenir Book" panose="02000503020000020003" pitchFamily="2" charset="0"/>
              </a:rPr>
              <a:t>or</a:t>
            </a:r>
            <a:r>
              <a:rPr lang="en-US" b="1" dirty="0">
                <a:solidFill>
                  <a:srgbClr val="001E44"/>
                </a:solidFill>
                <a:latin typeface="Avenir Black" panose="02000503020000020003" pitchFamily="2" charset="0"/>
              </a:rPr>
              <a:t> Hatch Multistate</a:t>
            </a:r>
            <a:r>
              <a:rPr lang="en-US" dirty="0">
                <a:solidFill>
                  <a:srgbClr val="001E44"/>
                </a:solidFill>
                <a:latin typeface="Avenir Book" panose="02000503020000020003" pitchFamily="2" charset="0"/>
              </a:rPr>
              <a:t> project </a:t>
            </a:r>
          </a:p>
          <a:p>
            <a:pPr marL="742950" lvl="1" indent="-285750">
              <a:buFont typeface="Arial" panose="020B0604020202020204" pitchFamily="34" charset="0"/>
              <a:buChar char="•"/>
            </a:pPr>
            <a:endParaRPr lang="en-US" dirty="0">
              <a:solidFill>
                <a:srgbClr val="001E44"/>
              </a:solidFill>
              <a:latin typeface="Avenir Book" panose="02000503020000020003" pitchFamily="2" charset="0"/>
            </a:endParaRPr>
          </a:p>
          <a:p>
            <a:pPr marL="285750" indent="-285750">
              <a:buFont typeface="Arial" panose="020B0604020202020204" pitchFamily="34" charset="0"/>
              <a:buChar char="•"/>
            </a:pPr>
            <a:r>
              <a:rPr lang="en-US" dirty="0">
                <a:solidFill>
                  <a:srgbClr val="001E44"/>
                </a:solidFill>
                <a:latin typeface="Avenir Book" panose="02000503020000020003" pitchFamily="2" charset="0"/>
              </a:rPr>
              <a:t>Considered or have submitted a proposal for </a:t>
            </a:r>
            <a:r>
              <a:rPr lang="en-US" b="1" dirty="0">
                <a:solidFill>
                  <a:srgbClr val="001E44"/>
                </a:solidFill>
                <a:latin typeface="Avenir Black" panose="02000503020000020003" pitchFamily="2" charset="0"/>
              </a:rPr>
              <a:t>McIntire-Stennis</a:t>
            </a:r>
            <a:r>
              <a:rPr lang="en-US" dirty="0">
                <a:solidFill>
                  <a:srgbClr val="001E44"/>
                </a:solidFill>
                <a:latin typeface="Avenir Book" panose="02000503020000020003" pitchFamily="2" charset="0"/>
              </a:rPr>
              <a:t> or </a:t>
            </a:r>
            <a:r>
              <a:rPr lang="en-US" b="1" dirty="0">
                <a:solidFill>
                  <a:srgbClr val="001E44"/>
                </a:solidFill>
                <a:latin typeface="Avenir Black" panose="02000503020000020003" pitchFamily="2" charset="0"/>
              </a:rPr>
              <a:t>Animal Health and Disease Research </a:t>
            </a:r>
            <a:r>
              <a:rPr lang="en-US" dirty="0">
                <a:solidFill>
                  <a:srgbClr val="001E44"/>
                </a:solidFill>
                <a:latin typeface="Avenir Book" panose="02000503020000020003" pitchFamily="2" charset="0"/>
              </a:rPr>
              <a:t>funding</a:t>
            </a:r>
          </a:p>
          <a:p>
            <a:pPr marL="285750" indent="-285750">
              <a:buFont typeface="Arial" panose="020B0604020202020204" pitchFamily="34" charset="0"/>
              <a:buChar char="•"/>
            </a:pPr>
            <a:endParaRPr lang="en-US" dirty="0">
              <a:solidFill>
                <a:srgbClr val="001E44"/>
              </a:solidFill>
              <a:latin typeface="Avenir Book" panose="02000503020000020003" pitchFamily="2" charset="0"/>
            </a:endParaRPr>
          </a:p>
          <a:p>
            <a:pPr marL="285750" indent="-285750">
              <a:buFont typeface="Arial" panose="020B0604020202020204" pitchFamily="34" charset="0"/>
              <a:buChar char="•"/>
            </a:pPr>
            <a:r>
              <a:rPr lang="en-US" dirty="0">
                <a:solidFill>
                  <a:srgbClr val="001E44"/>
                </a:solidFill>
                <a:latin typeface="Avenir Book" panose="02000503020000020003" pitchFamily="2" charset="0"/>
              </a:rPr>
              <a:t>Requests to </a:t>
            </a:r>
            <a:r>
              <a:rPr lang="en-US" b="1" dirty="0">
                <a:solidFill>
                  <a:srgbClr val="001E44"/>
                </a:solidFill>
                <a:latin typeface="Avenir Black" panose="02000503020000020003" pitchFamily="2" charset="0"/>
              </a:rPr>
              <a:t>submit results reports </a:t>
            </a:r>
            <a:r>
              <a:rPr lang="en-US" dirty="0">
                <a:solidFill>
                  <a:srgbClr val="001E44"/>
                </a:solidFill>
                <a:latin typeface="Avenir Book" panose="02000503020000020003" pitchFamily="2" charset="0"/>
              </a:rPr>
              <a:t>every year through the NRS</a:t>
            </a:r>
          </a:p>
          <a:p>
            <a:pPr marL="285750" indent="-285750">
              <a:buFont typeface="Arial" panose="020B0604020202020204" pitchFamily="34" charset="0"/>
              <a:buChar char="•"/>
            </a:pPr>
            <a:endParaRPr lang="en-US" dirty="0">
              <a:solidFill>
                <a:srgbClr val="001E44"/>
              </a:solidFill>
              <a:latin typeface="Avenir Book" panose="02000503020000020003" pitchFamily="2" charset="0"/>
            </a:endParaRPr>
          </a:p>
          <a:p>
            <a:pPr marL="285750" indent="-285750">
              <a:buFont typeface="Arial" panose="020B0604020202020204" pitchFamily="34" charset="0"/>
              <a:buChar char="•"/>
            </a:pPr>
            <a:r>
              <a:rPr lang="en-US" dirty="0">
                <a:solidFill>
                  <a:srgbClr val="001E44"/>
                </a:solidFill>
                <a:latin typeface="Avenir Book" panose="02000503020000020003" pitchFamily="2" charset="0"/>
              </a:rPr>
              <a:t>Requirement to </a:t>
            </a:r>
            <a:r>
              <a:rPr lang="en-US" b="1" dirty="0">
                <a:solidFill>
                  <a:srgbClr val="001E44"/>
                </a:solidFill>
                <a:latin typeface="Avenir Black" panose="02000503020000020003" pitchFamily="2" charset="0"/>
              </a:rPr>
              <a:t>cite your AES project </a:t>
            </a:r>
            <a:r>
              <a:rPr lang="en-US" dirty="0">
                <a:solidFill>
                  <a:srgbClr val="001E44"/>
                </a:solidFill>
                <a:latin typeface="Avenir Book" panose="02000503020000020003" pitchFamily="2" charset="0"/>
              </a:rPr>
              <a:t>number (4###) and accession number on publications as an acknowledgement of funding sources</a:t>
            </a:r>
          </a:p>
          <a:p>
            <a:pPr marL="285750" indent="-285750">
              <a:buFont typeface="Arial" panose="020B0604020202020204" pitchFamily="34" charset="0"/>
              <a:buChar char="•"/>
            </a:pPr>
            <a:endParaRPr lang="en-US" dirty="0">
              <a:solidFill>
                <a:srgbClr val="001E44"/>
              </a:solidFill>
              <a:latin typeface="Avenir Book" panose="02000503020000020003" pitchFamily="2" charset="0"/>
            </a:endParaRPr>
          </a:p>
          <a:p>
            <a:pPr marL="285750" indent="-285750">
              <a:buFont typeface="Arial" panose="020B0604020202020204" pitchFamily="34" charset="0"/>
              <a:buChar char="•"/>
            </a:pPr>
            <a:r>
              <a:rPr lang="en-US" dirty="0">
                <a:solidFill>
                  <a:srgbClr val="001E44"/>
                </a:solidFill>
                <a:latin typeface="Avenir Book" panose="02000503020000020003" pitchFamily="2" charset="0"/>
              </a:rPr>
              <a:t>Used the facilities at our </a:t>
            </a:r>
            <a:r>
              <a:rPr lang="en-US" b="1" dirty="0">
                <a:solidFill>
                  <a:srgbClr val="001E44"/>
                </a:solidFill>
                <a:latin typeface="Avenir Black" panose="02000503020000020003" pitchFamily="2" charset="0"/>
              </a:rPr>
              <a:t>Research and Extension Centers</a:t>
            </a:r>
            <a:r>
              <a:rPr lang="en-US" dirty="0">
                <a:solidFill>
                  <a:srgbClr val="001E44"/>
                </a:solidFill>
                <a:latin typeface="Avenir Book" panose="02000503020000020003" pitchFamily="2" charset="0"/>
              </a:rPr>
              <a:t>: FREC (Biglerville), SEAREC (Landisville), or LERGREC (Erie) </a:t>
            </a:r>
          </a:p>
        </p:txBody>
      </p:sp>
      <p:sp>
        <p:nvSpPr>
          <p:cNvPr id="9" name="Rounded Rectangle 8">
            <a:extLst>
              <a:ext uri="{FF2B5EF4-FFF2-40B4-BE49-F238E27FC236}">
                <a16:creationId xmlns:a16="http://schemas.microsoft.com/office/drawing/2014/main" id="{E0E70314-D481-909C-5039-018AAB6823F4}"/>
              </a:ext>
            </a:extLst>
          </p:cNvPr>
          <p:cNvSpPr/>
          <p:nvPr/>
        </p:nvSpPr>
        <p:spPr>
          <a:xfrm>
            <a:off x="9416143" y="238068"/>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2487F71-49FF-F32E-4059-2A9D548069D1}"/>
              </a:ext>
            </a:extLst>
          </p:cNvPr>
          <p:cNvSpPr/>
          <p:nvPr/>
        </p:nvSpPr>
        <p:spPr>
          <a:xfrm>
            <a:off x="9416143" y="1849154"/>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09A3D8C-E486-7518-9D0C-31C9266DE670}"/>
              </a:ext>
            </a:extLst>
          </p:cNvPr>
          <p:cNvSpPr/>
          <p:nvPr/>
        </p:nvSpPr>
        <p:spPr>
          <a:xfrm>
            <a:off x="9416143" y="3492897"/>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289C5C1-0EF7-6A65-D260-D006C572618E}"/>
              </a:ext>
            </a:extLst>
          </p:cNvPr>
          <p:cNvSpPr/>
          <p:nvPr/>
        </p:nvSpPr>
        <p:spPr>
          <a:xfrm>
            <a:off x="9416143" y="5136640"/>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389F7E-13B1-1E82-4DCB-98E863572F3F}"/>
              </a:ext>
            </a:extLst>
          </p:cNvPr>
          <p:cNvSpPr txBox="1"/>
          <p:nvPr/>
        </p:nvSpPr>
        <p:spPr>
          <a:xfrm>
            <a:off x="9568543" y="805543"/>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Projects</a:t>
            </a:r>
          </a:p>
        </p:txBody>
      </p:sp>
      <p:sp>
        <p:nvSpPr>
          <p:cNvPr id="14" name="TextBox 13">
            <a:extLst>
              <a:ext uri="{FF2B5EF4-FFF2-40B4-BE49-F238E27FC236}">
                <a16:creationId xmlns:a16="http://schemas.microsoft.com/office/drawing/2014/main" id="{8ACC85BF-5630-31D3-B8A7-AFAC2B253F33}"/>
              </a:ext>
            </a:extLst>
          </p:cNvPr>
          <p:cNvSpPr txBox="1"/>
          <p:nvPr/>
        </p:nvSpPr>
        <p:spPr>
          <a:xfrm>
            <a:off x="9568543" y="2471057"/>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Reporting</a:t>
            </a:r>
          </a:p>
        </p:txBody>
      </p:sp>
      <p:sp>
        <p:nvSpPr>
          <p:cNvPr id="15" name="TextBox 14">
            <a:extLst>
              <a:ext uri="{FF2B5EF4-FFF2-40B4-BE49-F238E27FC236}">
                <a16:creationId xmlns:a16="http://schemas.microsoft.com/office/drawing/2014/main" id="{EAFB8828-3ECF-3493-FE74-3F4D98D827E2}"/>
              </a:ext>
            </a:extLst>
          </p:cNvPr>
          <p:cNvSpPr txBox="1"/>
          <p:nvPr/>
        </p:nvSpPr>
        <p:spPr>
          <a:xfrm>
            <a:off x="9568543" y="4125686"/>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Funding</a:t>
            </a:r>
          </a:p>
        </p:txBody>
      </p:sp>
      <p:sp>
        <p:nvSpPr>
          <p:cNvPr id="16" name="TextBox 15">
            <a:extLst>
              <a:ext uri="{FF2B5EF4-FFF2-40B4-BE49-F238E27FC236}">
                <a16:creationId xmlns:a16="http://schemas.microsoft.com/office/drawing/2014/main" id="{866E753A-9090-8DE8-0C56-489A09AF9B29}"/>
              </a:ext>
            </a:extLst>
          </p:cNvPr>
          <p:cNvSpPr txBox="1"/>
          <p:nvPr/>
        </p:nvSpPr>
        <p:spPr>
          <a:xfrm>
            <a:off x="9427029" y="5735675"/>
            <a:ext cx="1491342"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Capacity</a:t>
            </a:r>
          </a:p>
        </p:txBody>
      </p:sp>
    </p:spTree>
    <p:extLst>
      <p:ext uri="{BB962C8B-B14F-4D97-AF65-F5344CB8AC3E}">
        <p14:creationId xmlns:p14="http://schemas.microsoft.com/office/powerpoint/2010/main" val="11917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F368F-B6FC-DAE9-D769-9E18E34C2C4F}"/>
              </a:ext>
            </a:extLst>
          </p:cNvPr>
          <p:cNvPicPr>
            <a:picLocks noChangeAspect="1"/>
          </p:cNvPicPr>
          <p:nvPr/>
        </p:nvPicPr>
        <p:blipFill rotWithShape="1">
          <a:blip r:embed="rId2"/>
          <a:srcRect l="16336" r="10092"/>
          <a:stretch/>
        </p:blipFill>
        <p:spPr>
          <a:xfrm>
            <a:off x="3067663" y="655033"/>
            <a:ext cx="8967021" cy="5547934"/>
          </a:xfrm>
          <a:prstGeom prst="rect">
            <a:avLst/>
          </a:prstGeom>
        </p:spPr>
      </p:pic>
      <p:sp>
        <p:nvSpPr>
          <p:cNvPr id="4" name="TextBox 3">
            <a:extLst>
              <a:ext uri="{FF2B5EF4-FFF2-40B4-BE49-F238E27FC236}">
                <a16:creationId xmlns:a16="http://schemas.microsoft.com/office/drawing/2014/main" id="{AD82FF4F-1FFF-E256-24CD-E47D87A6CCBE}"/>
              </a:ext>
            </a:extLst>
          </p:cNvPr>
          <p:cNvSpPr txBox="1"/>
          <p:nvPr/>
        </p:nvSpPr>
        <p:spPr>
          <a:xfrm>
            <a:off x="435454" y="6343022"/>
            <a:ext cx="11672970" cy="523220"/>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Learn more</a:t>
            </a:r>
            <a:r>
              <a:rPr lang="en-US" sz="1400" dirty="0">
                <a:solidFill>
                  <a:srgbClr val="001E44"/>
                </a:solidFill>
                <a:latin typeface="Avenir Medium" panose="02000503020000020003" pitchFamily="2" charset="0"/>
              </a:rPr>
              <a:t>: </a:t>
            </a:r>
            <a:r>
              <a:rPr lang="en-US" sz="1400">
                <a:solidFill>
                  <a:srgbClr val="009CDE"/>
                </a:solidFill>
                <a:latin typeface="Avenir Light" panose="020B0402020203020204" pitchFamily="34" charset="77"/>
              </a:rPr>
              <a:t>Nash, M. (2019). Entangled Pasts: Land-Grant Colleges and American Indian Dispossession. </a:t>
            </a:r>
            <a:r>
              <a:rPr lang="en-US" sz="1400" i="1">
                <a:solidFill>
                  <a:srgbClr val="009CDE"/>
                </a:solidFill>
                <a:latin typeface="Avenir Light" panose="020B0402020203020204" pitchFamily="34" charset="77"/>
              </a:rPr>
              <a:t>History of Education Quarterly</a:t>
            </a:r>
            <a:r>
              <a:rPr lang="en-US" sz="1400">
                <a:solidFill>
                  <a:srgbClr val="009CDE"/>
                </a:solidFill>
                <a:latin typeface="Avenir Light" panose="020B0402020203020204" pitchFamily="34" charset="77"/>
              </a:rPr>
              <a:t>, 59(4), 437-467. </a:t>
            </a:r>
            <a:r>
              <a:rPr lang="en-US" sz="1400">
                <a:solidFill>
                  <a:srgbClr val="009CDE"/>
                </a:solidFill>
                <a:latin typeface="Avenir Light" panose="020B0402020203020204" pitchFamily="34" charset="77"/>
                <a:hlinkClick r:id="rId3">
                  <a:extLst>
                    <a:ext uri="{A12FA001-AC4F-418D-AE19-62706E023703}">
                      <ahyp:hlinkClr xmlns:ahyp="http://schemas.microsoft.com/office/drawing/2018/hyperlinkcolor" val="tx"/>
                    </a:ext>
                  </a:extLst>
                </a:hlinkClick>
              </a:rPr>
              <a:t>doi:10.1017/heq.2019.31 </a:t>
            </a:r>
            <a:endParaRPr lang="en-US" sz="1400" dirty="0">
              <a:solidFill>
                <a:srgbClr val="009CDE"/>
              </a:solidFill>
              <a:latin typeface="Avenir Light" panose="020B0402020203020204" pitchFamily="34" charset="77"/>
            </a:endParaRPr>
          </a:p>
        </p:txBody>
      </p:sp>
      <p:pic>
        <p:nvPicPr>
          <p:cNvPr id="5" name="Graphic 4" descr="Lightbulb with solid fill">
            <a:extLst>
              <a:ext uri="{FF2B5EF4-FFF2-40B4-BE49-F238E27FC236}">
                <a16:creationId xmlns:a16="http://schemas.microsoft.com/office/drawing/2014/main" id="{0CC3EA6A-B6BB-1736-EFA5-4B1C111D97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247378"/>
            <a:ext cx="550901" cy="550901"/>
          </a:xfrm>
          <a:prstGeom prst="rect">
            <a:avLst/>
          </a:prstGeom>
        </p:spPr>
      </p:pic>
      <p:sp>
        <p:nvSpPr>
          <p:cNvPr id="2" name="TextBox 1">
            <a:extLst>
              <a:ext uri="{FF2B5EF4-FFF2-40B4-BE49-F238E27FC236}">
                <a16:creationId xmlns:a16="http://schemas.microsoft.com/office/drawing/2014/main" id="{E58A7F10-0764-FD55-7E21-FF9549D6441A}"/>
              </a:ext>
            </a:extLst>
          </p:cNvPr>
          <p:cNvSpPr txBox="1"/>
          <p:nvPr/>
        </p:nvSpPr>
        <p:spPr>
          <a:xfrm>
            <a:off x="103238" y="1238865"/>
            <a:ext cx="2875934" cy="386259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a:latin typeface="Avenir Book" panose="02000503020000020003" pitchFamily="2" charset="0"/>
              </a:rPr>
              <a:t>Of the total 780,000 acres granted to Pennsylvania, 27,200 acres were previous lands occupied by Great and Little Osage, Kickapoo, Lenape, </a:t>
            </a:r>
            <a:r>
              <a:rPr lang="en-US" sz="1600" err="1">
                <a:latin typeface="Avenir Book" panose="02000503020000020003" pitchFamily="2" charset="0"/>
              </a:rPr>
              <a:t>Shaawanwaki</a:t>
            </a:r>
            <a:r>
              <a:rPr lang="en-US" sz="1600">
                <a:latin typeface="Avenir Book" panose="02000503020000020003" pitchFamily="2" charset="0"/>
              </a:rPr>
              <a:t>, </a:t>
            </a:r>
            <a:r>
              <a:rPr lang="en-US" sz="1600" err="1">
                <a:latin typeface="Avenir Book" panose="02000503020000020003" pitchFamily="2" charset="0"/>
              </a:rPr>
              <a:t>Sa'wano'ki</a:t>
            </a:r>
            <a:r>
              <a:rPr lang="en-US" sz="1600">
                <a:latin typeface="Avenir Book" panose="02000503020000020003" pitchFamily="2" charset="0"/>
              </a:rPr>
              <a:t>, and </a:t>
            </a:r>
            <a:r>
              <a:rPr lang="en-US" sz="1600" err="1">
                <a:latin typeface="Avenir Book" panose="02000503020000020003" pitchFamily="2" charset="0"/>
              </a:rPr>
              <a:t>Shaawanowi</a:t>
            </a:r>
            <a:r>
              <a:rPr lang="en-US" sz="1600">
                <a:latin typeface="Avenir Book" panose="02000503020000020003" pitchFamily="2" charset="0"/>
              </a:rPr>
              <a:t> </a:t>
            </a:r>
            <a:r>
              <a:rPr lang="en-US" sz="1600" err="1">
                <a:latin typeface="Avenir Book" panose="02000503020000020003" pitchFamily="2" charset="0"/>
              </a:rPr>
              <a:t>lenaweeki</a:t>
            </a:r>
            <a:r>
              <a:rPr lang="en-US" sz="1600">
                <a:latin typeface="Avenir Book" panose="02000503020000020003" pitchFamily="2" charset="0"/>
              </a:rPr>
              <a:t> people in today’s Missouri </a:t>
            </a:r>
          </a:p>
          <a:p>
            <a:pPr marL="742950" lvl="1" indent="-285750">
              <a:spcAft>
                <a:spcPts val="600"/>
              </a:spcAft>
              <a:buFont typeface="Arial" panose="020B0604020202020204" pitchFamily="34" charset="0"/>
              <a:buChar char="•"/>
            </a:pPr>
            <a:r>
              <a:rPr lang="en-US" sz="1600">
                <a:latin typeface="Avenir Book" panose="02000503020000020003" pitchFamily="2" charset="0"/>
              </a:rPr>
              <a:t>One scholar has traced the sale of these lands back through treaties between 1808 -1829 </a:t>
            </a:r>
          </a:p>
        </p:txBody>
      </p:sp>
      <p:sp>
        <p:nvSpPr>
          <p:cNvPr id="6" name="Oval 5">
            <a:extLst>
              <a:ext uri="{FF2B5EF4-FFF2-40B4-BE49-F238E27FC236}">
                <a16:creationId xmlns:a16="http://schemas.microsoft.com/office/drawing/2014/main" id="{CFE402FC-937C-C125-7728-5DF33F3C9ACA}"/>
              </a:ext>
            </a:extLst>
          </p:cNvPr>
          <p:cNvSpPr/>
          <p:nvPr/>
        </p:nvSpPr>
        <p:spPr>
          <a:xfrm>
            <a:off x="7669161" y="2743200"/>
            <a:ext cx="1430594" cy="1755058"/>
          </a:xfrm>
          <a:custGeom>
            <a:avLst/>
            <a:gdLst>
              <a:gd name="connsiteX0" fmla="*/ 0 w 1430594"/>
              <a:gd name="connsiteY0" fmla="*/ 877529 h 1755058"/>
              <a:gd name="connsiteX1" fmla="*/ 715297 w 1430594"/>
              <a:gd name="connsiteY1" fmla="*/ 0 h 1755058"/>
              <a:gd name="connsiteX2" fmla="*/ 1430594 w 1430594"/>
              <a:gd name="connsiteY2" fmla="*/ 877529 h 1755058"/>
              <a:gd name="connsiteX3" fmla="*/ 715297 w 1430594"/>
              <a:gd name="connsiteY3" fmla="*/ 1755058 h 1755058"/>
              <a:gd name="connsiteX4" fmla="*/ 0 w 1430594"/>
              <a:gd name="connsiteY4" fmla="*/ 877529 h 175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94" h="1755058" extrusionOk="0">
                <a:moveTo>
                  <a:pt x="0" y="877529"/>
                </a:moveTo>
                <a:cubicBezTo>
                  <a:pt x="-22309" y="379123"/>
                  <a:pt x="239874" y="30166"/>
                  <a:pt x="715297" y="0"/>
                </a:cubicBezTo>
                <a:cubicBezTo>
                  <a:pt x="1185878" y="15902"/>
                  <a:pt x="1342302" y="395690"/>
                  <a:pt x="1430594" y="877529"/>
                </a:cubicBezTo>
                <a:cubicBezTo>
                  <a:pt x="1422515" y="1370064"/>
                  <a:pt x="1100310" y="1810526"/>
                  <a:pt x="715297" y="1755058"/>
                </a:cubicBezTo>
                <a:cubicBezTo>
                  <a:pt x="297339" y="1742523"/>
                  <a:pt x="103537" y="1411646"/>
                  <a:pt x="0" y="877529"/>
                </a:cubicBezTo>
                <a:close/>
              </a:path>
            </a:pathLst>
          </a:custGeom>
          <a:noFill/>
          <a:ln>
            <a:solidFill>
              <a:srgbClr val="1D407C"/>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25B75D-B6C3-DEE1-C8DE-DC1A75EF973C}"/>
              </a:ext>
            </a:extLst>
          </p:cNvPr>
          <p:cNvSpPr txBox="1"/>
          <p:nvPr/>
        </p:nvSpPr>
        <p:spPr>
          <a:xfrm>
            <a:off x="130176" y="152598"/>
            <a:ext cx="11344194" cy="461665"/>
          </a:xfrm>
          <a:prstGeom prst="rect">
            <a:avLst/>
          </a:prstGeom>
          <a:noFill/>
        </p:spPr>
        <p:txBody>
          <a:bodyPr wrap="square" rtlCol="0">
            <a:spAutoFit/>
          </a:bodyPr>
          <a:lstStyle/>
          <a:p>
            <a:r>
              <a:rPr lang="en-US" sz="2400" b="1">
                <a:solidFill>
                  <a:srgbClr val="001E44"/>
                </a:solidFill>
                <a:latin typeface="Avenir Black" panose="02000503020000020003" pitchFamily="2" charset="0"/>
              </a:rPr>
              <a:t>Creating Federal Public Lands in the United States</a:t>
            </a:r>
          </a:p>
        </p:txBody>
      </p:sp>
    </p:spTree>
    <p:extLst>
      <p:ext uri="{BB962C8B-B14F-4D97-AF65-F5344CB8AC3E}">
        <p14:creationId xmlns:p14="http://schemas.microsoft.com/office/powerpoint/2010/main" val="4199370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B8921-2E3B-BD0D-9CF8-9E4E4DCC5942}"/>
              </a:ext>
            </a:extLst>
          </p:cNvPr>
          <p:cNvSpPr txBox="1"/>
          <p:nvPr/>
        </p:nvSpPr>
        <p:spPr>
          <a:xfrm>
            <a:off x="769062" y="968107"/>
            <a:ext cx="10275332" cy="2031325"/>
          </a:xfrm>
          <a:prstGeom prst="rect">
            <a:avLst/>
          </a:prstGeom>
          <a:noFill/>
        </p:spPr>
        <p:txBody>
          <a:bodyPr wrap="square" rtlCol="0">
            <a:spAutoFit/>
          </a:bodyPr>
          <a:lstStyle/>
          <a:p>
            <a:pPr algn="l"/>
            <a:r>
              <a:rPr lang="en-US" b="0" i="0">
                <a:solidFill>
                  <a:srgbClr val="2E2E2E"/>
                </a:solidFill>
                <a:effectLst/>
                <a:latin typeface="Avenir Book" panose="02000503020000020003" pitchFamily="2" charset="0"/>
              </a:rPr>
              <a:t>The Pennsylvania State University campuses are located on the original homelands of the Erie, Haudenosaunee (Seneca, Cayuga, Onondaga, Oneida, Mohawk, and Tuscarora), Lenape (Delaware Nation, Delaware Tribe, Stockbridge-Munsee), Monongahela, Shawnee (Absentee, Eastern, and Oklahoma), Susquehannock, and </a:t>
            </a:r>
            <a:r>
              <a:rPr lang="en-US" b="0" i="0" err="1">
                <a:solidFill>
                  <a:srgbClr val="2E2E2E"/>
                </a:solidFill>
                <a:effectLst/>
                <a:latin typeface="Avenir Book" panose="02000503020000020003" pitchFamily="2" charset="0"/>
              </a:rPr>
              <a:t>Wahzhazhe</a:t>
            </a:r>
            <a:r>
              <a:rPr lang="en-US" b="0" i="0">
                <a:solidFill>
                  <a:srgbClr val="2E2E2E"/>
                </a:solidFill>
                <a:effectLst/>
                <a:latin typeface="Avenir Book" panose="02000503020000020003" pitchFamily="2" charset="0"/>
              </a:rPr>
              <a:t> (Osage) Nations.  As a land grant institution, we acknowledge and honor the traditional caretakers of these lands and strive to understand and model their responsible stewardship. We also acknowledge the longer history of these lands and </a:t>
            </a:r>
            <a:r>
              <a:rPr lang="en-US" b="1">
                <a:solidFill>
                  <a:srgbClr val="2E2E2E"/>
                </a:solidFill>
                <a:effectLst/>
                <a:latin typeface="Avenir Heavy" panose="02000503020000020003" pitchFamily="2" charset="0"/>
              </a:rPr>
              <a:t>our place in that history</a:t>
            </a:r>
            <a:r>
              <a:rPr lang="en-US" b="0" i="0">
                <a:solidFill>
                  <a:srgbClr val="2E2E2E"/>
                </a:solidFill>
                <a:effectLst/>
                <a:latin typeface="Avenir Book" panose="02000503020000020003" pitchFamily="2" charset="0"/>
              </a:rPr>
              <a:t>.</a:t>
            </a:r>
          </a:p>
        </p:txBody>
      </p:sp>
      <p:pic>
        <p:nvPicPr>
          <p:cNvPr id="3" name="Picture 2" descr="A picture containing text, sign&#10;&#10;Description automatically generated">
            <a:extLst>
              <a:ext uri="{FF2B5EF4-FFF2-40B4-BE49-F238E27FC236}">
                <a16:creationId xmlns:a16="http://schemas.microsoft.com/office/drawing/2014/main" id="{8E89E220-B3B5-F96B-DA6F-49006DC84786}"/>
              </a:ext>
            </a:extLst>
          </p:cNvPr>
          <p:cNvPicPr>
            <a:picLocks noChangeAspect="1"/>
          </p:cNvPicPr>
          <p:nvPr/>
        </p:nvPicPr>
        <p:blipFill>
          <a:blip r:embed="rId2"/>
          <a:stretch>
            <a:fillRect/>
          </a:stretch>
        </p:blipFill>
        <p:spPr>
          <a:xfrm>
            <a:off x="9963333" y="295943"/>
            <a:ext cx="1954925" cy="577463"/>
          </a:xfrm>
          <a:prstGeom prst="rect">
            <a:avLst/>
          </a:prstGeom>
        </p:spPr>
      </p:pic>
      <p:sp>
        <p:nvSpPr>
          <p:cNvPr id="4" name="TextBox 3">
            <a:extLst>
              <a:ext uri="{FF2B5EF4-FFF2-40B4-BE49-F238E27FC236}">
                <a16:creationId xmlns:a16="http://schemas.microsoft.com/office/drawing/2014/main" id="{3B556774-CD58-7144-BA29-DF700D1B6927}"/>
              </a:ext>
            </a:extLst>
          </p:cNvPr>
          <p:cNvSpPr txBox="1"/>
          <p:nvPr/>
        </p:nvSpPr>
        <p:spPr>
          <a:xfrm>
            <a:off x="130176" y="152598"/>
            <a:ext cx="11344194" cy="461665"/>
          </a:xfrm>
          <a:prstGeom prst="rect">
            <a:avLst/>
          </a:prstGeom>
          <a:noFill/>
        </p:spPr>
        <p:txBody>
          <a:bodyPr wrap="square" rtlCol="0">
            <a:spAutoFit/>
          </a:bodyPr>
          <a:lstStyle/>
          <a:p>
            <a:r>
              <a:rPr lang="en-US" sz="2400" b="1">
                <a:solidFill>
                  <a:srgbClr val="001E44"/>
                </a:solidFill>
                <a:latin typeface="Avenir Black" panose="02000503020000020003" pitchFamily="2" charset="0"/>
              </a:rPr>
              <a:t>Land Acknowledgement</a:t>
            </a:r>
          </a:p>
        </p:txBody>
      </p:sp>
      <p:pic>
        <p:nvPicPr>
          <p:cNvPr id="7" name="Picture 6" descr="Diagram, schematic&#10;&#10;Description automatically generated">
            <a:extLst>
              <a:ext uri="{FF2B5EF4-FFF2-40B4-BE49-F238E27FC236}">
                <a16:creationId xmlns:a16="http://schemas.microsoft.com/office/drawing/2014/main" id="{7D7C82A7-F293-DB17-20CB-906C1FEEE2AE}"/>
              </a:ext>
            </a:extLst>
          </p:cNvPr>
          <p:cNvPicPr>
            <a:picLocks noChangeAspect="1"/>
          </p:cNvPicPr>
          <p:nvPr/>
        </p:nvPicPr>
        <p:blipFill rotWithShape="1">
          <a:blip r:embed="rId3"/>
          <a:srcRect l="3706" t="12430" r="3504" b="12491"/>
          <a:stretch/>
        </p:blipFill>
        <p:spPr>
          <a:xfrm>
            <a:off x="4114800" y="2757408"/>
            <a:ext cx="6540715" cy="4090182"/>
          </a:xfrm>
          <a:prstGeom prst="rect">
            <a:avLst/>
          </a:prstGeom>
        </p:spPr>
      </p:pic>
    </p:spTree>
    <p:extLst>
      <p:ext uri="{BB962C8B-B14F-4D97-AF65-F5344CB8AC3E}">
        <p14:creationId xmlns:p14="http://schemas.microsoft.com/office/powerpoint/2010/main" val="795282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1C6AC0B9-736E-42CE-C495-FCF14A8EC9BB}"/>
              </a:ext>
            </a:extLst>
          </p:cNvPr>
          <p:cNvPicPr>
            <a:picLocks noChangeAspect="1"/>
          </p:cNvPicPr>
          <p:nvPr/>
        </p:nvPicPr>
        <p:blipFill rotWithShape="1">
          <a:blip r:embed="rId2"/>
          <a:srcRect t="12683" b="12342"/>
          <a:stretch/>
        </p:blipFill>
        <p:spPr>
          <a:xfrm>
            <a:off x="2682740" y="1195148"/>
            <a:ext cx="9509260" cy="5510254"/>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8E89E220-B3B5-F96B-DA6F-49006DC84786}"/>
              </a:ext>
            </a:extLst>
          </p:cNvPr>
          <p:cNvPicPr>
            <a:picLocks noChangeAspect="1"/>
          </p:cNvPicPr>
          <p:nvPr/>
        </p:nvPicPr>
        <p:blipFill>
          <a:blip r:embed="rId3"/>
          <a:stretch>
            <a:fillRect/>
          </a:stretch>
        </p:blipFill>
        <p:spPr>
          <a:xfrm>
            <a:off x="9963333" y="295943"/>
            <a:ext cx="1954925" cy="577463"/>
          </a:xfrm>
          <a:prstGeom prst="rect">
            <a:avLst/>
          </a:prstGeom>
        </p:spPr>
      </p:pic>
      <p:sp>
        <p:nvSpPr>
          <p:cNvPr id="4" name="TextBox 3">
            <a:extLst>
              <a:ext uri="{FF2B5EF4-FFF2-40B4-BE49-F238E27FC236}">
                <a16:creationId xmlns:a16="http://schemas.microsoft.com/office/drawing/2014/main" id="{3B556774-CD58-7144-BA29-DF700D1B6927}"/>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Expanding the Land-Grant System</a:t>
            </a:r>
          </a:p>
        </p:txBody>
      </p:sp>
      <p:sp>
        <p:nvSpPr>
          <p:cNvPr id="6" name="TextBox 5">
            <a:extLst>
              <a:ext uri="{FF2B5EF4-FFF2-40B4-BE49-F238E27FC236}">
                <a16:creationId xmlns:a16="http://schemas.microsoft.com/office/drawing/2014/main" id="{2D9DBBF1-1B32-D266-2A36-7B65CA49702A}"/>
              </a:ext>
            </a:extLst>
          </p:cNvPr>
          <p:cNvSpPr txBox="1"/>
          <p:nvPr/>
        </p:nvSpPr>
        <p:spPr>
          <a:xfrm>
            <a:off x="130176" y="1564655"/>
            <a:ext cx="3217762" cy="43396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Avenir Book" panose="02000503020000020003" pitchFamily="2" charset="0"/>
              </a:rPr>
              <a:t>The second </a:t>
            </a:r>
            <a:r>
              <a:rPr lang="en-US" sz="1400" b="1" dirty="0">
                <a:solidFill>
                  <a:srgbClr val="009CDE"/>
                </a:solidFill>
                <a:latin typeface="Avenir Black" panose="02000503020000020003" pitchFamily="2" charset="0"/>
              </a:rPr>
              <a:t>Morrill Act of 1890 </a:t>
            </a:r>
            <a:r>
              <a:rPr lang="en-US" sz="1400" dirty="0">
                <a:latin typeface="Avenir Book" panose="02000503020000020003" pitchFamily="2" charset="0"/>
              </a:rPr>
              <a:t>required states to establish separate land-grant institutions for Black students or demonstrate that admission to the state’s existing land-grant was not restricted by race. </a:t>
            </a:r>
          </a:p>
          <a:p>
            <a:pPr marL="285750" indent="-285750">
              <a:spcAft>
                <a:spcPts val="600"/>
              </a:spcAft>
              <a:buFont typeface="Arial" panose="020B0604020202020204" pitchFamily="34" charset="0"/>
              <a:buChar char="•"/>
            </a:pPr>
            <a:r>
              <a:rPr lang="en-US" sz="1400" dirty="0">
                <a:latin typeface="Avenir Book" panose="02000503020000020003" pitchFamily="2" charset="0"/>
              </a:rPr>
              <a:t>The </a:t>
            </a:r>
            <a:r>
              <a:rPr lang="en-US" sz="1400" b="1" dirty="0">
                <a:solidFill>
                  <a:srgbClr val="009CDE"/>
                </a:solidFill>
                <a:latin typeface="Avenir Black" panose="02000503020000020003" pitchFamily="2" charset="0"/>
              </a:rPr>
              <a:t>Equity in Educational Land-Grant Status Act of 1994 </a:t>
            </a:r>
            <a:r>
              <a:rPr lang="en-US" sz="1400" dirty="0">
                <a:latin typeface="Avenir Book" panose="02000503020000020003" pitchFamily="2" charset="0"/>
              </a:rPr>
              <a:t>added institutions that were founded and chartered by American indigenous tribes and predominantly enroll Native students.</a:t>
            </a:r>
          </a:p>
          <a:p>
            <a:pPr marL="285750" indent="-285750">
              <a:spcAft>
                <a:spcPts val="600"/>
              </a:spcAft>
              <a:buFont typeface="Arial" panose="020B0604020202020204" pitchFamily="34" charset="0"/>
              <a:buChar char="•"/>
            </a:pPr>
            <a:r>
              <a:rPr lang="en-US" sz="1400" dirty="0">
                <a:latin typeface="Avenir Book" panose="02000503020000020003" pitchFamily="2" charset="0"/>
              </a:rPr>
              <a:t>For both the 1890 and 1994 institutions, rather than initially granting land scrip the federal government appropriated funds to support research, education, and extension at these institutions.</a:t>
            </a:r>
          </a:p>
        </p:txBody>
      </p:sp>
    </p:spTree>
    <p:extLst>
      <p:ext uri="{BB962C8B-B14F-4D97-AF65-F5344CB8AC3E}">
        <p14:creationId xmlns:p14="http://schemas.microsoft.com/office/powerpoint/2010/main" val="580405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20372F-849C-D9C3-CA37-4BE7830CD745}"/>
              </a:ext>
            </a:extLst>
          </p:cNvPr>
          <p:cNvSpPr/>
          <p:nvPr/>
        </p:nvSpPr>
        <p:spPr>
          <a:xfrm>
            <a:off x="3047437" y="501869"/>
            <a:ext cx="5927834" cy="5927834"/>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3DC72C-8C81-B0B2-87F3-861C73357F0B}"/>
              </a:ext>
            </a:extLst>
          </p:cNvPr>
          <p:cNvSpPr/>
          <p:nvPr/>
        </p:nvSpPr>
        <p:spPr>
          <a:xfrm>
            <a:off x="2482806" y="1255488"/>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7870506" y="1298591"/>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3223120" y="480766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223386" y="7357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6313682" y="103257"/>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5208917" y="5268310"/>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7075661" y="480683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2261789" y="3151644"/>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8171229" y="318396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2482806" y="1865667"/>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223386" y="460287"/>
            <a:ext cx="1556824" cy="923330"/>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7886939" y="1933155"/>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6306446" y="719428"/>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8204095" y="3794141"/>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5208980" y="5779705"/>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7108527" y="5454202"/>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3216554" y="5285887"/>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2261789" y="3673070"/>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Capacity Grants</a:t>
            </a:r>
          </a:p>
        </p:txBody>
      </p:sp>
      <p:pic>
        <p:nvPicPr>
          <p:cNvPr id="5" name="Picture 4" descr="A picture containing text, sign&#10;&#10;Description automatically generated">
            <a:extLst>
              <a:ext uri="{FF2B5EF4-FFF2-40B4-BE49-F238E27FC236}">
                <a16:creationId xmlns:a16="http://schemas.microsoft.com/office/drawing/2014/main" id="{B81EBBC3-E456-92CA-26DD-D6001F36A670}"/>
              </a:ext>
            </a:extLst>
          </p:cNvPr>
          <p:cNvPicPr>
            <a:picLocks noChangeAspect="1"/>
          </p:cNvPicPr>
          <p:nvPr/>
        </p:nvPicPr>
        <p:blipFill>
          <a:blip r:embed="rId2"/>
          <a:stretch>
            <a:fillRect/>
          </a:stretch>
        </p:blipFill>
        <p:spPr>
          <a:xfrm>
            <a:off x="4725668" y="3145043"/>
            <a:ext cx="2571372" cy="759555"/>
          </a:xfrm>
          <a:prstGeom prst="rect">
            <a:avLst/>
          </a:prstGeom>
        </p:spPr>
      </p:pic>
    </p:spTree>
    <p:extLst>
      <p:ext uri="{BB962C8B-B14F-4D97-AF65-F5344CB8AC3E}">
        <p14:creationId xmlns:p14="http://schemas.microsoft.com/office/powerpoint/2010/main" val="401310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1D86B8F-2E35-7CE8-45C9-07316F7584D6}"/>
              </a:ext>
            </a:extLst>
          </p:cNvPr>
          <p:cNvGraphicFramePr>
            <a:graphicFrameLocks/>
          </p:cNvGraphicFramePr>
          <p:nvPr/>
        </p:nvGraphicFramePr>
        <p:xfrm>
          <a:off x="7895783" y="3844257"/>
          <a:ext cx="3746500" cy="2717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705C228-64FC-369F-A06C-66714A1E1E90}"/>
              </a:ext>
            </a:extLst>
          </p:cNvPr>
          <p:cNvGraphicFramePr>
            <a:graphicFrameLocks/>
          </p:cNvGraphicFramePr>
          <p:nvPr/>
        </p:nvGraphicFramePr>
        <p:xfrm>
          <a:off x="7959283" y="1053296"/>
          <a:ext cx="3683000" cy="2641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9FC65AC-40AA-6FE4-7609-2F2FE078BEB2}"/>
              </a:ext>
            </a:extLst>
          </p:cNvPr>
          <p:cNvGraphicFramePr>
            <a:graphicFrameLocks/>
          </p:cNvGraphicFramePr>
          <p:nvPr/>
        </p:nvGraphicFramePr>
        <p:xfrm>
          <a:off x="549717" y="1311972"/>
          <a:ext cx="6406668" cy="5480774"/>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descr="A picture containing text, sign&#10;&#10;Description automatically generated">
            <a:extLst>
              <a:ext uri="{FF2B5EF4-FFF2-40B4-BE49-F238E27FC236}">
                <a16:creationId xmlns:a16="http://schemas.microsoft.com/office/drawing/2014/main" id="{BD593AAA-3635-56B2-6A6E-278992DDECF5}"/>
              </a:ext>
            </a:extLst>
          </p:cNvPr>
          <p:cNvPicPr>
            <a:picLocks noChangeAspect="1"/>
          </p:cNvPicPr>
          <p:nvPr/>
        </p:nvPicPr>
        <p:blipFill>
          <a:blip r:embed="rId5"/>
          <a:stretch>
            <a:fillRect/>
          </a:stretch>
        </p:blipFill>
        <p:spPr>
          <a:xfrm>
            <a:off x="9963333" y="295943"/>
            <a:ext cx="1954925" cy="577463"/>
          </a:xfrm>
          <a:prstGeom prst="rect">
            <a:avLst/>
          </a:prstGeom>
        </p:spPr>
      </p:pic>
      <p:sp>
        <p:nvSpPr>
          <p:cNvPr id="7" name="TextBox 6">
            <a:extLst>
              <a:ext uri="{FF2B5EF4-FFF2-40B4-BE49-F238E27FC236}">
                <a16:creationId xmlns:a16="http://schemas.microsoft.com/office/drawing/2014/main" id="{0E1BB547-96CF-A2CF-6828-7DB6A3908924}"/>
              </a:ext>
            </a:extLst>
          </p:cNvPr>
          <p:cNvSpPr txBox="1"/>
          <p:nvPr/>
        </p:nvSpPr>
        <p:spPr>
          <a:xfrm>
            <a:off x="262166" y="238068"/>
            <a:ext cx="6624771" cy="830997"/>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Federal Capacity Grants </a:t>
            </a:r>
            <a:r>
              <a:rPr lang="en-US" sz="2400" dirty="0">
                <a:solidFill>
                  <a:srgbClr val="001E44"/>
                </a:solidFill>
                <a:latin typeface="Avenir Medium" panose="02000503020000020003" pitchFamily="2" charset="0"/>
              </a:rPr>
              <a:t>and</a:t>
            </a:r>
            <a:r>
              <a:rPr lang="en-US" sz="2400" b="1" dirty="0">
                <a:solidFill>
                  <a:srgbClr val="001E44"/>
                </a:solidFill>
                <a:latin typeface="Avenir Black" panose="02000503020000020003" pitchFamily="2" charset="0"/>
              </a:rPr>
              <a:t> </a:t>
            </a:r>
          </a:p>
          <a:p>
            <a:r>
              <a:rPr lang="en-US" sz="2400" b="1" dirty="0">
                <a:solidFill>
                  <a:srgbClr val="001E44"/>
                </a:solidFill>
                <a:latin typeface="Avenir Black" panose="02000503020000020003" pitchFamily="2" charset="0"/>
              </a:rPr>
              <a:t>Pennsylvania Agricultural Land Scrip Funds</a:t>
            </a:r>
          </a:p>
        </p:txBody>
      </p:sp>
    </p:spTree>
    <p:extLst>
      <p:ext uri="{BB962C8B-B14F-4D97-AF65-F5344CB8AC3E}">
        <p14:creationId xmlns:p14="http://schemas.microsoft.com/office/powerpoint/2010/main" val="3764650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D54ED-E6BF-E995-D7E5-827A4C9C052F}"/>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Pennsylvania Agricultural Land Scrip Fund</a:t>
            </a:r>
          </a:p>
        </p:txBody>
      </p:sp>
      <p:pic>
        <p:nvPicPr>
          <p:cNvPr id="3" name="Picture 2" descr="A picture containing text, sign&#10;&#10;Description automatically generated">
            <a:extLst>
              <a:ext uri="{FF2B5EF4-FFF2-40B4-BE49-F238E27FC236}">
                <a16:creationId xmlns:a16="http://schemas.microsoft.com/office/drawing/2014/main" id="{3DE9DF00-A4B0-14B0-FE60-D3928A5A6FB5}"/>
              </a:ext>
            </a:extLst>
          </p:cNvPr>
          <p:cNvPicPr>
            <a:picLocks noChangeAspect="1"/>
          </p:cNvPicPr>
          <p:nvPr/>
        </p:nvPicPr>
        <p:blipFill>
          <a:blip r:embed="rId2"/>
          <a:stretch>
            <a:fillRect/>
          </a:stretch>
        </p:blipFill>
        <p:spPr>
          <a:xfrm>
            <a:off x="9963333" y="295943"/>
            <a:ext cx="1954925" cy="577463"/>
          </a:xfrm>
          <a:prstGeom prst="rect">
            <a:avLst/>
          </a:prstGeom>
        </p:spPr>
      </p:pic>
      <p:sp>
        <p:nvSpPr>
          <p:cNvPr id="5" name="TextBox 4">
            <a:extLst>
              <a:ext uri="{FF2B5EF4-FFF2-40B4-BE49-F238E27FC236}">
                <a16:creationId xmlns:a16="http://schemas.microsoft.com/office/drawing/2014/main" id="{E489203C-9C3C-F478-53FE-DFDE973DA581}"/>
              </a:ext>
            </a:extLst>
          </p:cNvPr>
          <p:cNvSpPr txBox="1"/>
          <p:nvPr/>
        </p:nvSpPr>
        <p:spPr>
          <a:xfrm>
            <a:off x="163419" y="614263"/>
            <a:ext cx="789081" cy="369332"/>
          </a:xfrm>
          <a:prstGeom prst="rect">
            <a:avLst/>
          </a:prstGeom>
          <a:noFill/>
        </p:spPr>
        <p:txBody>
          <a:bodyPr wrap="square" rtlCol="0">
            <a:spAutoFit/>
          </a:bodyPr>
          <a:lstStyle/>
          <a:p>
            <a:r>
              <a:rPr lang="en-US" b="1">
                <a:solidFill>
                  <a:srgbClr val="009CDE"/>
                </a:solidFill>
                <a:latin typeface="Avenir Black" panose="02000503020000020003" pitchFamily="2" charset="0"/>
              </a:rPr>
              <a:t>1867</a:t>
            </a:r>
          </a:p>
        </p:txBody>
      </p:sp>
      <p:sp>
        <p:nvSpPr>
          <p:cNvPr id="6" name="TextBox 5">
            <a:extLst>
              <a:ext uri="{FF2B5EF4-FFF2-40B4-BE49-F238E27FC236}">
                <a16:creationId xmlns:a16="http://schemas.microsoft.com/office/drawing/2014/main" id="{93DC5901-E3E6-F99D-B53D-EA56648B138A}"/>
              </a:ext>
            </a:extLst>
          </p:cNvPr>
          <p:cNvSpPr txBox="1"/>
          <p:nvPr/>
        </p:nvSpPr>
        <p:spPr>
          <a:xfrm>
            <a:off x="952500" y="2054549"/>
            <a:ext cx="6096000" cy="738664"/>
          </a:xfrm>
          <a:prstGeom prst="rect">
            <a:avLst/>
          </a:prstGeom>
          <a:noFill/>
        </p:spPr>
        <p:txBody>
          <a:bodyPr wrap="square" rtlCol="0">
            <a:spAutoFit/>
          </a:bodyPr>
          <a:lstStyle/>
          <a:p>
            <a:r>
              <a:rPr lang="en-US" sz="1400">
                <a:latin typeface="Avenir Book" panose="02000503020000020003" pitchFamily="2" charset="0"/>
              </a:rPr>
              <a:t>State legislature authorizes the sale of the bonds to issue a single bond for $500,000 at 6% payable in fifty years, making up the difference out of its general revenues</a:t>
            </a:r>
          </a:p>
        </p:txBody>
      </p:sp>
      <p:sp>
        <p:nvSpPr>
          <p:cNvPr id="7" name="TextBox 6">
            <a:extLst>
              <a:ext uri="{FF2B5EF4-FFF2-40B4-BE49-F238E27FC236}">
                <a16:creationId xmlns:a16="http://schemas.microsoft.com/office/drawing/2014/main" id="{514041F0-0D56-AE8E-4412-89F1D1C547C7}"/>
              </a:ext>
            </a:extLst>
          </p:cNvPr>
          <p:cNvSpPr txBox="1"/>
          <p:nvPr/>
        </p:nvSpPr>
        <p:spPr>
          <a:xfrm>
            <a:off x="952500" y="3065363"/>
            <a:ext cx="6096000" cy="1461939"/>
          </a:xfrm>
          <a:prstGeom prst="rect">
            <a:avLst/>
          </a:prstGeom>
          <a:noFill/>
        </p:spPr>
        <p:txBody>
          <a:bodyPr wrap="square" rtlCol="0">
            <a:spAutoFit/>
          </a:bodyPr>
          <a:lstStyle/>
          <a:p>
            <a:pPr>
              <a:spcAft>
                <a:spcPts val="600"/>
              </a:spcAft>
            </a:pPr>
            <a:r>
              <a:rPr lang="en-US" sz="1400">
                <a:latin typeface="Avenir Book" panose="02000503020000020003" pitchFamily="2" charset="0"/>
              </a:rPr>
              <a:t>The 1872 bond is redeemed and a new issue for the same amount is sold with the state obligating itself to guarantee principal and 5% rate of interest for the endowment (as specified in the Morrill Act)</a:t>
            </a:r>
          </a:p>
          <a:p>
            <a:pPr>
              <a:spcAft>
                <a:spcPts val="600"/>
              </a:spcAft>
            </a:pPr>
            <a:r>
              <a:rPr lang="en-US" sz="1400">
                <a:latin typeface="Avenir Book" panose="02000503020000020003" pitchFamily="2" charset="0"/>
              </a:rPr>
              <a:t>This was designated as the “</a:t>
            </a:r>
            <a:r>
              <a:rPr lang="en-US" sz="1400" b="1">
                <a:latin typeface="Avenir Heavy" panose="02000503020000020003" pitchFamily="2" charset="0"/>
              </a:rPr>
              <a:t>Agricultural Land Scrip Fund</a:t>
            </a:r>
            <a:r>
              <a:rPr lang="en-US" sz="1400">
                <a:latin typeface="Avenir Book" panose="02000503020000020003" pitchFamily="2" charset="0"/>
              </a:rPr>
              <a:t>,” set aside as a “</a:t>
            </a:r>
            <a:r>
              <a:rPr lang="en-US" sz="1400" b="1">
                <a:latin typeface="Avenir Heavy" panose="02000503020000020003" pitchFamily="2" charset="0"/>
              </a:rPr>
              <a:t>restricted</a:t>
            </a:r>
            <a:r>
              <a:rPr lang="en-US" sz="1400">
                <a:latin typeface="Avenir Book" panose="02000503020000020003" pitchFamily="2" charset="0"/>
              </a:rPr>
              <a:t>” account “for the purpose of funding agricultural research programs and agricultural extension services” </a:t>
            </a:r>
          </a:p>
        </p:txBody>
      </p:sp>
      <p:sp>
        <p:nvSpPr>
          <p:cNvPr id="8" name="TextBox 7">
            <a:extLst>
              <a:ext uri="{FF2B5EF4-FFF2-40B4-BE49-F238E27FC236}">
                <a16:creationId xmlns:a16="http://schemas.microsoft.com/office/drawing/2014/main" id="{FC3D5B21-4735-30D2-73EB-99B7AD9E7A55}"/>
              </a:ext>
            </a:extLst>
          </p:cNvPr>
          <p:cNvSpPr txBox="1"/>
          <p:nvPr/>
        </p:nvSpPr>
        <p:spPr>
          <a:xfrm>
            <a:off x="952500" y="4828444"/>
            <a:ext cx="6129243" cy="954107"/>
          </a:xfrm>
          <a:prstGeom prst="rect">
            <a:avLst/>
          </a:prstGeom>
          <a:noFill/>
        </p:spPr>
        <p:txBody>
          <a:bodyPr wrap="square" rtlCol="0">
            <a:spAutoFit/>
          </a:bodyPr>
          <a:lstStyle/>
          <a:p>
            <a:r>
              <a:rPr lang="en-US" sz="1400" dirty="0">
                <a:latin typeface="Avenir Book" panose="02000503020000020003" pitchFamily="2" charset="0"/>
              </a:rPr>
              <a:t>State legislature establishes the current “</a:t>
            </a:r>
            <a:r>
              <a:rPr lang="en-US" sz="1400" dirty="0">
                <a:solidFill>
                  <a:srgbClr val="009CDE"/>
                </a:solidFill>
                <a:latin typeface="Avenir Book" panose="02000503020000020003" pitchFamily="2" charset="0"/>
                <a:hlinkClick r:id="rId3">
                  <a:extLst>
                    <a:ext uri="{A12FA001-AC4F-418D-AE19-62706E023703}">
                      <ahyp:hlinkClr xmlns:ahyp="http://schemas.microsoft.com/office/drawing/2018/hyperlinkcolor" val="tx"/>
                    </a:ext>
                  </a:extLst>
                </a:hlinkClick>
              </a:rPr>
              <a:t>Fiscal Code</a:t>
            </a:r>
            <a:r>
              <a:rPr lang="en-US" sz="1400" dirty="0">
                <a:latin typeface="Avenir Book" panose="02000503020000020003" pitchFamily="2" charset="0"/>
              </a:rPr>
              <a:t>,” which builds on the 1863 and 1923 legislation, denoting the “Agricultural Land Scrip Fund” as a restricted account; at this time, includes all funds appropriated to the university as the land-grant institution</a:t>
            </a:r>
          </a:p>
        </p:txBody>
      </p:sp>
      <p:sp>
        <p:nvSpPr>
          <p:cNvPr id="9" name="TextBox 8">
            <a:extLst>
              <a:ext uri="{FF2B5EF4-FFF2-40B4-BE49-F238E27FC236}">
                <a16:creationId xmlns:a16="http://schemas.microsoft.com/office/drawing/2014/main" id="{7372FF7A-1C70-6E84-A914-0EC5E96679E4}"/>
              </a:ext>
            </a:extLst>
          </p:cNvPr>
          <p:cNvSpPr txBox="1"/>
          <p:nvPr/>
        </p:nvSpPr>
        <p:spPr>
          <a:xfrm>
            <a:off x="985743" y="5976343"/>
            <a:ext cx="6129243" cy="738664"/>
          </a:xfrm>
          <a:prstGeom prst="rect">
            <a:avLst/>
          </a:prstGeom>
          <a:noFill/>
        </p:spPr>
        <p:txBody>
          <a:bodyPr wrap="square" rtlCol="0">
            <a:spAutoFit/>
          </a:bodyPr>
          <a:lstStyle/>
          <a:p>
            <a:r>
              <a:rPr lang="en-US" sz="1400" dirty="0">
                <a:latin typeface="Avenir Book" panose="02000503020000020003" pitchFamily="2" charset="0"/>
              </a:rPr>
              <a:t>“</a:t>
            </a:r>
            <a:r>
              <a:rPr lang="en-US" sz="1400" b="1" dirty="0">
                <a:latin typeface="Avenir Heavy" panose="02000503020000020003" pitchFamily="2" charset="0"/>
              </a:rPr>
              <a:t>Agricultural College Land Scrip Fund</a:t>
            </a:r>
            <a:r>
              <a:rPr lang="en-US" sz="1400" dirty="0">
                <a:latin typeface="Avenir Book" panose="02000503020000020003" pitchFamily="2" charset="0"/>
              </a:rPr>
              <a:t>” is identified as a separate line in the state’s direct appropriations to Penn State, specifically for agricultural research and extension activities</a:t>
            </a:r>
          </a:p>
        </p:txBody>
      </p:sp>
      <p:sp>
        <p:nvSpPr>
          <p:cNvPr id="13" name="TextBox 12">
            <a:extLst>
              <a:ext uri="{FF2B5EF4-FFF2-40B4-BE49-F238E27FC236}">
                <a16:creationId xmlns:a16="http://schemas.microsoft.com/office/drawing/2014/main" id="{2E1A991B-21F3-9BE2-1330-2A8480253CA5}"/>
              </a:ext>
            </a:extLst>
          </p:cNvPr>
          <p:cNvSpPr txBox="1"/>
          <p:nvPr/>
        </p:nvSpPr>
        <p:spPr>
          <a:xfrm>
            <a:off x="985743" y="614263"/>
            <a:ext cx="6096000" cy="1246495"/>
          </a:xfrm>
          <a:prstGeom prst="rect">
            <a:avLst/>
          </a:prstGeom>
          <a:noFill/>
        </p:spPr>
        <p:txBody>
          <a:bodyPr wrap="square">
            <a:spAutoFit/>
          </a:bodyPr>
          <a:lstStyle/>
          <a:p>
            <a:pPr>
              <a:spcAft>
                <a:spcPts val="600"/>
              </a:spcAft>
            </a:pPr>
            <a:r>
              <a:rPr lang="en-US" sz="1400" dirty="0">
                <a:latin typeface="Avenir Book" panose="02000503020000020003" pitchFamily="2" charset="0"/>
              </a:rPr>
              <a:t>Pennsylvania </a:t>
            </a:r>
            <a:r>
              <a:rPr lang="en-US" sz="1400" b="1" dirty="0">
                <a:latin typeface="Avenir Heavy" panose="02000503020000020003" pitchFamily="2" charset="0"/>
              </a:rPr>
              <a:t>completes the sale</a:t>
            </a:r>
            <a:r>
              <a:rPr lang="en-US" sz="1400" dirty="0">
                <a:latin typeface="Avenir Book" panose="02000503020000020003" pitchFamily="2" charset="0"/>
              </a:rPr>
              <a:t> of all land scrip granted by the Morrill Act, with sales totaling $439,186.80 (average of 56.3 cents per acre – only about $12 in today’s dollars)</a:t>
            </a:r>
          </a:p>
          <a:p>
            <a:r>
              <a:rPr lang="en-US" sz="1400" dirty="0">
                <a:latin typeface="Avenir Book" panose="02000503020000020003" pitchFamily="2" charset="0"/>
              </a:rPr>
              <a:t>State legislature designates the Agricultural College of Pennsylvania as the </a:t>
            </a:r>
            <a:r>
              <a:rPr lang="en-US" sz="1400" b="1" dirty="0">
                <a:latin typeface="Avenir Heavy" panose="02000503020000020003" pitchFamily="2" charset="0"/>
              </a:rPr>
              <a:t>sole beneficiary </a:t>
            </a:r>
            <a:r>
              <a:rPr lang="en-US" sz="1400" dirty="0">
                <a:latin typeface="Avenir Book" panose="02000503020000020003" pitchFamily="2" charset="0"/>
              </a:rPr>
              <a:t>of the Morrill Act</a:t>
            </a:r>
          </a:p>
        </p:txBody>
      </p:sp>
      <p:sp>
        <p:nvSpPr>
          <p:cNvPr id="14" name="TextBox 13">
            <a:extLst>
              <a:ext uri="{FF2B5EF4-FFF2-40B4-BE49-F238E27FC236}">
                <a16:creationId xmlns:a16="http://schemas.microsoft.com/office/drawing/2014/main" id="{EE2C6778-8269-DAFE-8310-CD77CBADA8D8}"/>
              </a:ext>
            </a:extLst>
          </p:cNvPr>
          <p:cNvSpPr txBox="1"/>
          <p:nvPr/>
        </p:nvSpPr>
        <p:spPr>
          <a:xfrm>
            <a:off x="163419" y="2049363"/>
            <a:ext cx="789081" cy="369332"/>
          </a:xfrm>
          <a:prstGeom prst="rect">
            <a:avLst/>
          </a:prstGeom>
          <a:noFill/>
        </p:spPr>
        <p:txBody>
          <a:bodyPr wrap="square" rtlCol="0">
            <a:spAutoFit/>
          </a:bodyPr>
          <a:lstStyle/>
          <a:p>
            <a:r>
              <a:rPr lang="en-US" b="1">
                <a:solidFill>
                  <a:srgbClr val="009CDE"/>
                </a:solidFill>
                <a:latin typeface="Avenir Black" panose="02000503020000020003" pitchFamily="2" charset="0"/>
              </a:rPr>
              <a:t>1872</a:t>
            </a:r>
          </a:p>
        </p:txBody>
      </p:sp>
      <p:sp>
        <p:nvSpPr>
          <p:cNvPr id="15" name="TextBox 14">
            <a:extLst>
              <a:ext uri="{FF2B5EF4-FFF2-40B4-BE49-F238E27FC236}">
                <a16:creationId xmlns:a16="http://schemas.microsoft.com/office/drawing/2014/main" id="{C7750B2C-5437-20BA-3B6A-EB01259A19D7}"/>
              </a:ext>
            </a:extLst>
          </p:cNvPr>
          <p:cNvSpPr txBox="1"/>
          <p:nvPr/>
        </p:nvSpPr>
        <p:spPr>
          <a:xfrm>
            <a:off x="163419" y="3065363"/>
            <a:ext cx="789081" cy="369332"/>
          </a:xfrm>
          <a:prstGeom prst="rect">
            <a:avLst/>
          </a:prstGeom>
          <a:noFill/>
        </p:spPr>
        <p:txBody>
          <a:bodyPr wrap="square" rtlCol="0">
            <a:spAutoFit/>
          </a:bodyPr>
          <a:lstStyle/>
          <a:p>
            <a:r>
              <a:rPr lang="en-US" b="1">
                <a:solidFill>
                  <a:srgbClr val="009CDE"/>
                </a:solidFill>
                <a:latin typeface="Avenir Black" panose="02000503020000020003" pitchFamily="2" charset="0"/>
              </a:rPr>
              <a:t>1923</a:t>
            </a:r>
          </a:p>
        </p:txBody>
      </p:sp>
      <p:sp>
        <p:nvSpPr>
          <p:cNvPr id="16" name="TextBox 15">
            <a:extLst>
              <a:ext uri="{FF2B5EF4-FFF2-40B4-BE49-F238E27FC236}">
                <a16:creationId xmlns:a16="http://schemas.microsoft.com/office/drawing/2014/main" id="{25A94770-2BC0-ADFC-4E21-30398AFEA815}"/>
              </a:ext>
            </a:extLst>
          </p:cNvPr>
          <p:cNvSpPr txBox="1"/>
          <p:nvPr/>
        </p:nvSpPr>
        <p:spPr>
          <a:xfrm>
            <a:off x="163419" y="4830663"/>
            <a:ext cx="789081" cy="369332"/>
          </a:xfrm>
          <a:prstGeom prst="rect">
            <a:avLst/>
          </a:prstGeom>
          <a:noFill/>
        </p:spPr>
        <p:txBody>
          <a:bodyPr wrap="square" rtlCol="0">
            <a:spAutoFit/>
          </a:bodyPr>
          <a:lstStyle/>
          <a:p>
            <a:r>
              <a:rPr lang="en-US" b="1">
                <a:solidFill>
                  <a:srgbClr val="009CDE"/>
                </a:solidFill>
                <a:latin typeface="Avenir Black" panose="02000503020000020003" pitchFamily="2" charset="0"/>
              </a:rPr>
              <a:t>1929</a:t>
            </a:r>
          </a:p>
        </p:txBody>
      </p:sp>
      <p:sp>
        <p:nvSpPr>
          <p:cNvPr id="17" name="TextBox 16">
            <a:extLst>
              <a:ext uri="{FF2B5EF4-FFF2-40B4-BE49-F238E27FC236}">
                <a16:creationId xmlns:a16="http://schemas.microsoft.com/office/drawing/2014/main" id="{133DFD75-3714-097A-2701-C87CBEC99A86}"/>
              </a:ext>
            </a:extLst>
          </p:cNvPr>
          <p:cNvSpPr txBox="1"/>
          <p:nvPr/>
        </p:nvSpPr>
        <p:spPr>
          <a:xfrm>
            <a:off x="163419" y="5976343"/>
            <a:ext cx="789081"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2011</a:t>
            </a:r>
          </a:p>
        </p:txBody>
      </p:sp>
      <p:cxnSp>
        <p:nvCxnSpPr>
          <p:cNvPr id="18" name="Straight Connector 17">
            <a:extLst>
              <a:ext uri="{FF2B5EF4-FFF2-40B4-BE49-F238E27FC236}">
                <a16:creationId xmlns:a16="http://schemas.microsoft.com/office/drawing/2014/main" id="{0F6A745D-16E7-3E0E-6842-F3278FC2DB84}"/>
              </a:ext>
            </a:extLst>
          </p:cNvPr>
          <p:cNvCxnSpPr>
            <a:cxnSpLocks/>
            <a:stCxn id="5" idx="2"/>
            <a:endCxn id="14" idx="0"/>
          </p:cNvCxnSpPr>
          <p:nvPr/>
        </p:nvCxnSpPr>
        <p:spPr>
          <a:xfrm>
            <a:off x="557960" y="983595"/>
            <a:ext cx="0" cy="106576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C49A95-AAC9-0C0C-BE7C-B9038233AA4D}"/>
              </a:ext>
            </a:extLst>
          </p:cNvPr>
          <p:cNvCxnSpPr>
            <a:cxnSpLocks/>
            <a:stCxn id="14" idx="2"/>
            <a:endCxn id="15" idx="0"/>
          </p:cNvCxnSpPr>
          <p:nvPr/>
        </p:nvCxnSpPr>
        <p:spPr>
          <a:xfrm>
            <a:off x="557960" y="2418695"/>
            <a:ext cx="0" cy="64666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38EBD6-8D48-16AA-92F9-36BD26375EE6}"/>
              </a:ext>
            </a:extLst>
          </p:cNvPr>
          <p:cNvCxnSpPr>
            <a:cxnSpLocks/>
            <a:stCxn id="15" idx="2"/>
            <a:endCxn id="16" idx="0"/>
          </p:cNvCxnSpPr>
          <p:nvPr/>
        </p:nvCxnSpPr>
        <p:spPr>
          <a:xfrm>
            <a:off x="557960" y="3434695"/>
            <a:ext cx="0" cy="139596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D36F7F-4864-C28C-43A9-9AAF5E780853}"/>
              </a:ext>
            </a:extLst>
          </p:cNvPr>
          <p:cNvCxnSpPr>
            <a:cxnSpLocks/>
            <a:stCxn id="16" idx="2"/>
            <a:endCxn id="17" idx="0"/>
          </p:cNvCxnSpPr>
          <p:nvPr/>
        </p:nvCxnSpPr>
        <p:spPr>
          <a:xfrm>
            <a:off x="557960" y="5199995"/>
            <a:ext cx="0" cy="77634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pic>
        <p:nvPicPr>
          <p:cNvPr id="30" name="Picture 29" descr="A picture containing sky, outdoor, white, old&#10;&#10;Description automatically generated">
            <a:extLst>
              <a:ext uri="{FF2B5EF4-FFF2-40B4-BE49-F238E27FC236}">
                <a16:creationId xmlns:a16="http://schemas.microsoft.com/office/drawing/2014/main" id="{40F2A055-D2E7-34D4-24E8-FD5EB68F1435}"/>
              </a:ext>
            </a:extLst>
          </p:cNvPr>
          <p:cNvPicPr>
            <a:picLocks noChangeAspect="1"/>
          </p:cNvPicPr>
          <p:nvPr/>
        </p:nvPicPr>
        <p:blipFill>
          <a:blip r:embed="rId4"/>
          <a:stretch>
            <a:fillRect/>
          </a:stretch>
        </p:blipFill>
        <p:spPr>
          <a:xfrm>
            <a:off x="7443039" y="2049363"/>
            <a:ext cx="4675281" cy="3550401"/>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477DACAE-8170-5E14-6060-B12C115B5B82}"/>
              </a:ext>
            </a:extLst>
          </p:cNvPr>
          <p:cNvSpPr txBox="1"/>
          <p:nvPr/>
        </p:nvSpPr>
        <p:spPr>
          <a:xfrm>
            <a:off x="7371696" y="5593070"/>
            <a:ext cx="4746619" cy="430887"/>
          </a:xfrm>
          <a:prstGeom prst="rect">
            <a:avLst/>
          </a:prstGeom>
          <a:noFill/>
        </p:spPr>
        <p:txBody>
          <a:bodyPr wrap="square" rtlCol="0">
            <a:spAutoFit/>
          </a:bodyPr>
          <a:lstStyle/>
          <a:p>
            <a:r>
              <a:rPr lang="en-US" sz="1100" dirty="0">
                <a:latin typeface="Avenir Book" panose="02000503020000020003" pitchFamily="2" charset="0"/>
              </a:rPr>
              <a:t>Old Main (1857-63), shown in 1890-1899 (Penn State University Libraries Special Collections Online)</a:t>
            </a:r>
          </a:p>
        </p:txBody>
      </p:sp>
    </p:spTree>
    <p:extLst>
      <p:ext uri="{BB962C8B-B14F-4D97-AF65-F5344CB8AC3E}">
        <p14:creationId xmlns:p14="http://schemas.microsoft.com/office/powerpoint/2010/main" val="2348750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20372F-849C-D9C3-CA37-4BE7830CD745}"/>
              </a:ext>
            </a:extLst>
          </p:cNvPr>
          <p:cNvSpPr/>
          <p:nvPr/>
        </p:nvSpPr>
        <p:spPr>
          <a:xfrm>
            <a:off x="3047437" y="501869"/>
            <a:ext cx="5927834" cy="5927834"/>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3DC72C-8C81-B0B2-87F3-861C73357F0B}"/>
              </a:ext>
            </a:extLst>
          </p:cNvPr>
          <p:cNvSpPr/>
          <p:nvPr/>
        </p:nvSpPr>
        <p:spPr>
          <a:xfrm>
            <a:off x="2482806" y="1255488"/>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7870506" y="1298591"/>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3223120" y="480766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223386" y="7357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6313682" y="10325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5208917" y="5268310"/>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7075661" y="4806832"/>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2261789" y="3151644"/>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8171229" y="318396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CDE"/>
              </a:solidFill>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2482806" y="1865667"/>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223386" y="460287"/>
            <a:ext cx="1556824" cy="923330"/>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7886939" y="1933155"/>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6306446" y="719428"/>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8204095" y="3794141"/>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5208980" y="5779705"/>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7108527" y="5454202"/>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3216554" y="5285887"/>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2261789" y="3673070"/>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Capacity Grants</a:t>
            </a:r>
          </a:p>
        </p:txBody>
      </p:sp>
      <p:pic>
        <p:nvPicPr>
          <p:cNvPr id="5" name="Picture 4" descr="A picture containing text, sign&#10;&#10;Description automatically generated">
            <a:extLst>
              <a:ext uri="{FF2B5EF4-FFF2-40B4-BE49-F238E27FC236}">
                <a16:creationId xmlns:a16="http://schemas.microsoft.com/office/drawing/2014/main" id="{B81EBBC3-E456-92CA-26DD-D6001F36A670}"/>
              </a:ext>
            </a:extLst>
          </p:cNvPr>
          <p:cNvPicPr>
            <a:picLocks noChangeAspect="1"/>
          </p:cNvPicPr>
          <p:nvPr/>
        </p:nvPicPr>
        <p:blipFill>
          <a:blip r:embed="rId2"/>
          <a:stretch>
            <a:fillRect/>
          </a:stretch>
        </p:blipFill>
        <p:spPr>
          <a:xfrm>
            <a:off x="4725668" y="3145043"/>
            <a:ext cx="2571372" cy="759555"/>
          </a:xfrm>
          <a:prstGeom prst="rect">
            <a:avLst/>
          </a:prstGeom>
        </p:spPr>
      </p:pic>
    </p:spTree>
    <p:extLst>
      <p:ext uri="{BB962C8B-B14F-4D97-AF65-F5344CB8AC3E}">
        <p14:creationId xmlns:p14="http://schemas.microsoft.com/office/powerpoint/2010/main" val="14636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CCEF0-A16D-5D9F-AD50-05CC5BC543A9}"/>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Establishing funding for agricultural research</a:t>
            </a:r>
          </a:p>
        </p:txBody>
      </p:sp>
      <p:pic>
        <p:nvPicPr>
          <p:cNvPr id="5" name="Picture 4" descr="A picture containing text, sign&#10;&#10;Description automatically generated">
            <a:extLst>
              <a:ext uri="{FF2B5EF4-FFF2-40B4-BE49-F238E27FC236}">
                <a16:creationId xmlns:a16="http://schemas.microsoft.com/office/drawing/2014/main" id="{D4F23869-3E67-9611-2F08-58C3DBED1ECE}"/>
              </a:ext>
            </a:extLst>
          </p:cNvPr>
          <p:cNvPicPr>
            <a:picLocks noChangeAspect="1"/>
          </p:cNvPicPr>
          <p:nvPr/>
        </p:nvPicPr>
        <p:blipFill>
          <a:blip r:embed="rId2"/>
          <a:stretch>
            <a:fillRect/>
          </a:stretch>
        </p:blipFill>
        <p:spPr>
          <a:xfrm>
            <a:off x="9963333" y="295943"/>
            <a:ext cx="1954925" cy="577463"/>
          </a:xfrm>
          <a:prstGeom prst="rect">
            <a:avLst/>
          </a:prstGeom>
        </p:spPr>
      </p:pic>
      <p:sp>
        <p:nvSpPr>
          <p:cNvPr id="6" name="TextBox 5">
            <a:extLst>
              <a:ext uri="{FF2B5EF4-FFF2-40B4-BE49-F238E27FC236}">
                <a16:creationId xmlns:a16="http://schemas.microsoft.com/office/drawing/2014/main" id="{93035648-B88A-5BDC-DC4C-1F299C5B8D74}"/>
              </a:ext>
            </a:extLst>
          </p:cNvPr>
          <p:cNvSpPr txBox="1"/>
          <p:nvPr/>
        </p:nvSpPr>
        <p:spPr>
          <a:xfrm>
            <a:off x="7600950" y="1526261"/>
            <a:ext cx="4317308" cy="492442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Avenir Book" panose="02000503020000020003" pitchFamily="2" charset="0"/>
              </a:rPr>
              <a:t>Evan Pugh had pushed for a national network of agricultural experiment stations as early as the 1860s, but nothing came to fruition for a couple of decades after the passage of the Morrill Act</a:t>
            </a:r>
          </a:p>
          <a:p>
            <a:pPr marL="285750" indent="-285750">
              <a:spcAft>
                <a:spcPts val="600"/>
              </a:spcAft>
              <a:buFont typeface="Arial" panose="020B0604020202020204" pitchFamily="34" charset="0"/>
              <a:buChar char="•"/>
            </a:pPr>
            <a:r>
              <a:rPr lang="en-US" sz="1400" dirty="0">
                <a:latin typeface="Avenir Book" panose="02000503020000020003" pitchFamily="2" charset="0"/>
              </a:rPr>
              <a:t>At the Agricultural College of Pennsylvania, scientists on the faculty were pushing to conduct scientific experiments, using the land immediately adjacent to the campus to run soil tests and crop trials with various fertilizers</a:t>
            </a:r>
          </a:p>
          <a:p>
            <a:pPr marL="285750" indent="-285750">
              <a:spcAft>
                <a:spcPts val="600"/>
              </a:spcAft>
              <a:buFont typeface="Arial" panose="020B0604020202020204" pitchFamily="34" charset="0"/>
              <a:buChar char="•"/>
            </a:pPr>
            <a:r>
              <a:rPr lang="en-US" sz="1400" dirty="0">
                <a:latin typeface="Avenir Book" panose="02000503020000020003" pitchFamily="2" charset="0"/>
              </a:rPr>
              <a:t>Other agricultural colleges were establishing agricultural experiment stations through state support, such as in New York, New Jersey, and Connecticut</a:t>
            </a:r>
          </a:p>
          <a:p>
            <a:pPr marL="285750" indent="-285750">
              <a:spcAft>
                <a:spcPts val="600"/>
              </a:spcAft>
              <a:buFont typeface="Arial" panose="020B0604020202020204" pitchFamily="34" charset="0"/>
              <a:buChar char="•"/>
            </a:pPr>
            <a:r>
              <a:rPr lang="en-US" sz="1400" dirty="0">
                <a:latin typeface="Avenir Book" panose="02000503020000020003" pitchFamily="2" charset="0"/>
              </a:rPr>
              <a:t>George Atherton carried forward the vision for a national network of research stations and was a key player in advocating for the legislation that would provide federal funding to support agricultural research</a:t>
            </a:r>
          </a:p>
          <a:p>
            <a:pPr marL="285750" indent="-285750">
              <a:spcAft>
                <a:spcPts val="600"/>
              </a:spcAft>
              <a:buFont typeface="Arial" panose="020B0604020202020204" pitchFamily="34" charset="0"/>
              <a:buChar char="•"/>
            </a:pPr>
            <a:r>
              <a:rPr lang="en-US" sz="1400" dirty="0">
                <a:latin typeface="Avenir Book" panose="02000503020000020003" pitchFamily="2" charset="0"/>
              </a:rPr>
              <a:t>Debate over the use of the funding to support teaching or research played out over the next  decades </a:t>
            </a:r>
          </a:p>
        </p:txBody>
      </p:sp>
      <p:pic>
        <p:nvPicPr>
          <p:cNvPr id="8" name="Picture 7" descr="A picture containing text, indoor, old, cluttered&#10;&#10;Description automatically generated">
            <a:extLst>
              <a:ext uri="{FF2B5EF4-FFF2-40B4-BE49-F238E27FC236}">
                <a16:creationId xmlns:a16="http://schemas.microsoft.com/office/drawing/2014/main" id="{2B534BEC-78E1-15C1-E85F-2AB9B4415E47}"/>
              </a:ext>
            </a:extLst>
          </p:cNvPr>
          <p:cNvPicPr>
            <a:picLocks noChangeAspect="1"/>
          </p:cNvPicPr>
          <p:nvPr/>
        </p:nvPicPr>
        <p:blipFill>
          <a:blip r:embed="rId3"/>
          <a:stretch>
            <a:fillRect/>
          </a:stretch>
        </p:blipFill>
        <p:spPr>
          <a:xfrm>
            <a:off x="2386501" y="2943126"/>
            <a:ext cx="4996291" cy="3477755"/>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EE6FB567-6EB1-2BE6-E306-8E0BDB8F595D}"/>
              </a:ext>
            </a:extLst>
          </p:cNvPr>
          <p:cNvSpPr txBox="1"/>
          <p:nvPr/>
        </p:nvSpPr>
        <p:spPr>
          <a:xfrm>
            <a:off x="2386500" y="6420881"/>
            <a:ext cx="3514237" cy="430887"/>
          </a:xfrm>
          <a:prstGeom prst="rect">
            <a:avLst/>
          </a:prstGeom>
          <a:noFill/>
        </p:spPr>
        <p:txBody>
          <a:bodyPr wrap="square" rtlCol="0">
            <a:spAutoFit/>
          </a:bodyPr>
          <a:lstStyle/>
          <a:p>
            <a:r>
              <a:rPr lang="en-US" sz="1100" dirty="0">
                <a:latin typeface="Avenir Book" panose="02000503020000020003" pitchFamily="2" charset="0"/>
              </a:rPr>
              <a:t>Inside the Agricultural Experiment Station (1890).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pic>
        <p:nvPicPr>
          <p:cNvPr id="12" name="Picture 11" descr="A picture containing grass, outdoor, sky, field&#10;&#10;Description automatically generated">
            <a:extLst>
              <a:ext uri="{FF2B5EF4-FFF2-40B4-BE49-F238E27FC236}">
                <a16:creationId xmlns:a16="http://schemas.microsoft.com/office/drawing/2014/main" id="{4040D95A-6ED0-1812-EDF1-6444D828B454}"/>
              </a:ext>
            </a:extLst>
          </p:cNvPr>
          <p:cNvPicPr>
            <a:picLocks noChangeAspect="1"/>
          </p:cNvPicPr>
          <p:nvPr/>
        </p:nvPicPr>
        <p:blipFill>
          <a:blip r:embed="rId4"/>
          <a:stretch>
            <a:fillRect/>
          </a:stretch>
        </p:blipFill>
        <p:spPr>
          <a:xfrm>
            <a:off x="273742" y="628632"/>
            <a:ext cx="4438527" cy="3014682"/>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E0396F81-CB74-8FC2-464B-AA3698245FB5}"/>
              </a:ext>
            </a:extLst>
          </p:cNvPr>
          <p:cNvSpPr txBox="1"/>
          <p:nvPr/>
        </p:nvSpPr>
        <p:spPr>
          <a:xfrm>
            <a:off x="4712269" y="582464"/>
            <a:ext cx="2385524" cy="430887"/>
          </a:xfrm>
          <a:prstGeom prst="rect">
            <a:avLst/>
          </a:prstGeom>
          <a:noFill/>
        </p:spPr>
        <p:txBody>
          <a:bodyPr wrap="square" rtlCol="0">
            <a:spAutoFit/>
          </a:bodyPr>
          <a:lstStyle/>
          <a:p>
            <a:r>
              <a:rPr lang="en-US" sz="1100" dirty="0">
                <a:latin typeface="Avenir Book" panose="02000503020000020003" pitchFamily="2" charset="0"/>
              </a:rPr>
              <a:t>Jordan Fertility Plots (1909).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Tree>
    <p:extLst>
      <p:ext uri="{BB962C8B-B14F-4D97-AF65-F5344CB8AC3E}">
        <p14:creationId xmlns:p14="http://schemas.microsoft.com/office/powerpoint/2010/main" val="2605958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4CA5C0-DE2F-A990-8FD6-4CA5ECC6BA0E}"/>
              </a:ext>
            </a:extLst>
          </p:cNvPr>
          <p:cNvSpPr txBox="1"/>
          <p:nvPr/>
        </p:nvSpPr>
        <p:spPr>
          <a:xfrm>
            <a:off x="977899" y="614263"/>
            <a:ext cx="5740401" cy="1677382"/>
          </a:xfrm>
          <a:prstGeom prst="rect">
            <a:avLst/>
          </a:prstGeom>
          <a:noFill/>
        </p:spPr>
        <p:txBody>
          <a:bodyPr wrap="square" rtlCol="0">
            <a:spAutoFit/>
          </a:bodyPr>
          <a:lstStyle/>
          <a:p>
            <a:pPr>
              <a:spcAft>
                <a:spcPts val="600"/>
              </a:spcAft>
            </a:pPr>
            <a:r>
              <a:rPr lang="en-US" sz="1400" dirty="0">
                <a:latin typeface="Avenir Book" panose="02000503020000020003" pitchFamily="2" charset="0"/>
              </a:rPr>
              <a:t>Pennsylvania legislature diverts $43,886.50 was diverted from the perpetual endowment fund created by the sale of the federal land scrip for the purchase of three “</a:t>
            </a:r>
            <a:r>
              <a:rPr lang="en-US" sz="1400" b="1" dirty="0">
                <a:latin typeface="Avenir Heavy" panose="02000503020000020003" pitchFamily="2" charset="0"/>
              </a:rPr>
              <a:t>Model and Experimental Farms</a:t>
            </a:r>
            <a:r>
              <a:rPr lang="en-US" sz="1400" dirty="0">
                <a:latin typeface="Avenir Book" panose="02000503020000020003" pitchFamily="2" charset="0"/>
              </a:rPr>
              <a:t>” (purchased in Chester and Indiana counties and adjacent to the college campus)</a:t>
            </a:r>
          </a:p>
          <a:p>
            <a:pPr>
              <a:spcAft>
                <a:spcPts val="600"/>
              </a:spcAft>
            </a:pPr>
            <a:r>
              <a:rPr lang="en-US" sz="1400" dirty="0">
                <a:latin typeface="Avenir Book" panose="02000503020000020003" pitchFamily="2" charset="0"/>
              </a:rPr>
              <a:t>On the campus farm, students and faculty conducted experiments in growing grains, grasses, and potatoes under various soil conditions</a:t>
            </a:r>
          </a:p>
        </p:txBody>
      </p:sp>
      <p:sp>
        <p:nvSpPr>
          <p:cNvPr id="3" name="TextBox 2">
            <a:extLst>
              <a:ext uri="{FF2B5EF4-FFF2-40B4-BE49-F238E27FC236}">
                <a16:creationId xmlns:a16="http://schemas.microsoft.com/office/drawing/2014/main" id="{01F385CD-5A11-1E59-04CF-B6174CAD9BBA}"/>
              </a:ext>
            </a:extLst>
          </p:cNvPr>
          <p:cNvSpPr txBox="1"/>
          <p:nvPr/>
        </p:nvSpPr>
        <p:spPr>
          <a:xfrm>
            <a:off x="163418" y="3006906"/>
            <a:ext cx="814481"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1881</a:t>
            </a:r>
          </a:p>
        </p:txBody>
      </p:sp>
      <p:sp>
        <p:nvSpPr>
          <p:cNvPr id="4" name="TextBox 3">
            <a:extLst>
              <a:ext uri="{FF2B5EF4-FFF2-40B4-BE49-F238E27FC236}">
                <a16:creationId xmlns:a16="http://schemas.microsoft.com/office/drawing/2014/main" id="{173B2095-7DF4-934E-9978-BFE5466F9C7B}"/>
              </a:ext>
            </a:extLst>
          </p:cNvPr>
          <p:cNvSpPr txBox="1"/>
          <p:nvPr/>
        </p:nvSpPr>
        <p:spPr>
          <a:xfrm>
            <a:off x="163418" y="5030058"/>
            <a:ext cx="814481" cy="367464"/>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1887</a:t>
            </a:r>
          </a:p>
        </p:txBody>
      </p:sp>
      <p:pic>
        <p:nvPicPr>
          <p:cNvPr id="5" name="Picture 4" descr="A picture containing text, sign&#10;&#10;Description automatically generated">
            <a:extLst>
              <a:ext uri="{FF2B5EF4-FFF2-40B4-BE49-F238E27FC236}">
                <a16:creationId xmlns:a16="http://schemas.microsoft.com/office/drawing/2014/main" id="{DAA4DABB-8965-13AE-5E5B-054CC7D47D93}"/>
              </a:ext>
            </a:extLst>
          </p:cNvPr>
          <p:cNvPicPr>
            <a:picLocks noChangeAspect="1"/>
          </p:cNvPicPr>
          <p:nvPr/>
        </p:nvPicPr>
        <p:blipFill>
          <a:blip r:embed="rId2"/>
          <a:stretch>
            <a:fillRect/>
          </a:stretch>
        </p:blipFill>
        <p:spPr>
          <a:xfrm>
            <a:off x="9963333" y="295943"/>
            <a:ext cx="1954925" cy="577463"/>
          </a:xfrm>
          <a:prstGeom prst="rect">
            <a:avLst/>
          </a:prstGeom>
        </p:spPr>
      </p:pic>
      <p:pic>
        <p:nvPicPr>
          <p:cNvPr id="9" name="Picture 8" descr="A picture containing outdoor, grass, sky, field&#10;&#10;Description automatically generated">
            <a:extLst>
              <a:ext uri="{FF2B5EF4-FFF2-40B4-BE49-F238E27FC236}">
                <a16:creationId xmlns:a16="http://schemas.microsoft.com/office/drawing/2014/main" id="{39E63007-5C34-0E96-5CA6-8E99F566D5F7}"/>
              </a:ext>
            </a:extLst>
          </p:cNvPr>
          <p:cNvPicPr>
            <a:picLocks noChangeAspect="1"/>
          </p:cNvPicPr>
          <p:nvPr/>
        </p:nvPicPr>
        <p:blipFill>
          <a:blip r:embed="rId3"/>
          <a:stretch>
            <a:fillRect/>
          </a:stretch>
        </p:blipFill>
        <p:spPr>
          <a:xfrm>
            <a:off x="6921500" y="2715004"/>
            <a:ext cx="5107081" cy="3201088"/>
          </a:xfrm>
          <a:prstGeom prst="rect">
            <a:avLst/>
          </a:prstGeom>
          <a:effectLst>
            <a:outerShdw blurRad="50800" dist="38100" dir="2700000" algn="tl" rotWithShape="0">
              <a:prstClr val="black">
                <a:alpha val="40000"/>
              </a:prstClr>
            </a:outerShdw>
          </a:effectLst>
        </p:spPr>
      </p:pic>
      <p:pic>
        <p:nvPicPr>
          <p:cNvPr id="11" name="Picture 10" descr="A picture containing text, sky, outdoor, ground&#10;&#10;Description automatically generated">
            <a:extLst>
              <a:ext uri="{FF2B5EF4-FFF2-40B4-BE49-F238E27FC236}">
                <a16:creationId xmlns:a16="http://schemas.microsoft.com/office/drawing/2014/main" id="{674A6DEA-6DFC-E857-2DCF-A3A09FC8673A}"/>
              </a:ext>
            </a:extLst>
          </p:cNvPr>
          <p:cNvPicPr>
            <a:picLocks noChangeAspect="1"/>
          </p:cNvPicPr>
          <p:nvPr/>
        </p:nvPicPr>
        <p:blipFill rotWithShape="1">
          <a:blip r:embed="rId4"/>
          <a:srcRect l="7942" t="25645" r="43175" b="26884"/>
          <a:stretch/>
        </p:blipFill>
        <p:spPr>
          <a:xfrm>
            <a:off x="9321940" y="1197108"/>
            <a:ext cx="2387532" cy="173893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B1AC89AF-DA7A-F9B2-81D4-4ED312F5CBEC}"/>
              </a:ext>
            </a:extLst>
          </p:cNvPr>
          <p:cNvSpPr txBox="1"/>
          <p:nvPr/>
        </p:nvSpPr>
        <p:spPr>
          <a:xfrm>
            <a:off x="6836647" y="5907694"/>
            <a:ext cx="5030811" cy="246221"/>
          </a:xfrm>
          <a:prstGeom prst="rect">
            <a:avLst/>
          </a:prstGeom>
          <a:noFill/>
        </p:spPr>
        <p:txBody>
          <a:bodyPr wrap="square" rtlCol="0">
            <a:spAutoFit/>
          </a:bodyPr>
          <a:lstStyle/>
          <a:p>
            <a:r>
              <a:rPr lang="en-US" sz="1000" dirty="0">
                <a:latin typeface="Avenir Book" panose="02000503020000020003" pitchFamily="2" charset="0"/>
              </a:rPr>
              <a:t>Jordan Soil Plots. </a:t>
            </a:r>
            <a:r>
              <a:rPr lang="en-US" sz="1000" dirty="0" err="1">
                <a:latin typeface="Avenir Book" panose="02000503020000020003" pitchFamily="2" charset="0"/>
              </a:rPr>
              <a:t>Bezilla</a:t>
            </a:r>
            <a:r>
              <a:rPr lang="en-US" sz="1000" dirty="0">
                <a:latin typeface="Avenir Book" panose="02000503020000020003" pitchFamily="2" charset="0"/>
              </a:rPr>
              <a:t>, </a:t>
            </a:r>
            <a:r>
              <a:rPr lang="en-US" sz="1000" i="1" dirty="0">
                <a:latin typeface="Avenir Book" panose="02000503020000020003" pitchFamily="2" charset="0"/>
              </a:rPr>
              <a:t>The College of Agriculture.</a:t>
            </a:r>
            <a:endParaRPr lang="en-US" sz="1000" dirty="0">
              <a:latin typeface="Avenir Book" panose="02000503020000020003" pitchFamily="2" charset="0"/>
            </a:endParaRPr>
          </a:p>
        </p:txBody>
      </p:sp>
      <p:sp>
        <p:nvSpPr>
          <p:cNvPr id="13" name="TextBox 12">
            <a:extLst>
              <a:ext uri="{FF2B5EF4-FFF2-40B4-BE49-F238E27FC236}">
                <a16:creationId xmlns:a16="http://schemas.microsoft.com/office/drawing/2014/main" id="{76457B1E-D5E2-A5D1-2A1E-0C46000C0225}"/>
              </a:ext>
            </a:extLst>
          </p:cNvPr>
          <p:cNvSpPr txBox="1"/>
          <p:nvPr/>
        </p:nvSpPr>
        <p:spPr>
          <a:xfrm>
            <a:off x="7709042" y="1200416"/>
            <a:ext cx="1612898" cy="400110"/>
          </a:xfrm>
          <a:prstGeom prst="rect">
            <a:avLst/>
          </a:prstGeom>
          <a:noFill/>
        </p:spPr>
        <p:txBody>
          <a:bodyPr wrap="square" rtlCol="0">
            <a:spAutoFit/>
          </a:bodyPr>
          <a:lstStyle/>
          <a:p>
            <a:pPr algn="r"/>
            <a:r>
              <a:rPr lang="en-US" sz="1000">
                <a:latin typeface="Avenir Book" panose="02000503020000020003" pitchFamily="2" charset="0"/>
              </a:rPr>
              <a:t>Historical marker outside Tyson Building</a:t>
            </a:r>
          </a:p>
        </p:txBody>
      </p:sp>
      <p:sp>
        <p:nvSpPr>
          <p:cNvPr id="14" name="TextBox 13">
            <a:extLst>
              <a:ext uri="{FF2B5EF4-FFF2-40B4-BE49-F238E27FC236}">
                <a16:creationId xmlns:a16="http://schemas.microsoft.com/office/drawing/2014/main" id="{62972AB4-FE9B-C876-D92A-25B15EBED095}"/>
              </a:ext>
            </a:extLst>
          </p:cNvPr>
          <p:cNvSpPr txBox="1"/>
          <p:nvPr/>
        </p:nvSpPr>
        <p:spPr>
          <a:xfrm>
            <a:off x="977899" y="5077401"/>
            <a:ext cx="5740401" cy="1677382"/>
          </a:xfrm>
          <a:prstGeom prst="rect">
            <a:avLst/>
          </a:prstGeom>
          <a:noFill/>
        </p:spPr>
        <p:txBody>
          <a:bodyPr wrap="square" rtlCol="0">
            <a:spAutoFit/>
          </a:bodyPr>
          <a:lstStyle/>
          <a:p>
            <a:pPr>
              <a:spcAft>
                <a:spcPts val="600"/>
              </a:spcAft>
            </a:pPr>
            <a:r>
              <a:rPr lang="en-US" sz="1400" dirty="0">
                <a:latin typeface="Avenir Book" panose="02000503020000020003" pitchFamily="2" charset="0"/>
              </a:rPr>
              <a:t>The </a:t>
            </a:r>
            <a:r>
              <a:rPr lang="en-US" sz="1400" b="1" dirty="0">
                <a:latin typeface="Avenir Heavy" panose="02000503020000020003" pitchFamily="2" charset="0"/>
              </a:rPr>
              <a:t>Hatch Act </a:t>
            </a:r>
            <a:r>
              <a:rPr lang="en-US" sz="1400" dirty="0">
                <a:latin typeface="Avenir Book" panose="02000503020000020003" pitchFamily="2" charset="0"/>
              </a:rPr>
              <a:t>was signed into law on March 2, establishing a national network of agricultural experiment stations at land-grant institutions; George Atherton (president of the college at the time) played a key role in this legislation</a:t>
            </a:r>
          </a:p>
          <a:p>
            <a:pPr>
              <a:spcAft>
                <a:spcPts val="600"/>
              </a:spcAft>
            </a:pPr>
            <a:r>
              <a:rPr lang="en-US" sz="1400" dirty="0">
                <a:latin typeface="Avenir Book" panose="02000503020000020003" pitchFamily="2" charset="0"/>
              </a:rPr>
              <a:t>Pennsylvania legislature agreed to the sale of the eastern and western experimental farms and appropriated an additional $12,000 to go toward building the </a:t>
            </a:r>
            <a:r>
              <a:rPr lang="en-US" sz="1400" b="1" dirty="0">
                <a:latin typeface="Avenir Heavy" panose="02000503020000020003" pitchFamily="2" charset="0"/>
              </a:rPr>
              <a:t>Pennsylvania Agricultural Experiment Station</a:t>
            </a:r>
          </a:p>
        </p:txBody>
      </p:sp>
      <p:sp>
        <p:nvSpPr>
          <p:cNvPr id="16" name="TextBox 15">
            <a:extLst>
              <a:ext uri="{FF2B5EF4-FFF2-40B4-BE49-F238E27FC236}">
                <a16:creationId xmlns:a16="http://schemas.microsoft.com/office/drawing/2014/main" id="{33F06250-629F-907C-279F-59DF29E124A8}"/>
              </a:ext>
            </a:extLst>
          </p:cNvPr>
          <p:cNvSpPr txBox="1"/>
          <p:nvPr/>
        </p:nvSpPr>
        <p:spPr>
          <a:xfrm>
            <a:off x="977898" y="3012933"/>
            <a:ext cx="5740401" cy="1677382"/>
          </a:xfrm>
          <a:prstGeom prst="rect">
            <a:avLst/>
          </a:prstGeom>
          <a:noFill/>
        </p:spPr>
        <p:txBody>
          <a:bodyPr wrap="square">
            <a:spAutoFit/>
          </a:bodyPr>
          <a:lstStyle/>
          <a:p>
            <a:pPr>
              <a:spcAft>
                <a:spcPts val="600"/>
              </a:spcAft>
            </a:pPr>
            <a:r>
              <a:rPr lang="en-US" sz="1400" dirty="0">
                <a:latin typeface="Avenir Book" panose="02000503020000020003" pitchFamily="2" charset="0"/>
              </a:rPr>
              <a:t>Whitman H. Jordan, an agricultural chemist, joined the faculty and initiated a series of experiments with fertilizers, laying out 144 soil plots of one-eighth acre each and documenting the crops and fertilizers used (now known as the </a:t>
            </a:r>
            <a:r>
              <a:rPr lang="en-US" sz="1400" b="1" dirty="0">
                <a:latin typeface="Avenir Heavy" panose="02000503020000020003" pitchFamily="2" charset="0"/>
              </a:rPr>
              <a:t>Jordan Soil Plots</a:t>
            </a:r>
            <a:r>
              <a:rPr lang="en-US" sz="1400" dirty="0">
                <a:latin typeface="Avenir Book" panose="02000503020000020003" pitchFamily="2" charset="0"/>
              </a:rPr>
              <a:t>)</a:t>
            </a:r>
          </a:p>
          <a:p>
            <a:pPr>
              <a:spcAft>
                <a:spcPts val="600"/>
              </a:spcAft>
            </a:pPr>
            <a:r>
              <a:rPr lang="en-US" sz="1400" dirty="0">
                <a:latin typeface="Avenir Book" panose="02000503020000020003" pitchFamily="2" charset="0"/>
              </a:rPr>
              <a:t>Jordan issued bulletins reporting on the results, advocating for a more widespread distribution of the bulletins and for the establishment of an agricultural experiment station like those in NY and NJ</a:t>
            </a:r>
          </a:p>
        </p:txBody>
      </p:sp>
      <p:sp>
        <p:nvSpPr>
          <p:cNvPr id="17" name="TextBox 16">
            <a:extLst>
              <a:ext uri="{FF2B5EF4-FFF2-40B4-BE49-F238E27FC236}">
                <a16:creationId xmlns:a16="http://schemas.microsoft.com/office/drawing/2014/main" id="{FC4EF3A2-DD9F-B581-0D31-81E0E9C88A7B}"/>
              </a:ext>
            </a:extLst>
          </p:cNvPr>
          <p:cNvSpPr txBox="1"/>
          <p:nvPr/>
        </p:nvSpPr>
        <p:spPr>
          <a:xfrm>
            <a:off x="163418" y="4320983"/>
            <a:ext cx="814481"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1885</a:t>
            </a:r>
          </a:p>
        </p:txBody>
      </p:sp>
      <p:sp>
        <p:nvSpPr>
          <p:cNvPr id="18" name="TextBox 17">
            <a:extLst>
              <a:ext uri="{FF2B5EF4-FFF2-40B4-BE49-F238E27FC236}">
                <a16:creationId xmlns:a16="http://schemas.microsoft.com/office/drawing/2014/main" id="{83320497-8260-E6AD-64D8-E71FAB237BFD}"/>
              </a:ext>
            </a:extLst>
          </p:cNvPr>
          <p:cNvSpPr txBox="1"/>
          <p:nvPr/>
        </p:nvSpPr>
        <p:spPr>
          <a:xfrm>
            <a:off x="163419" y="584674"/>
            <a:ext cx="814481" cy="369332"/>
          </a:xfrm>
          <a:prstGeom prst="rect">
            <a:avLst/>
          </a:prstGeom>
          <a:noFill/>
        </p:spPr>
        <p:txBody>
          <a:bodyPr wrap="square" rtlCol="0">
            <a:spAutoFit/>
          </a:bodyPr>
          <a:lstStyle/>
          <a:p>
            <a:pPr algn="ctr"/>
            <a:r>
              <a:rPr lang="en-US" b="1">
                <a:solidFill>
                  <a:srgbClr val="009CDE"/>
                </a:solidFill>
                <a:latin typeface="Avenir Black" panose="02000503020000020003" pitchFamily="2" charset="0"/>
              </a:rPr>
              <a:t>1867</a:t>
            </a:r>
          </a:p>
        </p:txBody>
      </p:sp>
      <p:cxnSp>
        <p:nvCxnSpPr>
          <p:cNvPr id="19" name="Straight Connector 18">
            <a:extLst>
              <a:ext uri="{FF2B5EF4-FFF2-40B4-BE49-F238E27FC236}">
                <a16:creationId xmlns:a16="http://schemas.microsoft.com/office/drawing/2014/main" id="{E3B479DE-3832-751D-3574-EE6FDB724412}"/>
              </a:ext>
            </a:extLst>
          </p:cNvPr>
          <p:cNvCxnSpPr>
            <a:cxnSpLocks/>
            <a:stCxn id="18" idx="2"/>
          </p:cNvCxnSpPr>
          <p:nvPr/>
        </p:nvCxnSpPr>
        <p:spPr>
          <a:xfrm>
            <a:off x="570660" y="954006"/>
            <a:ext cx="0" cy="1438320"/>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D08D89-9CF7-3D0B-1540-ABC22365F491}"/>
              </a:ext>
            </a:extLst>
          </p:cNvPr>
          <p:cNvCxnSpPr>
            <a:cxnSpLocks/>
            <a:stCxn id="3" idx="2"/>
            <a:endCxn id="17" idx="0"/>
          </p:cNvCxnSpPr>
          <p:nvPr/>
        </p:nvCxnSpPr>
        <p:spPr>
          <a:xfrm>
            <a:off x="570659" y="3376238"/>
            <a:ext cx="0" cy="944745"/>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BC2308-2804-4F84-4948-E2ABA2AA895C}"/>
              </a:ext>
            </a:extLst>
          </p:cNvPr>
          <p:cNvCxnSpPr>
            <a:cxnSpLocks/>
            <a:stCxn id="17" idx="2"/>
            <a:endCxn id="4" idx="0"/>
          </p:cNvCxnSpPr>
          <p:nvPr/>
        </p:nvCxnSpPr>
        <p:spPr>
          <a:xfrm>
            <a:off x="570659" y="4690315"/>
            <a:ext cx="0" cy="339743"/>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9D5E0F7-8CE7-9F61-3D4A-9AE6BB40206C}"/>
              </a:ext>
            </a:extLst>
          </p:cNvPr>
          <p:cNvSpPr txBox="1"/>
          <p:nvPr/>
        </p:nvSpPr>
        <p:spPr>
          <a:xfrm>
            <a:off x="130176" y="152598"/>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Beginnings of the Agricultural Experiment Station</a:t>
            </a:r>
          </a:p>
        </p:txBody>
      </p:sp>
      <p:sp>
        <p:nvSpPr>
          <p:cNvPr id="22" name="TextBox 21">
            <a:extLst>
              <a:ext uri="{FF2B5EF4-FFF2-40B4-BE49-F238E27FC236}">
                <a16:creationId xmlns:a16="http://schemas.microsoft.com/office/drawing/2014/main" id="{FB499B1E-1C67-F03B-7B9C-ED980CEB755A}"/>
              </a:ext>
            </a:extLst>
          </p:cNvPr>
          <p:cNvSpPr txBox="1"/>
          <p:nvPr/>
        </p:nvSpPr>
        <p:spPr>
          <a:xfrm>
            <a:off x="163418" y="2347688"/>
            <a:ext cx="814481" cy="369332"/>
          </a:xfrm>
          <a:prstGeom prst="rect">
            <a:avLst/>
          </a:prstGeom>
          <a:noFill/>
        </p:spPr>
        <p:txBody>
          <a:bodyPr wrap="square" rtlCol="0">
            <a:spAutoFit/>
          </a:bodyPr>
          <a:lstStyle/>
          <a:p>
            <a:pPr algn="ctr"/>
            <a:r>
              <a:rPr lang="en-US" b="1" dirty="0">
                <a:solidFill>
                  <a:srgbClr val="1D407C"/>
                </a:solidFill>
                <a:latin typeface="Avenir Black" panose="02000503020000020003" pitchFamily="2" charset="0"/>
              </a:rPr>
              <a:t>1874</a:t>
            </a:r>
          </a:p>
        </p:txBody>
      </p:sp>
      <p:cxnSp>
        <p:nvCxnSpPr>
          <p:cNvPr id="23" name="Straight Connector 22">
            <a:extLst>
              <a:ext uri="{FF2B5EF4-FFF2-40B4-BE49-F238E27FC236}">
                <a16:creationId xmlns:a16="http://schemas.microsoft.com/office/drawing/2014/main" id="{C0CC74DE-3BB6-7611-934C-3E9B3729366B}"/>
              </a:ext>
            </a:extLst>
          </p:cNvPr>
          <p:cNvCxnSpPr>
            <a:cxnSpLocks/>
            <a:stCxn id="22" idx="2"/>
            <a:endCxn id="3" idx="0"/>
          </p:cNvCxnSpPr>
          <p:nvPr/>
        </p:nvCxnSpPr>
        <p:spPr>
          <a:xfrm>
            <a:off x="570659" y="2717020"/>
            <a:ext cx="0" cy="289886"/>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0FB5183-88AD-FBA7-F529-FC011A1D3639}"/>
              </a:ext>
            </a:extLst>
          </p:cNvPr>
          <p:cNvSpPr txBox="1"/>
          <p:nvPr/>
        </p:nvSpPr>
        <p:spPr>
          <a:xfrm>
            <a:off x="977896" y="2353715"/>
            <a:ext cx="5740395" cy="307777"/>
          </a:xfrm>
          <a:prstGeom prst="rect">
            <a:avLst/>
          </a:prstGeom>
          <a:noFill/>
        </p:spPr>
        <p:txBody>
          <a:bodyPr wrap="square" rtlCol="0">
            <a:spAutoFit/>
          </a:bodyPr>
          <a:lstStyle/>
          <a:p>
            <a:r>
              <a:rPr lang="en-US" sz="1400" dirty="0">
                <a:solidFill>
                  <a:srgbClr val="1D407C"/>
                </a:solidFill>
                <a:latin typeface="Avenir Book" panose="02000503020000020003" pitchFamily="2" charset="0"/>
              </a:rPr>
              <a:t>The Agricultural College is renamed the </a:t>
            </a:r>
            <a:r>
              <a:rPr lang="en-US" sz="1400" b="1" dirty="0">
                <a:solidFill>
                  <a:srgbClr val="1D407C"/>
                </a:solidFill>
                <a:latin typeface="Avenir Heavy" panose="02000503020000020003" pitchFamily="2" charset="0"/>
              </a:rPr>
              <a:t>Pennsylvania State College</a:t>
            </a:r>
            <a:endParaRPr lang="en-US" sz="1400" dirty="0">
              <a:solidFill>
                <a:srgbClr val="1D407C"/>
              </a:solidFill>
              <a:latin typeface="Avenir Book" panose="02000503020000020003" pitchFamily="2" charset="0"/>
            </a:endParaRPr>
          </a:p>
        </p:txBody>
      </p:sp>
    </p:spTree>
    <p:extLst>
      <p:ext uri="{BB962C8B-B14F-4D97-AF65-F5344CB8AC3E}">
        <p14:creationId xmlns:p14="http://schemas.microsoft.com/office/powerpoint/2010/main" val="383460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F8C9B-747C-8091-83BE-FE30C568F430}"/>
              </a:ext>
            </a:extLst>
          </p:cNvPr>
          <p:cNvSpPr txBox="1"/>
          <p:nvPr/>
        </p:nvSpPr>
        <p:spPr>
          <a:xfrm>
            <a:off x="130176" y="298459"/>
            <a:ext cx="11344194" cy="461665"/>
          </a:xfrm>
          <a:prstGeom prst="rect">
            <a:avLst/>
          </a:prstGeom>
          <a:noFill/>
        </p:spPr>
        <p:txBody>
          <a:bodyPr wrap="square" rtlCol="0">
            <a:spAutoFit/>
          </a:bodyPr>
          <a:lstStyle/>
          <a:p>
            <a:r>
              <a:rPr lang="en-US" sz="2400" b="1">
                <a:solidFill>
                  <a:srgbClr val="001E44"/>
                </a:solidFill>
                <a:latin typeface="Avenir Black" panose="02000503020000020003" pitchFamily="2" charset="0"/>
              </a:rPr>
              <a:t>Hatch Act of 1887</a:t>
            </a:r>
          </a:p>
        </p:txBody>
      </p:sp>
      <p:pic>
        <p:nvPicPr>
          <p:cNvPr id="3" name="Picture 2" descr="A picture containing text, sign&#10;&#10;Description automatically generated">
            <a:extLst>
              <a:ext uri="{FF2B5EF4-FFF2-40B4-BE49-F238E27FC236}">
                <a16:creationId xmlns:a16="http://schemas.microsoft.com/office/drawing/2014/main" id="{8A522CE2-E56E-6C14-3493-E25FB8BE41BA}"/>
              </a:ext>
            </a:extLst>
          </p:cNvPr>
          <p:cNvPicPr>
            <a:picLocks noChangeAspect="1"/>
          </p:cNvPicPr>
          <p:nvPr/>
        </p:nvPicPr>
        <p:blipFill>
          <a:blip r:embed="rId2"/>
          <a:stretch>
            <a:fillRect/>
          </a:stretch>
        </p:blipFill>
        <p:spPr>
          <a:xfrm>
            <a:off x="9963333" y="295943"/>
            <a:ext cx="1954925" cy="577463"/>
          </a:xfrm>
          <a:prstGeom prst="rect">
            <a:avLst/>
          </a:prstGeom>
        </p:spPr>
      </p:pic>
      <p:pic>
        <p:nvPicPr>
          <p:cNvPr id="4" name="Picture 3" descr="A picture containing outdoor, ground, field, old&#10;&#10;Description automatically generated">
            <a:extLst>
              <a:ext uri="{FF2B5EF4-FFF2-40B4-BE49-F238E27FC236}">
                <a16:creationId xmlns:a16="http://schemas.microsoft.com/office/drawing/2014/main" id="{B4B65B10-D30F-8193-9607-7E88C3B9B5FB}"/>
              </a:ext>
            </a:extLst>
          </p:cNvPr>
          <p:cNvPicPr>
            <a:picLocks noChangeAspect="1"/>
          </p:cNvPicPr>
          <p:nvPr/>
        </p:nvPicPr>
        <p:blipFill rotWithShape="1">
          <a:blip r:embed="rId3"/>
          <a:srcRect l="20683"/>
          <a:stretch/>
        </p:blipFill>
        <p:spPr>
          <a:xfrm>
            <a:off x="5842210" y="2457885"/>
            <a:ext cx="4989076" cy="370334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B503B1C9-EBCD-87D1-CB71-22B5F3CA91E9}"/>
              </a:ext>
            </a:extLst>
          </p:cNvPr>
          <p:cNvSpPr txBox="1"/>
          <p:nvPr/>
        </p:nvSpPr>
        <p:spPr>
          <a:xfrm>
            <a:off x="5802273" y="6186889"/>
            <a:ext cx="5029013" cy="430887"/>
          </a:xfrm>
          <a:prstGeom prst="rect">
            <a:avLst/>
          </a:prstGeom>
          <a:noFill/>
        </p:spPr>
        <p:txBody>
          <a:bodyPr wrap="square" rtlCol="0">
            <a:spAutoFit/>
          </a:bodyPr>
          <a:lstStyle/>
          <a:p>
            <a:r>
              <a:rPr lang="en-US" sz="1100" dirty="0">
                <a:latin typeface="Avenir Book" panose="02000503020000020003" pitchFamily="2" charset="0"/>
              </a:rPr>
              <a:t>Pennsylvania Agricultural Experiment Station (built 1887-89), shown here soon after completion. (Penn State University Libraries Special Collections Online)</a:t>
            </a:r>
          </a:p>
        </p:txBody>
      </p:sp>
      <p:sp>
        <p:nvSpPr>
          <p:cNvPr id="7" name="TextBox 6">
            <a:extLst>
              <a:ext uri="{FF2B5EF4-FFF2-40B4-BE49-F238E27FC236}">
                <a16:creationId xmlns:a16="http://schemas.microsoft.com/office/drawing/2014/main" id="{96A19C62-D534-E31F-01CF-08F30B9B8672}"/>
              </a:ext>
            </a:extLst>
          </p:cNvPr>
          <p:cNvSpPr txBox="1"/>
          <p:nvPr/>
        </p:nvSpPr>
        <p:spPr>
          <a:xfrm>
            <a:off x="188150" y="873406"/>
            <a:ext cx="5285788" cy="1323439"/>
          </a:xfrm>
          <a:prstGeom prst="rect">
            <a:avLst/>
          </a:prstGeom>
          <a:noFill/>
        </p:spPr>
        <p:txBody>
          <a:bodyPr wrap="square" rtlCol="0">
            <a:spAutoFit/>
          </a:bodyPr>
          <a:lstStyle/>
          <a:p>
            <a:r>
              <a:rPr lang="en-US" sz="1600">
                <a:latin typeface="Avenir Book" panose="02000503020000020003" pitchFamily="2" charset="0"/>
              </a:rPr>
              <a:t>“An act to establish </a:t>
            </a:r>
            <a:r>
              <a:rPr lang="en-US" sz="1600" b="1">
                <a:latin typeface="Avenir Heavy" panose="02000503020000020003" pitchFamily="2" charset="0"/>
              </a:rPr>
              <a:t>agricultural experiment stations </a:t>
            </a:r>
            <a:r>
              <a:rPr lang="en-US" sz="1600">
                <a:latin typeface="Avenir Book" panose="02000503020000020003" pitchFamily="2" charset="0"/>
              </a:rPr>
              <a:t>in connection with the colleges established in the several States under the provisions of an act approved July second, eighteen hundred and sixty-two, and of the acts supplementary thereto.”</a:t>
            </a:r>
          </a:p>
        </p:txBody>
      </p:sp>
      <p:sp>
        <p:nvSpPr>
          <p:cNvPr id="8" name="TextBox 7">
            <a:extLst>
              <a:ext uri="{FF2B5EF4-FFF2-40B4-BE49-F238E27FC236}">
                <a16:creationId xmlns:a16="http://schemas.microsoft.com/office/drawing/2014/main" id="{E8A24B77-4EC1-7C7B-7F1C-FD1D7C5645DE}"/>
              </a:ext>
            </a:extLst>
          </p:cNvPr>
          <p:cNvSpPr txBox="1"/>
          <p:nvPr/>
        </p:nvSpPr>
        <p:spPr>
          <a:xfrm>
            <a:off x="188150" y="2347768"/>
            <a:ext cx="5501449" cy="1169551"/>
          </a:xfrm>
          <a:prstGeom prst="rect">
            <a:avLst/>
          </a:prstGeom>
          <a:noFill/>
        </p:spPr>
        <p:txBody>
          <a:bodyPr wrap="square" rtlCol="0">
            <a:spAutoFit/>
          </a:bodyPr>
          <a:lstStyle/>
          <a:p>
            <a:r>
              <a:rPr lang="en-US" sz="1400">
                <a:latin typeface="Avenir Book" panose="02000503020000020003" pitchFamily="2" charset="0"/>
              </a:rPr>
              <a:t>“…it shall be the object and duty of said experiment stations to </a:t>
            </a:r>
            <a:r>
              <a:rPr lang="en-US" sz="1400" b="1">
                <a:latin typeface="Avenir Heavy" panose="02000503020000020003" pitchFamily="2" charset="0"/>
              </a:rPr>
              <a:t>conduct original researches or verify experiments</a:t>
            </a:r>
            <a:r>
              <a:rPr lang="en-US" sz="1400">
                <a:latin typeface="Avenir Book" panose="02000503020000020003" pitchFamily="2" charset="0"/>
              </a:rPr>
              <a:t>… bearing directly on the agricultural industry of the United States as may in each case be deemed advisable, having due regard to the varying conditions and needs of the respective States or Territories.”</a:t>
            </a:r>
          </a:p>
        </p:txBody>
      </p:sp>
      <p:sp>
        <p:nvSpPr>
          <p:cNvPr id="9" name="TextBox 8">
            <a:extLst>
              <a:ext uri="{FF2B5EF4-FFF2-40B4-BE49-F238E27FC236}">
                <a16:creationId xmlns:a16="http://schemas.microsoft.com/office/drawing/2014/main" id="{24D09572-551C-CAD3-87C3-B104C89884F5}"/>
              </a:ext>
            </a:extLst>
          </p:cNvPr>
          <p:cNvSpPr txBox="1"/>
          <p:nvPr/>
        </p:nvSpPr>
        <p:spPr>
          <a:xfrm>
            <a:off x="760825" y="3712608"/>
            <a:ext cx="4356098" cy="30623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dirty="0">
                <a:latin typeface="Avenir Heavy" panose="02000503020000020003" pitchFamily="2" charset="0"/>
              </a:rPr>
              <a:t>$15,000 </a:t>
            </a:r>
            <a:r>
              <a:rPr lang="en-US" sz="1400" dirty="0">
                <a:latin typeface="Avenir Book" panose="02000503020000020003" pitchFamily="2" charset="0"/>
              </a:rPr>
              <a:t>appropriated to each state annually (that is approx. $475,000 in today’s dollars)</a:t>
            </a:r>
          </a:p>
          <a:p>
            <a:pPr marL="285750" indent="-285750">
              <a:spcAft>
                <a:spcPts val="600"/>
              </a:spcAft>
              <a:buFont typeface="Arial" panose="020B0604020202020204" pitchFamily="34" charset="0"/>
              <a:buChar char="•"/>
            </a:pPr>
            <a:r>
              <a:rPr lang="en-US" sz="1400" b="1" dirty="0">
                <a:latin typeface="Avenir Heavy" panose="02000503020000020003" pitchFamily="2" charset="0"/>
              </a:rPr>
              <a:t>Office of Experiment Stations (OES) </a:t>
            </a:r>
            <a:r>
              <a:rPr lang="en-US" sz="1400" dirty="0">
                <a:latin typeface="Avenir Book" panose="02000503020000020003" pitchFamily="2" charset="0"/>
              </a:rPr>
              <a:t>established in 1888 for the exchange of information between stations</a:t>
            </a:r>
          </a:p>
          <a:p>
            <a:pPr marL="285750" indent="-285750">
              <a:spcAft>
                <a:spcPts val="600"/>
              </a:spcAft>
              <a:buFont typeface="Arial" panose="020B0604020202020204" pitchFamily="34" charset="0"/>
              <a:buChar char="•"/>
            </a:pPr>
            <a:r>
              <a:rPr lang="en-US" sz="1400" dirty="0">
                <a:latin typeface="Avenir Book" panose="02000503020000020003" pitchFamily="2" charset="0"/>
              </a:rPr>
              <a:t>First </a:t>
            </a:r>
            <a:r>
              <a:rPr lang="en-US" sz="1400" b="1" dirty="0">
                <a:latin typeface="Avenir Heavy" panose="02000503020000020003" pitchFamily="2" charset="0"/>
              </a:rPr>
              <a:t>disbursement of appropriations </a:t>
            </a:r>
            <a:r>
              <a:rPr lang="en-US" sz="1400" dirty="0">
                <a:latin typeface="Avenir Book" panose="02000503020000020003" pitchFamily="2" charset="0"/>
              </a:rPr>
              <a:t>to Pennsylvania in 1888</a:t>
            </a:r>
          </a:p>
          <a:p>
            <a:pPr marL="285750" indent="-285750">
              <a:spcAft>
                <a:spcPts val="600"/>
              </a:spcAft>
              <a:buFont typeface="Arial" panose="020B0604020202020204" pitchFamily="34" charset="0"/>
              <a:buChar char="•"/>
            </a:pPr>
            <a:r>
              <a:rPr lang="en-US" sz="1400" dirty="0">
                <a:latin typeface="Avenir Book" panose="02000503020000020003" pitchFamily="2" charset="0"/>
              </a:rPr>
              <a:t>New building opened in 1889</a:t>
            </a:r>
          </a:p>
          <a:p>
            <a:pPr marL="285750" indent="-285750">
              <a:spcAft>
                <a:spcPts val="600"/>
              </a:spcAft>
              <a:buFont typeface="Arial" panose="020B0604020202020204" pitchFamily="34" charset="0"/>
              <a:buChar char="•"/>
            </a:pPr>
            <a:r>
              <a:rPr lang="en-US" sz="1400" dirty="0">
                <a:latin typeface="Avenir Book" panose="02000503020000020003" pitchFamily="2" charset="0"/>
              </a:rPr>
              <a:t>Congress delegated the </a:t>
            </a:r>
            <a:r>
              <a:rPr lang="en-US" sz="1400" b="1" dirty="0">
                <a:latin typeface="Avenir Heavy" panose="02000503020000020003" pitchFamily="2" charset="0"/>
              </a:rPr>
              <a:t>oversight of Hatch funds </a:t>
            </a:r>
            <a:r>
              <a:rPr lang="en-US" sz="1400" dirty="0">
                <a:latin typeface="Avenir Book" panose="02000503020000020003" pitchFamily="2" charset="0"/>
              </a:rPr>
              <a:t>to the OES in 1894, which began </a:t>
            </a:r>
            <a:r>
              <a:rPr lang="en-US" sz="1400" b="1" dirty="0">
                <a:latin typeface="Avenir Heavy" panose="02000503020000020003" pitchFamily="2" charset="0"/>
              </a:rPr>
              <a:t>review visits</a:t>
            </a:r>
            <a:r>
              <a:rPr lang="en-US" sz="1400" dirty="0">
                <a:latin typeface="Avenir Book" panose="02000503020000020003" pitchFamily="2" charset="0"/>
              </a:rPr>
              <a:t> to the stations in 1895</a:t>
            </a:r>
          </a:p>
          <a:p>
            <a:pPr marL="285750" indent="-285750">
              <a:spcAft>
                <a:spcPts val="600"/>
              </a:spcAft>
              <a:buFont typeface="Arial" panose="020B0604020202020204" pitchFamily="34" charset="0"/>
              <a:buChar char="•"/>
            </a:pPr>
            <a:r>
              <a:rPr lang="en-US" sz="1400" dirty="0">
                <a:latin typeface="Avenir Book" panose="02000503020000020003" pitchFamily="2" charset="0"/>
              </a:rPr>
              <a:t>Required states to </a:t>
            </a:r>
            <a:r>
              <a:rPr lang="en-US" sz="1400" b="1" dirty="0">
                <a:latin typeface="Avenir Heavy" panose="02000503020000020003" pitchFamily="2" charset="0"/>
              </a:rPr>
              <a:t>match</a:t>
            </a:r>
            <a:r>
              <a:rPr lang="en-US" sz="1400" dirty="0">
                <a:latin typeface="Avenir Book" panose="02000503020000020003" pitchFamily="2" charset="0"/>
              </a:rPr>
              <a:t> the appropriations 1:1</a:t>
            </a:r>
          </a:p>
        </p:txBody>
      </p:sp>
      <p:pic>
        <p:nvPicPr>
          <p:cNvPr id="10" name="Picture 9" descr="A sign in front of a house&#10;&#10;Description automatically generated with medium confidence">
            <a:extLst>
              <a:ext uri="{FF2B5EF4-FFF2-40B4-BE49-F238E27FC236}">
                <a16:creationId xmlns:a16="http://schemas.microsoft.com/office/drawing/2014/main" id="{71EC5E44-77EA-67EE-320B-1ECEF2053E03}"/>
              </a:ext>
            </a:extLst>
          </p:cNvPr>
          <p:cNvPicPr>
            <a:picLocks noChangeAspect="1"/>
          </p:cNvPicPr>
          <p:nvPr/>
        </p:nvPicPr>
        <p:blipFill rotWithShape="1">
          <a:blip r:embed="rId4"/>
          <a:srcRect l="11272" t="9889" r="28627" b="18078"/>
          <a:stretch/>
        </p:blipFill>
        <p:spPr>
          <a:xfrm>
            <a:off x="9361714" y="1131911"/>
            <a:ext cx="2662936" cy="239369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140A248-2E43-BFFA-89AF-7C66F9381578}"/>
              </a:ext>
            </a:extLst>
          </p:cNvPr>
          <p:cNvSpPr txBox="1"/>
          <p:nvPr/>
        </p:nvSpPr>
        <p:spPr>
          <a:xfrm>
            <a:off x="7709042" y="1200416"/>
            <a:ext cx="1612898" cy="400110"/>
          </a:xfrm>
          <a:prstGeom prst="rect">
            <a:avLst/>
          </a:prstGeom>
          <a:noFill/>
        </p:spPr>
        <p:txBody>
          <a:bodyPr wrap="square" rtlCol="0">
            <a:spAutoFit/>
          </a:bodyPr>
          <a:lstStyle/>
          <a:p>
            <a:pPr algn="r"/>
            <a:r>
              <a:rPr lang="en-US" sz="1000" dirty="0">
                <a:latin typeface="Avenir Book" panose="02000503020000020003" pitchFamily="2" charset="0"/>
              </a:rPr>
              <a:t>Historical marker outside the Arts Cottage</a:t>
            </a:r>
          </a:p>
        </p:txBody>
      </p:sp>
    </p:spTree>
    <p:extLst>
      <p:ext uri="{BB962C8B-B14F-4D97-AF65-F5344CB8AC3E}">
        <p14:creationId xmlns:p14="http://schemas.microsoft.com/office/powerpoint/2010/main" val="376846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798EDBA-1214-5374-238C-8A331151EE63}"/>
              </a:ext>
            </a:extLst>
          </p:cNvPr>
          <p:cNvSpPr/>
          <p:nvPr/>
        </p:nvSpPr>
        <p:spPr>
          <a:xfrm>
            <a:off x="623887" y="1357309"/>
            <a:ext cx="10944225" cy="4672012"/>
          </a:xfrm>
          <a:prstGeom prst="roundRect">
            <a:avLst/>
          </a:prstGeom>
          <a:solidFill>
            <a:srgbClr val="009CDE">
              <a:alpha val="7544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65588BAB-659B-A01C-E67D-A89986BA1A96}"/>
              </a:ext>
            </a:extLst>
          </p:cNvPr>
          <p:cNvSpPr/>
          <p:nvPr/>
        </p:nvSpPr>
        <p:spPr>
          <a:xfrm>
            <a:off x="1581150" y="2071684"/>
            <a:ext cx="9029700" cy="3251666"/>
          </a:xfrm>
          <a:prstGeom prst="roundRect">
            <a:avLst/>
          </a:prstGeom>
          <a:solidFill>
            <a:srgbClr val="1D407C">
              <a:alpha val="747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CF1B9C-2928-9A2E-7C61-02FF0DF34842}"/>
              </a:ext>
            </a:extLst>
          </p:cNvPr>
          <p:cNvSpPr txBox="1"/>
          <p:nvPr/>
        </p:nvSpPr>
        <p:spPr>
          <a:xfrm>
            <a:off x="262166" y="238068"/>
            <a:ext cx="7074805"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What is the Agricultural Experiment Station?</a:t>
            </a:r>
          </a:p>
        </p:txBody>
      </p:sp>
      <p:sp>
        <p:nvSpPr>
          <p:cNvPr id="9" name="Rounded Rectangle 8">
            <a:extLst>
              <a:ext uri="{FF2B5EF4-FFF2-40B4-BE49-F238E27FC236}">
                <a16:creationId xmlns:a16="http://schemas.microsoft.com/office/drawing/2014/main" id="{E0E70314-D481-909C-5039-018AAB6823F4}"/>
              </a:ext>
            </a:extLst>
          </p:cNvPr>
          <p:cNvSpPr/>
          <p:nvPr/>
        </p:nvSpPr>
        <p:spPr>
          <a:xfrm>
            <a:off x="2079851"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2487F71-49FF-F32E-4059-2A9D548069D1}"/>
              </a:ext>
            </a:extLst>
          </p:cNvPr>
          <p:cNvSpPr/>
          <p:nvPr/>
        </p:nvSpPr>
        <p:spPr>
          <a:xfrm>
            <a:off x="4239305"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09A3D8C-E486-7518-9D0C-31C9266DE670}"/>
              </a:ext>
            </a:extLst>
          </p:cNvPr>
          <p:cNvSpPr/>
          <p:nvPr/>
        </p:nvSpPr>
        <p:spPr>
          <a:xfrm>
            <a:off x="6398759"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289C5C1-0EF7-6A65-D260-D006C572618E}"/>
              </a:ext>
            </a:extLst>
          </p:cNvPr>
          <p:cNvSpPr/>
          <p:nvPr/>
        </p:nvSpPr>
        <p:spPr>
          <a:xfrm>
            <a:off x="8558213"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389F7E-13B1-1E82-4DCB-98E863572F3F}"/>
              </a:ext>
            </a:extLst>
          </p:cNvPr>
          <p:cNvSpPr txBox="1"/>
          <p:nvPr/>
        </p:nvSpPr>
        <p:spPr>
          <a:xfrm>
            <a:off x="2232251" y="3507978"/>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Projects</a:t>
            </a:r>
          </a:p>
        </p:txBody>
      </p:sp>
      <p:sp>
        <p:nvSpPr>
          <p:cNvPr id="14" name="TextBox 13">
            <a:extLst>
              <a:ext uri="{FF2B5EF4-FFF2-40B4-BE49-F238E27FC236}">
                <a16:creationId xmlns:a16="http://schemas.microsoft.com/office/drawing/2014/main" id="{8ACC85BF-5630-31D3-B8A7-AFAC2B253F33}"/>
              </a:ext>
            </a:extLst>
          </p:cNvPr>
          <p:cNvSpPr txBox="1"/>
          <p:nvPr/>
        </p:nvSpPr>
        <p:spPr>
          <a:xfrm>
            <a:off x="4391705" y="3562406"/>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Reporting</a:t>
            </a:r>
          </a:p>
        </p:txBody>
      </p:sp>
      <p:sp>
        <p:nvSpPr>
          <p:cNvPr id="15" name="TextBox 14">
            <a:extLst>
              <a:ext uri="{FF2B5EF4-FFF2-40B4-BE49-F238E27FC236}">
                <a16:creationId xmlns:a16="http://schemas.microsoft.com/office/drawing/2014/main" id="{EAFB8828-3ECF-3493-FE74-3F4D98D827E2}"/>
              </a:ext>
            </a:extLst>
          </p:cNvPr>
          <p:cNvSpPr txBox="1"/>
          <p:nvPr/>
        </p:nvSpPr>
        <p:spPr>
          <a:xfrm>
            <a:off x="6551159" y="3573292"/>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Funding</a:t>
            </a:r>
          </a:p>
        </p:txBody>
      </p:sp>
      <p:sp>
        <p:nvSpPr>
          <p:cNvPr id="16" name="TextBox 15">
            <a:extLst>
              <a:ext uri="{FF2B5EF4-FFF2-40B4-BE49-F238E27FC236}">
                <a16:creationId xmlns:a16="http://schemas.microsoft.com/office/drawing/2014/main" id="{866E753A-9090-8DE8-0C56-489A09AF9B29}"/>
              </a:ext>
            </a:extLst>
          </p:cNvPr>
          <p:cNvSpPr txBox="1"/>
          <p:nvPr/>
        </p:nvSpPr>
        <p:spPr>
          <a:xfrm>
            <a:off x="8569099" y="3539538"/>
            <a:ext cx="1491342"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Capacity</a:t>
            </a:r>
          </a:p>
        </p:txBody>
      </p:sp>
      <p:sp>
        <p:nvSpPr>
          <p:cNvPr id="4" name="TextBox 3">
            <a:extLst>
              <a:ext uri="{FF2B5EF4-FFF2-40B4-BE49-F238E27FC236}">
                <a16:creationId xmlns:a16="http://schemas.microsoft.com/office/drawing/2014/main" id="{613ECB96-9EF6-11CE-FE48-7ED179091424}"/>
              </a:ext>
            </a:extLst>
          </p:cNvPr>
          <p:cNvSpPr txBox="1"/>
          <p:nvPr/>
        </p:nvSpPr>
        <p:spPr>
          <a:xfrm>
            <a:off x="3110931" y="1507308"/>
            <a:ext cx="5970135" cy="369332"/>
          </a:xfrm>
          <a:prstGeom prst="rect">
            <a:avLst/>
          </a:prstGeom>
          <a:noFill/>
        </p:spPr>
        <p:txBody>
          <a:bodyPr wrap="square" rtlCol="0">
            <a:spAutoFit/>
          </a:bodyPr>
          <a:lstStyle/>
          <a:p>
            <a:pPr algn="ctr"/>
            <a:r>
              <a:rPr lang="en-US" b="1" dirty="0">
                <a:solidFill>
                  <a:schemeClr val="bg1"/>
                </a:solidFill>
                <a:latin typeface="Avenir Heavy" panose="02000503020000020003" pitchFamily="2" charset="0"/>
              </a:rPr>
              <a:t>Responsibility and Obligation</a:t>
            </a:r>
          </a:p>
        </p:txBody>
      </p:sp>
      <p:sp>
        <p:nvSpPr>
          <p:cNvPr id="5" name="TextBox 4">
            <a:extLst>
              <a:ext uri="{FF2B5EF4-FFF2-40B4-BE49-F238E27FC236}">
                <a16:creationId xmlns:a16="http://schemas.microsoft.com/office/drawing/2014/main" id="{C983A4F1-4455-CBFE-C254-71EDFE4A3481}"/>
              </a:ext>
            </a:extLst>
          </p:cNvPr>
          <p:cNvSpPr txBox="1"/>
          <p:nvPr/>
        </p:nvSpPr>
        <p:spPr>
          <a:xfrm>
            <a:off x="3191892" y="2348540"/>
            <a:ext cx="5970135" cy="369332"/>
          </a:xfrm>
          <a:prstGeom prst="rect">
            <a:avLst/>
          </a:prstGeom>
          <a:noFill/>
        </p:spPr>
        <p:txBody>
          <a:bodyPr wrap="square" rtlCol="0">
            <a:spAutoFit/>
          </a:bodyPr>
          <a:lstStyle/>
          <a:p>
            <a:pPr algn="ctr"/>
            <a:r>
              <a:rPr lang="en-US" b="1" dirty="0">
                <a:solidFill>
                  <a:schemeClr val="bg1"/>
                </a:solidFill>
                <a:latin typeface="Avenir Heavy" panose="02000503020000020003" pitchFamily="2" charset="0"/>
              </a:rPr>
              <a:t>Historical Context</a:t>
            </a:r>
          </a:p>
        </p:txBody>
      </p:sp>
      <p:sp>
        <p:nvSpPr>
          <p:cNvPr id="7" name="TextBox 6">
            <a:extLst>
              <a:ext uri="{FF2B5EF4-FFF2-40B4-BE49-F238E27FC236}">
                <a16:creationId xmlns:a16="http://schemas.microsoft.com/office/drawing/2014/main" id="{4BFED73F-0A2B-A133-D561-05DBDD0DD27D}"/>
              </a:ext>
            </a:extLst>
          </p:cNvPr>
          <p:cNvSpPr txBox="1"/>
          <p:nvPr/>
        </p:nvSpPr>
        <p:spPr>
          <a:xfrm>
            <a:off x="3112291" y="4695306"/>
            <a:ext cx="5970135" cy="369332"/>
          </a:xfrm>
          <a:prstGeom prst="rect">
            <a:avLst/>
          </a:prstGeom>
          <a:noFill/>
        </p:spPr>
        <p:txBody>
          <a:bodyPr wrap="square" rtlCol="0">
            <a:spAutoFit/>
          </a:bodyPr>
          <a:lstStyle/>
          <a:p>
            <a:pPr algn="ctr"/>
            <a:r>
              <a:rPr lang="en-US" i="1" dirty="0">
                <a:solidFill>
                  <a:schemeClr val="bg1"/>
                </a:solidFill>
                <a:latin typeface="Avenir Light Oblique" panose="020B0402020203090204" pitchFamily="34" charset="77"/>
              </a:rPr>
              <a:t>How we came to be…</a:t>
            </a:r>
          </a:p>
        </p:txBody>
      </p:sp>
      <p:sp>
        <p:nvSpPr>
          <p:cNvPr id="17" name="TextBox 16">
            <a:extLst>
              <a:ext uri="{FF2B5EF4-FFF2-40B4-BE49-F238E27FC236}">
                <a16:creationId xmlns:a16="http://schemas.microsoft.com/office/drawing/2014/main" id="{4B76C212-8494-2CB4-80E2-45102DC8F567}"/>
              </a:ext>
            </a:extLst>
          </p:cNvPr>
          <p:cNvSpPr txBox="1"/>
          <p:nvPr/>
        </p:nvSpPr>
        <p:spPr>
          <a:xfrm>
            <a:off x="3191892" y="5518951"/>
            <a:ext cx="5970135" cy="369332"/>
          </a:xfrm>
          <a:prstGeom prst="rect">
            <a:avLst/>
          </a:prstGeom>
          <a:noFill/>
        </p:spPr>
        <p:txBody>
          <a:bodyPr wrap="square" rtlCol="0">
            <a:spAutoFit/>
          </a:bodyPr>
          <a:lstStyle/>
          <a:p>
            <a:pPr algn="ctr"/>
            <a:r>
              <a:rPr lang="en-US" i="1" dirty="0">
                <a:solidFill>
                  <a:schemeClr val="bg1"/>
                </a:solidFill>
                <a:latin typeface="Avenir Light Oblique" panose="020B0402020203090204" pitchFamily="34" charset="77"/>
              </a:rPr>
              <a:t>What we are collectively contributing…</a:t>
            </a:r>
          </a:p>
        </p:txBody>
      </p:sp>
    </p:spTree>
    <p:extLst>
      <p:ext uri="{BB962C8B-B14F-4D97-AF65-F5344CB8AC3E}">
        <p14:creationId xmlns:p14="http://schemas.microsoft.com/office/powerpoint/2010/main" val="6407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000"/>
                                        <p:tgtEl>
                                          <p:spTgt spid="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P spid="5" grpId="0"/>
      <p:bldP spid="7"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20372F-849C-D9C3-CA37-4BE7830CD745}"/>
              </a:ext>
            </a:extLst>
          </p:cNvPr>
          <p:cNvSpPr/>
          <p:nvPr/>
        </p:nvSpPr>
        <p:spPr>
          <a:xfrm>
            <a:off x="3047437" y="501869"/>
            <a:ext cx="5927834" cy="5927834"/>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3DC72C-8C81-B0B2-87F3-861C73357F0B}"/>
              </a:ext>
            </a:extLst>
          </p:cNvPr>
          <p:cNvSpPr/>
          <p:nvPr/>
        </p:nvSpPr>
        <p:spPr>
          <a:xfrm>
            <a:off x="2482806" y="1255488"/>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7870506" y="1298591"/>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3223120" y="480766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223386" y="7357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6313682" y="10325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5208917" y="5268310"/>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7075661" y="480683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2261789" y="3151644"/>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8171229" y="318396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CDE"/>
              </a:solidFill>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2482806" y="1865667"/>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223386" y="460287"/>
            <a:ext cx="1556824" cy="923330"/>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7886939" y="1933155"/>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6306446" y="719428"/>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8204095" y="3794141"/>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5208980" y="5779705"/>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7108527" y="5454202"/>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3216554" y="5285887"/>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2261789" y="3673070"/>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Capacity Grants</a:t>
            </a:r>
          </a:p>
        </p:txBody>
      </p:sp>
      <p:pic>
        <p:nvPicPr>
          <p:cNvPr id="5" name="Picture 4" descr="A picture containing text, sign&#10;&#10;Description automatically generated">
            <a:extLst>
              <a:ext uri="{FF2B5EF4-FFF2-40B4-BE49-F238E27FC236}">
                <a16:creationId xmlns:a16="http://schemas.microsoft.com/office/drawing/2014/main" id="{B81EBBC3-E456-92CA-26DD-D6001F36A670}"/>
              </a:ext>
            </a:extLst>
          </p:cNvPr>
          <p:cNvPicPr>
            <a:picLocks noChangeAspect="1"/>
          </p:cNvPicPr>
          <p:nvPr/>
        </p:nvPicPr>
        <p:blipFill>
          <a:blip r:embed="rId2"/>
          <a:stretch>
            <a:fillRect/>
          </a:stretch>
        </p:blipFill>
        <p:spPr>
          <a:xfrm>
            <a:off x="4725668" y="3145043"/>
            <a:ext cx="2571372" cy="759555"/>
          </a:xfrm>
          <a:prstGeom prst="rect">
            <a:avLst/>
          </a:prstGeom>
        </p:spPr>
      </p:pic>
    </p:spTree>
    <p:extLst>
      <p:ext uri="{BB962C8B-B14F-4D97-AF65-F5344CB8AC3E}">
        <p14:creationId xmlns:p14="http://schemas.microsoft.com/office/powerpoint/2010/main" val="84878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FC1A03E2-DC78-2719-2DFD-86E5A199FAC2}"/>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TextBox 2">
            <a:extLst>
              <a:ext uri="{FF2B5EF4-FFF2-40B4-BE49-F238E27FC236}">
                <a16:creationId xmlns:a16="http://schemas.microsoft.com/office/drawing/2014/main" id="{5FCC03A9-2E9C-E118-698A-587591CB72A4}"/>
              </a:ext>
            </a:extLst>
          </p:cNvPr>
          <p:cNvSpPr txBox="1"/>
          <p:nvPr/>
        </p:nvSpPr>
        <p:spPr>
          <a:xfrm>
            <a:off x="130176" y="196859"/>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A national system for advancing agriculture</a:t>
            </a:r>
          </a:p>
        </p:txBody>
      </p:sp>
      <p:sp>
        <p:nvSpPr>
          <p:cNvPr id="4" name="TextBox 3">
            <a:extLst>
              <a:ext uri="{FF2B5EF4-FFF2-40B4-BE49-F238E27FC236}">
                <a16:creationId xmlns:a16="http://schemas.microsoft.com/office/drawing/2014/main" id="{11AC2E4D-8746-F66E-96EC-333F32734396}"/>
              </a:ext>
            </a:extLst>
          </p:cNvPr>
          <p:cNvSpPr txBox="1"/>
          <p:nvPr/>
        </p:nvSpPr>
        <p:spPr>
          <a:xfrm>
            <a:off x="7600950" y="1526261"/>
            <a:ext cx="4317308" cy="477053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venir Book" panose="02000503020000020003" pitchFamily="2" charset="0"/>
              </a:rPr>
              <a:t>Over the decades following the Hatch Act, a number of new bills were signed into law that</a:t>
            </a:r>
          </a:p>
          <a:p>
            <a:pPr marL="742950" lvl="1" indent="-285750">
              <a:buFont typeface="Arial" panose="020B0604020202020204" pitchFamily="34" charset="0"/>
              <a:buChar char="•"/>
            </a:pPr>
            <a:r>
              <a:rPr lang="en-US" sz="1400" dirty="0">
                <a:latin typeface="Avenir Book" panose="02000503020000020003" pitchFamily="2" charset="0"/>
              </a:rPr>
              <a:t>Increased funding levels</a:t>
            </a:r>
          </a:p>
          <a:p>
            <a:pPr marL="742950" lvl="1" indent="-285750">
              <a:buFont typeface="Arial" panose="020B0604020202020204" pitchFamily="34" charset="0"/>
              <a:buChar char="•"/>
            </a:pPr>
            <a:r>
              <a:rPr lang="en-US" sz="1400" dirty="0">
                <a:latin typeface="Avenir Book" panose="02000503020000020003" pitchFamily="2" charset="0"/>
              </a:rPr>
              <a:t>Outlined a system for tracking and coordinating the research across the national network</a:t>
            </a:r>
          </a:p>
          <a:p>
            <a:pPr marL="742950" lvl="1" indent="-285750">
              <a:buFont typeface="Arial" panose="020B0604020202020204" pitchFamily="34" charset="0"/>
              <a:buChar char="•"/>
            </a:pPr>
            <a:r>
              <a:rPr lang="en-US" sz="1400" dirty="0">
                <a:latin typeface="Avenir Book" panose="02000503020000020003" pitchFamily="2" charset="0"/>
              </a:rPr>
              <a:t>Expanded the scope of research needs</a:t>
            </a:r>
          </a:p>
          <a:p>
            <a:pPr marL="742950" lvl="1" indent="-285750">
              <a:spcAft>
                <a:spcPts val="600"/>
              </a:spcAft>
              <a:buFont typeface="Arial" panose="020B0604020202020204" pitchFamily="34" charset="0"/>
              <a:buChar char="•"/>
            </a:pPr>
            <a:r>
              <a:rPr lang="en-US" sz="1400" dirty="0">
                <a:latin typeface="Avenir Book" panose="02000503020000020003" pitchFamily="2" charset="0"/>
              </a:rPr>
              <a:t>Codified extension as an integral component of the land-grant system</a:t>
            </a:r>
          </a:p>
          <a:p>
            <a:pPr marL="285750" indent="-285750">
              <a:spcAft>
                <a:spcPts val="600"/>
              </a:spcAft>
              <a:buFont typeface="Arial" panose="020B0604020202020204" pitchFamily="34" charset="0"/>
              <a:buChar char="•"/>
            </a:pPr>
            <a:r>
              <a:rPr lang="en-US" sz="1400" dirty="0">
                <a:latin typeface="Avenir Book" panose="02000503020000020003" pitchFamily="2" charset="0"/>
              </a:rPr>
              <a:t>The need for coordinated efforts drove many of the conversations, addressing the perpetual tensions between research efforts and practical applications</a:t>
            </a:r>
          </a:p>
          <a:p>
            <a:pPr marL="285750" indent="-285750">
              <a:buFont typeface="Arial" panose="020B0604020202020204" pitchFamily="34" charset="0"/>
              <a:buChar char="•"/>
            </a:pPr>
            <a:r>
              <a:rPr lang="en-US" sz="1400" dirty="0">
                <a:latin typeface="Avenir Book" panose="02000503020000020003" pitchFamily="2" charset="0"/>
              </a:rPr>
              <a:t>The early 20</a:t>
            </a:r>
            <a:r>
              <a:rPr lang="en-US" sz="1400" baseline="30000" dirty="0">
                <a:latin typeface="Avenir Book" panose="02000503020000020003" pitchFamily="2" charset="0"/>
              </a:rPr>
              <a:t>th</a:t>
            </a:r>
            <a:r>
              <a:rPr lang="en-US" sz="1400" dirty="0">
                <a:latin typeface="Avenir Book" panose="02000503020000020003" pitchFamily="2" charset="0"/>
              </a:rPr>
              <a:t> century brought a host of challenges that impacted the lives of Americans:</a:t>
            </a:r>
          </a:p>
          <a:p>
            <a:pPr marL="742950" lvl="1" indent="-285750">
              <a:buFont typeface="Arial" panose="020B0604020202020204" pitchFamily="34" charset="0"/>
              <a:buChar char="•"/>
            </a:pPr>
            <a:r>
              <a:rPr lang="en-US" sz="1400" dirty="0">
                <a:latin typeface="Avenir Book" panose="02000503020000020003" pitchFamily="2" charset="0"/>
              </a:rPr>
              <a:t>The Great War (World War I) from 1914-18 (US involvement from 1917-18)</a:t>
            </a:r>
          </a:p>
          <a:p>
            <a:pPr marL="742950" lvl="1" indent="-285750">
              <a:spcAft>
                <a:spcPts val="600"/>
              </a:spcAft>
              <a:buFont typeface="Arial" panose="020B0604020202020204" pitchFamily="34" charset="0"/>
              <a:buChar char="•"/>
            </a:pPr>
            <a:r>
              <a:rPr lang="en-US" sz="1400" dirty="0">
                <a:latin typeface="Avenir Book" panose="02000503020000020003" pitchFamily="2" charset="0"/>
              </a:rPr>
              <a:t>The Great Depression, which was initiated by the stock market crash in 1929 and continued to impact lives through the next decade and more</a:t>
            </a:r>
          </a:p>
        </p:txBody>
      </p:sp>
      <p:sp>
        <p:nvSpPr>
          <p:cNvPr id="7" name="TextBox 6">
            <a:extLst>
              <a:ext uri="{FF2B5EF4-FFF2-40B4-BE49-F238E27FC236}">
                <a16:creationId xmlns:a16="http://schemas.microsoft.com/office/drawing/2014/main" id="{3D687556-E708-89E8-9A07-DA122E9C938E}"/>
              </a:ext>
            </a:extLst>
          </p:cNvPr>
          <p:cNvSpPr txBox="1"/>
          <p:nvPr/>
        </p:nvSpPr>
        <p:spPr>
          <a:xfrm>
            <a:off x="4714875" y="720327"/>
            <a:ext cx="3986213" cy="430887"/>
          </a:xfrm>
          <a:prstGeom prst="rect">
            <a:avLst/>
          </a:prstGeom>
          <a:noFill/>
        </p:spPr>
        <p:txBody>
          <a:bodyPr wrap="square" rtlCol="0">
            <a:spAutoFit/>
          </a:bodyPr>
          <a:lstStyle/>
          <a:p>
            <a:r>
              <a:rPr lang="en-US" sz="1100" dirty="0">
                <a:latin typeface="Avenir Book" panose="02000503020000020003" pitchFamily="2" charset="0"/>
              </a:rPr>
              <a:t>Opening of the new USDA ARS building on campus (1937).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pic>
        <p:nvPicPr>
          <p:cNvPr id="9" name="Picture 8" descr="A picture containing text, grass, outdoor, sky&#10;&#10;Description automatically generated">
            <a:extLst>
              <a:ext uri="{FF2B5EF4-FFF2-40B4-BE49-F238E27FC236}">
                <a16:creationId xmlns:a16="http://schemas.microsoft.com/office/drawing/2014/main" id="{01CC1DE6-A43C-DE22-C0ED-97341123C58B}"/>
              </a:ext>
            </a:extLst>
          </p:cNvPr>
          <p:cNvPicPr>
            <a:picLocks noChangeAspect="1"/>
          </p:cNvPicPr>
          <p:nvPr/>
        </p:nvPicPr>
        <p:blipFill>
          <a:blip r:embed="rId3"/>
          <a:stretch>
            <a:fillRect/>
          </a:stretch>
        </p:blipFill>
        <p:spPr>
          <a:xfrm>
            <a:off x="2386013" y="3271582"/>
            <a:ext cx="5178499" cy="3085943"/>
          </a:xfrm>
          <a:prstGeom prst="rect">
            <a:avLst/>
          </a:prstGeom>
          <a:effectLst>
            <a:outerShdw blurRad="50800" dist="38100" dir="2700000" algn="tl" rotWithShape="0">
              <a:prstClr val="black">
                <a:alpha val="40000"/>
              </a:prstClr>
            </a:outerShdw>
          </a:effectLst>
        </p:spPr>
      </p:pic>
      <p:pic>
        <p:nvPicPr>
          <p:cNvPr id="6" name="Picture 5" descr="A group of people standing in front of a building&#10;&#10;Description automatically generated with medium confidence">
            <a:extLst>
              <a:ext uri="{FF2B5EF4-FFF2-40B4-BE49-F238E27FC236}">
                <a16:creationId xmlns:a16="http://schemas.microsoft.com/office/drawing/2014/main" id="{EA14DCE0-2DE7-C03E-2A24-87504F28562C}"/>
              </a:ext>
            </a:extLst>
          </p:cNvPr>
          <p:cNvPicPr>
            <a:picLocks noChangeAspect="1"/>
          </p:cNvPicPr>
          <p:nvPr/>
        </p:nvPicPr>
        <p:blipFill>
          <a:blip r:embed="rId4"/>
          <a:stretch>
            <a:fillRect/>
          </a:stretch>
        </p:blipFill>
        <p:spPr>
          <a:xfrm>
            <a:off x="198347" y="720327"/>
            <a:ext cx="4516528" cy="3024354"/>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5EF1821-EA39-AEE8-54E4-079D08C1B9A2}"/>
              </a:ext>
            </a:extLst>
          </p:cNvPr>
          <p:cNvSpPr txBox="1"/>
          <p:nvPr/>
        </p:nvSpPr>
        <p:spPr>
          <a:xfrm>
            <a:off x="2471744" y="6349602"/>
            <a:ext cx="5372100" cy="430887"/>
          </a:xfrm>
          <a:prstGeom prst="rect">
            <a:avLst/>
          </a:prstGeom>
          <a:noFill/>
        </p:spPr>
        <p:txBody>
          <a:bodyPr wrap="square" rtlCol="0">
            <a:spAutoFit/>
          </a:bodyPr>
          <a:lstStyle/>
          <a:p>
            <a:r>
              <a:rPr lang="en-US" sz="1100" dirty="0">
                <a:latin typeface="Avenir Book" panose="02000503020000020003" pitchFamily="2" charset="0"/>
              </a:rPr>
              <a:t>Russell Larson at the newly purchased experimental farms at Rock Springs (1960).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Tree>
    <p:extLst>
      <p:ext uri="{BB962C8B-B14F-4D97-AF65-F5344CB8AC3E}">
        <p14:creationId xmlns:p14="http://schemas.microsoft.com/office/powerpoint/2010/main" val="3564726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04FEDD-3AD8-1F2E-900F-E101112E2079}"/>
              </a:ext>
            </a:extLst>
          </p:cNvPr>
          <p:cNvSpPr txBox="1"/>
          <p:nvPr/>
        </p:nvSpPr>
        <p:spPr>
          <a:xfrm>
            <a:off x="3809999" y="1053954"/>
            <a:ext cx="7209711" cy="153888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b="1" dirty="0">
                <a:latin typeface="Avenir Heavy" panose="02000503020000020003" pitchFamily="2" charset="0"/>
              </a:rPr>
              <a:t>Doubled the appropriations </a:t>
            </a:r>
            <a:r>
              <a:rPr lang="en-US" sz="1400" dirty="0">
                <a:latin typeface="Avenir Book" panose="02000503020000020003" pitchFamily="2" charset="0"/>
              </a:rPr>
              <a:t>to the stations and restricted the funds to “only paying the necessary expenses of conducting </a:t>
            </a:r>
            <a:r>
              <a:rPr lang="en-US" sz="1400" b="1" dirty="0">
                <a:latin typeface="Avenir Heavy" panose="02000503020000020003" pitchFamily="2" charset="0"/>
              </a:rPr>
              <a:t>original researches and experiments</a:t>
            </a:r>
            <a:r>
              <a:rPr lang="en-US" sz="1400" dirty="0">
                <a:latin typeface="Avenir Book" panose="02000503020000020003" pitchFamily="2" charset="0"/>
              </a:rPr>
              <a:t>”</a:t>
            </a:r>
          </a:p>
          <a:p>
            <a:pPr marL="285750" indent="-285750">
              <a:spcAft>
                <a:spcPts val="600"/>
              </a:spcAft>
              <a:buFont typeface="Arial" panose="020B0604020202020204" pitchFamily="34" charset="0"/>
              <a:buChar char="•"/>
            </a:pPr>
            <a:r>
              <a:rPr lang="en-US" sz="1400" dirty="0">
                <a:latin typeface="Avenir Book" panose="02000503020000020003" pitchFamily="2" charset="0"/>
              </a:rPr>
              <a:t>Assigned to the OES the duty of </a:t>
            </a:r>
            <a:r>
              <a:rPr lang="en-US" sz="1400" b="1" dirty="0">
                <a:latin typeface="Avenir Heavy" panose="02000503020000020003" pitchFamily="2" charset="0"/>
              </a:rPr>
              <a:t>annual certification </a:t>
            </a:r>
            <a:r>
              <a:rPr lang="en-US" sz="1400" dirty="0">
                <a:latin typeface="Avenir Book" panose="02000503020000020003" pitchFamily="2" charset="0"/>
              </a:rPr>
              <a:t>of eligibility of the stations</a:t>
            </a:r>
          </a:p>
          <a:p>
            <a:pPr marL="285750" indent="-285750">
              <a:buFont typeface="Arial" panose="020B0604020202020204" pitchFamily="34" charset="0"/>
              <a:buChar char="•"/>
            </a:pPr>
            <a:r>
              <a:rPr lang="en-US" sz="1400" dirty="0">
                <a:latin typeface="Avenir Book" panose="02000503020000020003" pitchFamily="2" charset="0"/>
              </a:rPr>
              <a:t>Prompted the creation of </a:t>
            </a:r>
            <a:r>
              <a:rPr lang="en-US" sz="1400" b="1" dirty="0">
                <a:latin typeface="Avenir Heavy" panose="02000503020000020003" pitchFamily="2" charset="0"/>
              </a:rPr>
              <a:t>the project system</a:t>
            </a:r>
          </a:p>
          <a:p>
            <a:pPr marL="742950" lvl="1" indent="-285750">
              <a:spcAft>
                <a:spcPts val="600"/>
              </a:spcAft>
              <a:buFont typeface="Arial" panose="020B0604020202020204" pitchFamily="34" charset="0"/>
              <a:buChar char="•"/>
            </a:pPr>
            <a:r>
              <a:rPr lang="en-US" sz="1400" dirty="0">
                <a:latin typeface="Avenir Book" panose="02000503020000020003" pitchFamily="2" charset="0"/>
              </a:rPr>
              <a:t>Required each station to submit for approval a written plan of work, with all activities grouped into “projects”</a:t>
            </a:r>
          </a:p>
        </p:txBody>
      </p:sp>
      <p:sp>
        <p:nvSpPr>
          <p:cNvPr id="4" name="TextBox 3">
            <a:extLst>
              <a:ext uri="{FF2B5EF4-FFF2-40B4-BE49-F238E27FC236}">
                <a16:creationId xmlns:a16="http://schemas.microsoft.com/office/drawing/2014/main" id="{FBCF44A3-AB6B-F442-E2BB-505B2767C551}"/>
              </a:ext>
            </a:extLst>
          </p:cNvPr>
          <p:cNvSpPr txBox="1"/>
          <p:nvPr/>
        </p:nvSpPr>
        <p:spPr>
          <a:xfrm>
            <a:off x="3810000" y="721006"/>
            <a:ext cx="6096000"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Adams Act</a:t>
            </a:r>
          </a:p>
        </p:txBody>
      </p:sp>
      <p:pic>
        <p:nvPicPr>
          <p:cNvPr id="5" name="Picture 4" descr="A picture containing text, sign&#10;&#10;Description automatically generated">
            <a:extLst>
              <a:ext uri="{FF2B5EF4-FFF2-40B4-BE49-F238E27FC236}">
                <a16:creationId xmlns:a16="http://schemas.microsoft.com/office/drawing/2014/main" id="{9DA9634F-D0D9-E178-74BF-01A0991FA271}"/>
              </a:ext>
            </a:extLst>
          </p:cNvPr>
          <p:cNvPicPr>
            <a:picLocks noChangeAspect="1"/>
          </p:cNvPicPr>
          <p:nvPr/>
        </p:nvPicPr>
        <p:blipFill>
          <a:blip r:embed="rId2"/>
          <a:stretch>
            <a:fillRect/>
          </a:stretch>
        </p:blipFill>
        <p:spPr>
          <a:xfrm>
            <a:off x="9963333" y="295943"/>
            <a:ext cx="1954925" cy="577463"/>
          </a:xfrm>
          <a:prstGeom prst="rect">
            <a:avLst/>
          </a:prstGeom>
        </p:spPr>
      </p:pic>
      <p:sp>
        <p:nvSpPr>
          <p:cNvPr id="6" name="TextBox 5">
            <a:extLst>
              <a:ext uri="{FF2B5EF4-FFF2-40B4-BE49-F238E27FC236}">
                <a16:creationId xmlns:a16="http://schemas.microsoft.com/office/drawing/2014/main" id="{B0AE37EC-8B22-014C-7BDD-270B5FE77998}"/>
              </a:ext>
            </a:extLst>
          </p:cNvPr>
          <p:cNvSpPr txBox="1"/>
          <p:nvPr/>
        </p:nvSpPr>
        <p:spPr>
          <a:xfrm>
            <a:off x="3946857" y="2922059"/>
            <a:ext cx="7387446" cy="124649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b="1" dirty="0">
                <a:latin typeface="Avenir Heavy" panose="02000503020000020003" pitchFamily="2" charset="0"/>
              </a:rPr>
              <a:t>Provided additional appropriations</a:t>
            </a:r>
            <a:r>
              <a:rPr lang="en-US" sz="1400" dirty="0">
                <a:latin typeface="Avenir Book" panose="02000503020000020003" pitchFamily="2" charset="0"/>
              </a:rPr>
              <a:t>, stepping up to $60,000 ($1.08M today) per station by 1930</a:t>
            </a:r>
          </a:p>
          <a:p>
            <a:pPr marL="285750" indent="-285750">
              <a:spcAft>
                <a:spcPts val="600"/>
              </a:spcAft>
              <a:buFont typeface="Arial" panose="020B0604020202020204" pitchFamily="34" charset="0"/>
              <a:buChar char="•"/>
            </a:pPr>
            <a:r>
              <a:rPr lang="en-US" sz="1400" dirty="0">
                <a:latin typeface="Avenir Book" panose="02000503020000020003" pitchFamily="2" charset="0"/>
              </a:rPr>
              <a:t>Added language applicable to the Hatch funding for the “development and improvement of the rural home and rural life,” following from national movements to </a:t>
            </a:r>
            <a:r>
              <a:rPr lang="en-US" sz="1400" b="1" dirty="0">
                <a:latin typeface="Avenir Heavy" panose="02000503020000020003" pitchFamily="2" charset="0"/>
              </a:rPr>
              <a:t>incorporate economic and sociological studies</a:t>
            </a:r>
            <a:r>
              <a:rPr lang="en-US" sz="1400" dirty="0">
                <a:latin typeface="Avenir Book" panose="02000503020000020003" pitchFamily="2" charset="0"/>
              </a:rPr>
              <a:t> into the experiment station research  </a:t>
            </a:r>
          </a:p>
        </p:txBody>
      </p:sp>
      <p:sp>
        <p:nvSpPr>
          <p:cNvPr id="7" name="TextBox 6">
            <a:extLst>
              <a:ext uri="{FF2B5EF4-FFF2-40B4-BE49-F238E27FC236}">
                <a16:creationId xmlns:a16="http://schemas.microsoft.com/office/drawing/2014/main" id="{DBE2C8F5-5392-20AC-6D36-BC1B28802BFE}"/>
              </a:ext>
            </a:extLst>
          </p:cNvPr>
          <p:cNvSpPr txBox="1"/>
          <p:nvPr/>
        </p:nvSpPr>
        <p:spPr>
          <a:xfrm>
            <a:off x="3810000" y="2589874"/>
            <a:ext cx="6239566" cy="369332"/>
          </a:xfrm>
          <a:prstGeom prst="rect">
            <a:avLst/>
          </a:prstGeom>
          <a:noFill/>
        </p:spPr>
        <p:txBody>
          <a:bodyPr wrap="square" rtlCol="0">
            <a:spAutoFit/>
          </a:bodyPr>
          <a:lstStyle/>
          <a:p>
            <a:r>
              <a:rPr lang="en-US" b="1">
                <a:solidFill>
                  <a:srgbClr val="009CDE"/>
                </a:solidFill>
                <a:latin typeface="Avenir Black" panose="02000503020000020003" pitchFamily="2" charset="0"/>
              </a:rPr>
              <a:t>Purnell Act</a:t>
            </a:r>
          </a:p>
        </p:txBody>
      </p:sp>
      <p:sp>
        <p:nvSpPr>
          <p:cNvPr id="8" name="TextBox 7">
            <a:extLst>
              <a:ext uri="{FF2B5EF4-FFF2-40B4-BE49-F238E27FC236}">
                <a16:creationId xmlns:a16="http://schemas.microsoft.com/office/drawing/2014/main" id="{CCF07753-41C3-55AC-91FC-820CCA9B5978}"/>
              </a:ext>
            </a:extLst>
          </p:cNvPr>
          <p:cNvSpPr txBox="1"/>
          <p:nvPr/>
        </p:nvSpPr>
        <p:spPr>
          <a:xfrm>
            <a:off x="3946857" y="4513816"/>
            <a:ext cx="7072863" cy="204671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dirty="0">
                <a:latin typeface="Avenir Book" panose="02000503020000020003" pitchFamily="2" charset="0"/>
              </a:rPr>
              <a:t>Called for an </a:t>
            </a:r>
            <a:r>
              <a:rPr lang="en-US" sz="1400" b="1" dirty="0">
                <a:latin typeface="Avenir Heavy" panose="02000503020000020003" pitchFamily="2" charset="0"/>
              </a:rPr>
              <a:t>additional $1 million </a:t>
            </a:r>
            <a:r>
              <a:rPr lang="en-US" sz="1400" dirty="0">
                <a:latin typeface="Avenir Book" panose="02000503020000020003" pitchFamily="2" charset="0"/>
              </a:rPr>
              <a:t>for the entire Hatch program the following year and annual increases until the total reached $5 million by 1940</a:t>
            </a:r>
          </a:p>
          <a:p>
            <a:pPr marL="285750" indent="-285750">
              <a:spcAft>
                <a:spcPts val="600"/>
              </a:spcAft>
              <a:buFont typeface="Arial" panose="020B0604020202020204" pitchFamily="34" charset="0"/>
              <a:buChar char="•"/>
            </a:pPr>
            <a:r>
              <a:rPr lang="en-US" sz="1400" dirty="0">
                <a:latin typeface="Avenir Book" panose="02000503020000020003" pitchFamily="2" charset="0"/>
              </a:rPr>
              <a:t>60% of the funds would be appropriated to the state stations, distributed based on each state’s proportion of the rural population (the </a:t>
            </a:r>
            <a:r>
              <a:rPr lang="en-US" sz="1400" b="1" dirty="0">
                <a:latin typeface="Avenir Heavy" panose="02000503020000020003" pitchFamily="2" charset="0"/>
              </a:rPr>
              <a:t>beginning of formula funds</a:t>
            </a:r>
            <a:r>
              <a:rPr lang="en-US" sz="1400" dirty="0">
                <a:latin typeface="Avenir Book" panose="02000503020000020003" pitchFamily="2" charset="0"/>
              </a:rPr>
              <a:t>)</a:t>
            </a:r>
          </a:p>
          <a:p>
            <a:pPr marL="285750" indent="-285750">
              <a:spcAft>
                <a:spcPts val="600"/>
              </a:spcAft>
              <a:buFont typeface="Arial" panose="020B0604020202020204" pitchFamily="34" charset="0"/>
              <a:buChar char="•"/>
            </a:pPr>
            <a:r>
              <a:rPr lang="en-US" sz="1400" dirty="0">
                <a:latin typeface="Avenir Book" panose="02000503020000020003" pitchFamily="2" charset="0"/>
              </a:rPr>
              <a:t>Required </a:t>
            </a:r>
            <a:r>
              <a:rPr lang="en-US" sz="1400" b="1" dirty="0">
                <a:latin typeface="Avenir Heavy" panose="02000503020000020003" pitchFamily="2" charset="0"/>
              </a:rPr>
              <a:t>states to match </a:t>
            </a:r>
            <a:r>
              <a:rPr lang="en-US" sz="1400" dirty="0">
                <a:latin typeface="Avenir Book" panose="02000503020000020003" pitchFamily="2" charset="0"/>
              </a:rPr>
              <a:t>the appropriations from their treasuries</a:t>
            </a:r>
          </a:p>
          <a:p>
            <a:pPr marL="285750" indent="-285750">
              <a:spcAft>
                <a:spcPts val="600"/>
              </a:spcAft>
              <a:buFont typeface="Arial" panose="020B0604020202020204" pitchFamily="34" charset="0"/>
              <a:buChar char="•"/>
            </a:pPr>
            <a:r>
              <a:rPr lang="en-US" sz="1400" dirty="0">
                <a:latin typeface="Avenir Book" panose="02000503020000020003" pitchFamily="2" charset="0"/>
              </a:rPr>
              <a:t>The remaining 40% was used at the discretion of the Secretary of Agriculture, and one half of this was to be used to </a:t>
            </a:r>
            <a:r>
              <a:rPr lang="en-US" sz="1400" b="1" dirty="0">
                <a:latin typeface="Avenir Heavy" panose="02000503020000020003" pitchFamily="2" charset="0"/>
              </a:rPr>
              <a:t>establish and maintain research laboratories </a:t>
            </a:r>
            <a:r>
              <a:rPr lang="en-US" sz="1400" dirty="0">
                <a:latin typeface="Avenir Book" panose="02000503020000020003" pitchFamily="2" charset="0"/>
              </a:rPr>
              <a:t>in major agricultural regions (many created near land-grant colleges)</a:t>
            </a:r>
          </a:p>
        </p:txBody>
      </p:sp>
      <p:sp>
        <p:nvSpPr>
          <p:cNvPr id="9" name="TextBox 8">
            <a:extLst>
              <a:ext uri="{FF2B5EF4-FFF2-40B4-BE49-F238E27FC236}">
                <a16:creationId xmlns:a16="http://schemas.microsoft.com/office/drawing/2014/main" id="{9539B41E-901D-C439-39F4-F4B6DF7E9DE4}"/>
              </a:ext>
            </a:extLst>
          </p:cNvPr>
          <p:cNvSpPr txBox="1"/>
          <p:nvPr/>
        </p:nvSpPr>
        <p:spPr>
          <a:xfrm>
            <a:off x="3810000" y="4160301"/>
            <a:ext cx="6096000" cy="369332"/>
          </a:xfrm>
          <a:prstGeom prst="rect">
            <a:avLst/>
          </a:prstGeom>
          <a:noFill/>
        </p:spPr>
        <p:txBody>
          <a:bodyPr wrap="square" rtlCol="0">
            <a:spAutoFit/>
          </a:bodyPr>
          <a:lstStyle/>
          <a:p>
            <a:r>
              <a:rPr lang="en-US" b="1">
                <a:solidFill>
                  <a:srgbClr val="009CDE"/>
                </a:solidFill>
                <a:latin typeface="Avenir Black" panose="02000503020000020003" pitchFamily="2" charset="0"/>
              </a:rPr>
              <a:t>Bankhead-Jones Act</a:t>
            </a:r>
          </a:p>
        </p:txBody>
      </p:sp>
      <p:sp>
        <p:nvSpPr>
          <p:cNvPr id="10" name="TextBox 9">
            <a:extLst>
              <a:ext uri="{FF2B5EF4-FFF2-40B4-BE49-F238E27FC236}">
                <a16:creationId xmlns:a16="http://schemas.microsoft.com/office/drawing/2014/main" id="{4DB7CAE5-FF5F-4AC4-66ED-D639CA45DCDB}"/>
              </a:ext>
            </a:extLst>
          </p:cNvPr>
          <p:cNvSpPr txBox="1"/>
          <p:nvPr/>
        </p:nvSpPr>
        <p:spPr>
          <a:xfrm>
            <a:off x="3114663" y="725470"/>
            <a:ext cx="832195" cy="369332"/>
          </a:xfrm>
          <a:prstGeom prst="rect">
            <a:avLst/>
          </a:prstGeom>
          <a:noFill/>
        </p:spPr>
        <p:txBody>
          <a:bodyPr wrap="square" rtlCol="0">
            <a:spAutoFit/>
          </a:bodyPr>
          <a:lstStyle/>
          <a:p>
            <a:pPr algn="ctr"/>
            <a:r>
              <a:rPr lang="en-US" b="1">
                <a:solidFill>
                  <a:srgbClr val="009CDE"/>
                </a:solidFill>
                <a:latin typeface="Avenir Black" panose="02000503020000020003" pitchFamily="2" charset="0"/>
              </a:rPr>
              <a:t>1906</a:t>
            </a:r>
          </a:p>
        </p:txBody>
      </p:sp>
      <p:sp>
        <p:nvSpPr>
          <p:cNvPr id="11" name="TextBox 10">
            <a:extLst>
              <a:ext uri="{FF2B5EF4-FFF2-40B4-BE49-F238E27FC236}">
                <a16:creationId xmlns:a16="http://schemas.microsoft.com/office/drawing/2014/main" id="{48E2DA66-2A82-F894-1C75-2AF4A745A4F2}"/>
              </a:ext>
            </a:extLst>
          </p:cNvPr>
          <p:cNvSpPr txBox="1"/>
          <p:nvPr/>
        </p:nvSpPr>
        <p:spPr>
          <a:xfrm>
            <a:off x="3114663" y="2589874"/>
            <a:ext cx="832195" cy="369332"/>
          </a:xfrm>
          <a:prstGeom prst="rect">
            <a:avLst/>
          </a:prstGeom>
          <a:noFill/>
        </p:spPr>
        <p:txBody>
          <a:bodyPr wrap="square" rtlCol="0">
            <a:spAutoFit/>
          </a:bodyPr>
          <a:lstStyle/>
          <a:p>
            <a:pPr algn="ctr"/>
            <a:r>
              <a:rPr lang="en-US" b="1">
                <a:solidFill>
                  <a:srgbClr val="009CDE"/>
                </a:solidFill>
                <a:latin typeface="Avenir Black" panose="02000503020000020003" pitchFamily="2" charset="0"/>
              </a:rPr>
              <a:t>1925</a:t>
            </a:r>
          </a:p>
        </p:txBody>
      </p:sp>
      <p:sp>
        <p:nvSpPr>
          <p:cNvPr id="12" name="TextBox 11">
            <a:extLst>
              <a:ext uri="{FF2B5EF4-FFF2-40B4-BE49-F238E27FC236}">
                <a16:creationId xmlns:a16="http://schemas.microsoft.com/office/drawing/2014/main" id="{509CBDFB-B36B-FF69-0639-135F9BF60072}"/>
              </a:ext>
            </a:extLst>
          </p:cNvPr>
          <p:cNvSpPr txBox="1"/>
          <p:nvPr/>
        </p:nvSpPr>
        <p:spPr>
          <a:xfrm>
            <a:off x="3114663" y="4160301"/>
            <a:ext cx="832195" cy="369332"/>
          </a:xfrm>
          <a:prstGeom prst="rect">
            <a:avLst/>
          </a:prstGeom>
          <a:noFill/>
        </p:spPr>
        <p:txBody>
          <a:bodyPr wrap="square" rtlCol="0">
            <a:spAutoFit/>
          </a:bodyPr>
          <a:lstStyle/>
          <a:p>
            <a:pPr algn="ctr"/>
            <a:r>
              <a:rPr lang="en-US" b="1">
                <a:solidFill>
                  <a:srgbClr val="009CDE"/>
                </a:solidFill>
                <a:latin typeface="Avenir Black" panose="02000503020000020003" pitchFamily="2" charset="0"/>
              </a:rPr>
              <a:t>1935</a:t>
            </a:r>
          </a:p>
        </p:txBody>
      </p:sp>
      <p:cxnSp>
        <p:nvCxnSpPr>
          <p:cNvPr id="14" name="Straight Connector 13">
            <a:extLst>
              <a:ext uri="{FF2B5EF4-FFF2-40B4-BE49-F238E27FC236}">
                <a16:creationId xmlns:a16="http://schemas.microsoft.com/office/drawing/2014/main" id="{5749A312-76D0-9D51-32B7-3077E9F252E5}"/>
              </a:ext>
            </a:extLst>
          </p:cNvPr>
          <p:cNvCxnSpPr>
            <a:cxnSpLocks/>
            <a:stCxn id="10" idx="2"/>
            <a:endCxn id="11" idx="0"/>
          </p:cNvCxnSpPr>
          <p:nvPr/>
        </p:nvCxnSpPr>
        <p:spPr>
          <a:xfrm>
            <a:off x="3530761" y="1094802"/>
            <a:ext cx="0" cy="1495072"/>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FC27A7-1D24-BF54-BDC0-93828BC29C42}"/>
              </a:ext>
            </a:extLst>
          </p:cNvPr>
          <p:cNvCxnSpPr>
            <a:cxnSpLocks/>
            <a:stCxn id="11" idx="2"/>
            <a:endCxn id="12" idx="0"/>
          </p:cNvCxnSpPr>
          <p:nvPr/>
        </p:nvCxnSpPr>
        <p:spPr>
          <a:xfrm>
            <a:off x="3530761" y="2959206"/>
            <a:ext cx="0" cy="1201095"/>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581DA3E-0ACC-47B6-992F-5E8C59242CB2}"/>
              </a:ext>
            </a:extLst>
          </p:cNvPr>
          <p:cNvSpPr txBox="1"/>
          <p:nvPr/>
        </p:nvSpPr>
        <p:spPr>
          <a:xfrm>
            <a:off x="2762064" y="1657672"/>
            <a:ext cx="832195"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1914</a:t>
            </a:r>
          </a:p>
        </p:txBody>
      </p:sp>
      <p:sp>
        <p:nvSpPr>
          <p:cNvPr id="28" name="TextBox 27">
            <a:extLst>
              <a:ext uri="{FF2B5EF4-FFF2-40B4-BE49-F238E27FC236}">
                <a16:creationId xmlns:a16="http://schemas.microsoft.com/office/drawing/2014/main" id="{190CE77F-4F73-5420-CB45-539AF02F9B00}"/>
              </a:ext>
            </a:extLst>
          </p:cNvPr>
          <p:cNvSpPr txBox="1"/>
          <p:nvPr/>
        </p:nvSpPr>
        <p:spPr>
          <a:xfrm>
            <a:off x="2698565" y="5031051"/>
            <a:ext cx="832195"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1937</a:t>
            </a:r>
          </a:p>
        </p:txBody>
      </p:sp>
      <p:sp>
        <p:nvSpPr>
          <p:cNvPr id="29" name="TextBox 28">
            <a:extLst>
              <a:ext uri="{FF2B5EF4-FFF2-40B4-BE49-F238E27FC236}">
                <a16:creationId xmlns:a16="http://schemas.microsoft.com/office/drawing/2014/main" id="{D8C8B8D7-EF8D-A548-3E36-7C497E28EBD2}"/>
              </a:ext>
            </a:extLst>
          </p:cNvPr>
          <p:cNvSpPr txBox="1"/>
          <p:nvPr/>
        </p:nvSpPr>
        <p:spPr>
          <a:xfrm>
            <a:off x="0" y="1067086"/>
            <a:ext cx="2835426" cy="938719"/>
          </a:xfrm>
          <a:prstGeom prst="rect">
            <a:avLst/>
          </a:prstGeom>
          <a:noFill/>
        </p:spPr>
        <p:txBody>
          <a:bodyPr wrap="square">
            <a:spAutoFit/>
          </a:bodyPr>
          <a:lstStyle/>
          <a:p>
            <a:pPr algn="r">
              <a:spcAft>
                <a:spcPts val="600"/>
              </a:spcAft>
            </a:pPr>
            <a:r>
              <a:rPr lang="en-US" sz="1100" dirty="0">
                <a:solidFill>
                  <a:srgbClr val="1D407C"/>
                </a:solidFill>
                <a:latin typeface="Avenir Book" panose="02000503020000020003" pitchFamily="2" charset="0"/>
              </a:rPr>
              <a:t>Passage of the </a:t>
            </a:r>
            <a:r>
              <a:rPr lang="en-US" sz="1100" b="1" dirty="0">
                <a:solidFill>
                  <a:srgbClr val="1D407C"/>
                </a:solidFill>
                <a:latin typeface="Avenir Heavy" panose="02000503020000020003" pitchFamily="2" charset="0"/>
              </a:rPr>
              <a:t>Smith-Lever Act </a:t>
            </a:r>
            <a:r>
              <a:rPr lang="en-US" sz="1100" dirty="0">
                <a:solidFill>
                  <a:srgbClr val="1D407C"/>
                </a:solidFill>
                <a:latin typeface="Avenir Book" panose="02000503020000020003" pitchFamily="2" charset="0"/>
              </a:rPr>
              <a:t>which provided federal funding to support a national system for rural adult vocational education with admins in land-grant colleges and county agents</a:t>
            </a:r>
          </a:p>
        </p:txBody>
      </p:sp>
      <p:cxnSp>
        <p:nvCxnSpPr>
          <p:cNvPr id="30" name="Straight Connector 29">
            <a:extLst>
              <a:ext uri="{FF2B5EF4-FFF2-40B4-BE49-F238E27FC236}">
                <a16:creationId xmlns:a16="http://schemas.microsoft.com/office/drawing/2014/main" id="{110FA27E-4EDA-6B38-4A40-5ED8B7CD2377}"/>
              </a:ext>
            </a:extLst>
          </p:cNvPr>
          <p:cNvCxnSpPr>
            <a:cxnSpLocks/>
            <a:stCxn id="12" idx="2"/>
          </p:cNvCxnSpPr>
          <p:nvPr/>
        </p:nvCxnSpPr>
        <p:spPr>
          <a:xfrm>
            <a:off x="3530761" y="4529633"/>
            <a:ext cx="0" cy="2030897"/>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93CA6E9-9E5C-BAA0-A35E-E37A983EB1BC}"/>
              </a:ext>
            </a:extLst>
          </p:cNvPr>
          <p:cNvSpPr txBox="1"/>
          <p:nvPr/>
        </p:nvSpPr>
        <p:spPr>
          <a:xfrm>
            <a:off x="0" y="4223262"/>
            <a:ext cx="2835426" cy="1107996"/>
          </a:xfrm>
          <a:prstGeom prst="rect">
            <a:avLst/>
          </a:prstGeom>
          <a:noFill/>
        </p:spPr>
        <p:txBody>
          <a:bodyPr wrap="square">
            <a:spAutoFit/>
          </a:bodyPr>
          <a:lstStyle/>
          <a:p>
            <a:pPr algn="r">
              <a:spcAft>
                <a:spcPts val="600"/>
              </a:spcAft>
            </a:pPr>
            <a:r>
              <a:rPr lang="en-US" sz="1100" dirty="0">
                <a:solidFill>
                  <a:srgbClr val="1D407C"/>
                </a:solidFill>
                <a:latin typeface="Avenir Book" panose="02000503020000020003" pitchFamily="2" charset="0"/>
              </a:rPr>
              <a:t>The USDA establishes the U.S. Regional Pasture Research Laboratory (2</a:t>
            </a:r>
            <a:r>
              <a:rPr lang="en-US" sz="1100" baseline="30000" dirty="0">
                <a:solidFill>
                  <a:srgbClr val="1D407C"/>
                </a:solidFill>
                <a:latin typeface="Avenir Book" panose="02000503020000020003" pitchFamily="2" charset="0"/>
              </a:rPr>
              <a:t>nd</a:t>
            </a:r>
            <a:r>
              <a:rPr lang="en-US" sz="1100" dirty="0">
                <a:solidFill>
                  <a:srgbClr val="1D407C"/>
                </a:solidFill>
                <a:latin typeface="Avenir Book" panose="02000503020000020003" pitchFamily="2" charset="0"/>
              </a:rPr>
              <a:t> of the 9 labs established in the US under the Bankhead-Jones Act), purchasing land and erecting a new building adjacent to the Agricultural College campus.</a:t>
            </a:r>
          </a:p>
        </p:txBody>
      </p:sp>
      <p:sp>
        <p:nvSpPr>
          <p:cNvPr id="34" name="TextBox 33">
            <a:extLst>
              <a:ext uri="{FF2B5EF4-FFF2-40B4-BE49-F238E27FC236}">
                <a16:creationId xmlns:a16="http://schemas.microsoft.com/office/drawing/2014/main" id="{9B93625F-B3C2-E1E3-2A6D-2398073A31A9}"/>
              </a:ext>
            </a:extLst>
          </p:cNvPr>
          <p:cNvSpPr txBox="1"/>
          <p:nvPr/>
        </p:nvSpPr>
        <p:spPr>
          <a:xfrm>
            <a:off x="130176" y="196859"/>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Growing Agricultural Research</a:t>
            </a:r>
          </a:p>
        </p:txBody>
      </p:sp>
      <p:sp>
        <p:nvSpPr>
          <p:cNvPr id="15" name="TextBox 14">
            <a:extLst>
              <a:ext uri="{FF2B5EF4-FFF2-40B4-BE49-F238E27FC236}">
                <a16:creationId xmlns:a16="http://schemas.microsoft.com/office/drawing/2014/main" id="{AB2E9CEC-DDBF-B752-1B21-C574C2E51557}"/>
              </a:ext>
            </a:extLst>
          </p:cNvPr>
          <p:cNvSpPr txBox="1"/>
          <p:nvPr/>
        </p:nvSpPr>
        <p:spPr>
          <a:xfrm>
            <a:off x="2698565" y="3716601"/>
            <a:ext cx="832195"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1933</a:t>
            </a:r>
          </a:p>
        </p:txBody>
      </p:sp>
      <p:sp>
        <p:nvSpPr>
          <p:cNvPr id="17" name="TextBox 16">
            <a:extLst>
              <a:ext uri="{FF2B5EF4-FFF2-40B4-BE49-F238E27FC236}">
                <a16:creationId xmlns:a16="http://schemas.microsoft.com/office/drawing/2014/main" id="{CD110549-AC35-9D6D-4707-566631B5CA5B}"/>
              </a:ext>
            </a:extLst>
          </p:cNvPr>
          <p:cNvSpPr txBox="1"/>
          <p:nvPr/>
        </p:nvSpPr>
        <p:spPr>
          <a:xfrm>
            <a:off x="130176" y="3581404"/>
            <a:ext cx="2705250" cy="430887"/>
          </a:xfrm>
          <a:prstGeom prst="rect">
            <a:avLst/>
          </a:prstGeom>
          <a:noFill/>
        </p:spPr>
        <p:txBody>
          <a:bodyPr wrap="square">
            <a:spAutoFit/>
          </a:bodyPr>
          <a:lstStyle/>
          <a:p>
            <a:pPr algn="r">
              <a:spcAft>
                <a:spcPts val="600"/>
              </a:spcAft>
            </a:pPr>
            <a:r>
              <a:rPr lang="en-US" sz="1100" dirty="0">
                <a:solidFill>
                  <a:srgbClr val="1D407C"/>
                </a:solidFill>
                <a:latin typeface="Avenir Book" panose="02000503020000020003" pitchFamily="2" charset="0"/>
              </a:rPr>
              <a:t>Congress passes the first </a:t>
            </a:r>
            <a:r>
              <a:rPr lang="en-US" sz="1100" b="1" dirty="0">
                <a:solidFill>
                  <a:srgbClr val="1D407C"/>
                </a:solidFill>
                <a:latin typeface="Avenir Heavy" panose="02000503020000020003" pitchFamily="2" charset="0"/>
              </a:rPr>
              <a:t>Farm Bill </a:t>
            </a:r>
            <a:r>
              <a:rPr lang="en-US" sz="1100" dirty="0">
                <a:solidFill>
                  <a:srgbClr val="1D407C"/>
                </a:solidFill>
                <a:latin typeface="Avenir Book" panose="02000503020000020003" pitchFamily="2" charset="0"/>
              </a:rPr>
              <a:t>as a part of the New Deal legislation.</a:t>
            </a:r>
          </a:p>
        </p:txBody>
      </p:sp>
    </p:spTree>
    <p:extLst>
      <p:ext uri="{BB962C8B-B14F-4D97-AF65-F5344CB8AC3E}">
        <p14:creationId xmlns:p14="http://schemas.microsoft.com/office/powerpoint/2010/main" val="652665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36836-E1A7-24D0-DB06-3121E95333CE}"/>
              </a:ext>
            </a:extLst>
          </p:cNvPr>
          <p:cNvSpPr txBox="1"/>
          <p:nvPr/>
        </p:nvSpPr>
        <p:spPr>
          <a:xfrm>
            <a:off x="3809999" y="956233"/>
            <a:ext cx="7209711" cy="2031325"/>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venir Book" panose="02000503020000020003" pitchFamily="2" charset="0"/>
              </a:rPr>
              <a:t>Increased appropriations for expanded capacity and included titles allocation money specifically for </a:t>
            </a:r>
            <a:r>
              <a:rPr lang="en-US" sz="1400" b="1" dirty="0">
                <a:latin typeface="Avenir Heavy" panose="02000503020000020003" pitchFamily="2" charset="0"/>
              </a:rPr>
              <a:t>marketing research</a:t>
            </a:r>
          </a:p>
          <a:p>
            <a:pPr marL="285750" indent="-285750">
              <a:buFont typeface="Arial" panose="020B0604020202020204" pitchFamily="34" charset="0"/>
              <a:buChar char="•"/>
            </a:pPr>
            <a:r>
              <a:rPr lang="en-US" sz="1400" dirty="0">
                <a:latin typeface="Avenir Book" panose="02000503020000020003" pitchFamily="2" charset="0"/>
              </a:rPr>
              <a:t>Dedicated one quarter of the total appropriation for a “</a:t>
            </a:r>
            <a:r>
              <a:rPr lang="en-US" sz="1400" b="1" dirty="0">
                <a:latin typeface="Avenir Heavy" panose="02000503020000020003" pitchFamily="2" charset="0"/>
              </a:rPr>
              <a:t>Regional Research Fund</a:t>
            </a:r>
            <a:r>
              <a:rPr lang="en-US" sz="1400" dirty="0">
                <a:latin typeface="Avenir Book" panose="02000503020000020003" pitchFamily="2" charset="0"/>
              </a:rPr>
              <a:t>” to support cooperative investigations across states and of regional importance </a:t>
            </a:r>
          </a:p>
          <a:p>
            <a:pPr marL="742950" lvl="1" indent="-285750">
              <a:buFont typeface="Arial" panose="020B0604020202020204" pitchFamily="34" charset="0"/>
              <a:buChar char="•"/>
            </a:pPr>
            <a:r>
              <a:rPr lang="en-US" sz="1400" dirty="0">
                <a:latin typeface="Avenir Book" panose="02000503020000020003" pitchFamily="2" charset="0"/>
              </a:rPr>
              <a:t>Established a Committee representing four regions to review proposals and centrally administer the funds for joint projects</a:t>
            </a:r>
          </a:p>
          <a:p>
            <a:pPr marL="285750" indent="-285750">
              <a:buFont typeface="Arial" panose="020B0604020202020204" pitchFamily="34" charset="0"/>
              <a:buChar char="•"/>
            </a:pPr>
            <a:r>
              <a:rPr lang="en-US" sz="1400" dirty="0">
                <a:latin typeface="Avenir Book" panose="02000503020000020003" pitchFamily="2" charset="0"/>
              </a:rPr>
              <a:t>Changed the </a:t>
            </a:r>
            <a:r>
              <a:rPr lang="en-US" sz="1400" b="1" dirty="0">
                <a:latin typeface="Avenir Heavy" panose="02000503020000020003" pitchFamily="2" charset="0"/>
              </a:rPr>
              <a:t>formula</a:t>
            </a:r>
            <a:r>
              <a:rPr lang="en-US" sz="1400" dirty="0">
                <a:latin typeface="Avenir Book" panose="02000503020000020003" pitchFamily="2" charset="0"/>
              </a:rPr>
              <a:t> for the allocation of the appropriations going to states to also include a base allocation evenly split among all stations (20%) and an additional sum on a formula based on a state’s rural and farm populations (52%)</a:t>
            </a:r>
          </a:p>
        </p:txBody>
      </p:sp>
      <p:sp>
        <p:nvSpPr>
          <p:cNvPr id="3" name="TextBox 2">
            <a:extLst>
              <a:ext uri="{FF2B5EF4-FFF2-40B4-BE49-F238E27FC236}">
                <a16:creationId xmlns:a16="http://schemas.microsoft.com/office/drawing/2014/main" id="{7F1C23A3-FDBC-54B4-3106-6D988DDB1E9F}"/>
              </a:ext>
            </a:extLst>
          </p:cNvPr>
          <p:cNvSpPr txBox="1"/>
          <p:nvPr/>
        </p:nvSpPr>
        <p:spPr>
          <a:xfrm>
            <a:off x="3809999" y="710184"/>
            <a:ext cx="6096000"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Research and Marketing Act</a:t>
            </a:r>
          </a:p>
        </p:txBody>
      </p:sp>
      <p:sp>
        <p:nvSpPr>
          <p:cNvPr id="4" name="TextBox 3">
            <a:extLst>
              <a:ext uri="{FF2B5EF4-FFF2-40B4-BE49-F238E27FC236}">
                <a16:creationId xmlns:a16="http://schemas.microsoft.com/office/drawing/2014/main" id="{C7D30F88-293C-A2A7-B2C4-5710CC575059}"/>
              </a:ext>
            </a:extLst>
          </p:cNvPr>
          <p:cNvSpPr txBox="1"/>
          <p:nvPr/>
        </p:nvSpPr>
        <p:spPr>
          <a:xfrm>
            <a:off x="3114662" y="714648"/>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1946</a:t>
            </a:r>
          </a:p>
        </p:txBody>
      </p:sp>
      <p:cxnSp>
        <p:nvCxnSpPr>
          <p:cNvPr id="5" name="Straight Connector 4">
            <a:extLst>
              <a:ext uri="{FF2B5EF4-FFF2-40B4-BE49-F238E27FC236}">
                <a16:creationId xmlns:a16="http://schemas.microsoft.com/office/drawing/2014/main" id="{8E57F432-B55A-2BFF-8F6A-E12F7754E524}"/>
              </a:ext>
            </a:extLst>
          </p:cNvPr>
          <p:cNvCxnSpPr>
            <a:cxnSpLocks/>
            <a:stCxn id="4" idx="2"/>
            <a:endCxn id="10" idx="0"/>
          </p:cNvCxnSpPr>
          <p:nvPr/>
        </p:nvCxnSpPr>
        <p:spPr>
          <a:xfrm flipH="1">
            <a:off x="3525878" y="1083980"/>
            <a:ext cx="4882" cy="199966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DDA938-F3CF-06E0-9A65-6F1981B8B0A3}"/>
              </a:ext>
            </a:extLst>
          </p:cNvPr>
          <p:cNvSpPr txBox="1"/>
          <p:nvPr/>
        </p:nvSpPr>
        <p:spPr>
          <a:xfrm>
            <a:off x="0" y="2439300"/>
            <a:ext cx="2830251" cy="938719"/>
          </a:xfrm>
          <a:prstGeom prst="rect">
            <a:avLst/>
          </a:prstGeom>
          <a:noFill/>
        </p:spPr>
        <p:txBody>
          <a:bodyPr wrap="square">
            <a:spAutoFit/>
          </a:bodyPr>
          <a:lstStyle/>
          <a:p>
            <a:pPr algn="r"/>
            <a:r>
              <a:rPr lang="en-US" sz="1100" dirty="0">
                <a:solidFill>
                  <a:srgbClr val="1D407C"/>
                </a:solidFill>
                <a:latin typeface="Avenir Book" panose="02000503020000020003" pitchFamily="2" charset="0"/>
              </a:rPr>
              <a:t>Under the new Eisenhower administration, the Office of Experiment Stations is reorganized under the newly formed Agricultural Research Service as the </a:t>
            </a:r>
            <a:r>
              <a:rPr lang="en-US" sz="1100" b="1" dirty="0">
                <a:solidFill>
                  <a:srgbClr val="1D407C"/>
                </a:solidFill>
                <a:latin typeface="Avenir Heavy" panose="02000503020000020003" pitchFamily="2" charset="0"/>
              </a:rPr>
              <a:t>State Experiment Stations Division</a:t>
            </a:r>
          </a:p>
        </p:txBody>
      </p:sp>
      <p:sp>
        <p:nvSpPr>
          <p:cNvPr id="10" name="TextBox 9">
            <a:extLst>
              <a:ext uri="{FF2B5EF4-FFF2-40B4-BE49-F238E27FC236}">
                <a16:creationId xmlns:a16="http://schemas.microsoft.com/office/drawing/2014/main" id="{96AF181F-5EAD-DF7E-8171-60DB54E8C207}"/>
              </a:ext>
            </a:extLst>
          </p:cNvPr>
          <p:cNvSpPr txBox="1"/>
          <p:nvPr/>
        </p:nvSpPr>
        <p:spPr>
          <a:xfrm>
            <a:off x="3109780" y="3083648"/>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1955</a:t>
            </a:r>
          </a:p>
        </p:txBody>
      </p:sp>
      <p:sp>
        <p:nvSpPr>
          <p:cNvPr id="11" name="TextBox 10">
            <a:extLst>
              <a:ext uri="{FF2B5EF4-FFF2-40B4-BE49-F238E27FC236}">
                <a16:creationId xmlns:a16="http://schemas.microsoft.com/office/drawing/2014/main" id="{ABCB2793-58CD-2EDC-2E04-20179DAC5190}"/>
              </a:ext>
            </a:extLst>
          </p:cNvPr>
          <p:cNvSpPr txBox="1"/>
          <p:nvPr/>
        </p:nvSpPr>
        <p:spPr>
          <a:xfrm>
            <a:off x="3809999" y="3357522"/>
            <a:ext cx="7209711" cy="95410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venir Book" panose="02000503020000020003" pitchFamily="2" charset="0"/>
              </a:rPr>
              <a:t>A ten-year effort to </a:t>
            </a:r>
            <a:r>
              <a:rPr lang="en-US" sz="1400" b="1" dirty="0">
                <a:latin typeface="Avenir Heavy" panose="02000503020000020003" pitchFamily="2" charset="0"/>
              </a:rPr>
              <a:t>consolidate</a:t>
            </a:r>
            <a:r>
              <a:rPr lang="en-US" sz="1400" dirty="0">
                <a:latin typeface="Avenir Book" panose="02000503020000020003" pitchFamily="2" charset="0"/>
              </a:rPr>
              <a:t> the Adams, Purnell, Bankhead-Jones, and the Research and Marketing acts under the Hatch Act is signed into law in August</a:t>
            </a:r>
          </a:p>
          <a:p>
            <a:pPr marL="285750" indent="-285750">
              <a:buFont typeface="Arial" panose="020B0604020202020204" pitchFamily="34" charset="0"/>
              <a:buChar char="•"/>
            </a:pPr>
            <a:r>
              <a:rPr lang="en-US" sz="1400" dirty="0">
                <a:latin typeface="Avenir Book" panose="02000503020000020003" pitchFamily="2" charset="0"/>
              </a:rPr>
              <a:t>A year later the regional research Committee named a subcommittee to </a:t>
            </a:r>
            <a:r>
              <a:rPr lang="en-US" sz="1400" b="1" dirty="0">
                <a:latin typeface="Avenir Heavy" panose="02000503020000020003" pitchFamily="2" charset="0"/>
              </a:rPr>
              <a:t>review</a:t>
            </a:r>
            <a:r>
              <a:rPr lang="en-US" sz="1400" dirty="0">
                <a:latin typeface="Avenir Book" panose="02000503020000020003" pitchFamily="2" charset="0"/>
              </a:rPr>
              <a:t> the regional proposals</a:t>
            </a:r>
          </a:p>
        </p:txBody>
      </p:sp>
      <p:sp>
        <p:nvSpPr>
          <p:cNvPr id="12" name="TextBox 11">
            <a:extLst>
              <a:ext uri="{FF2B5EF4-FFF2-40B4-BE49-F238E27FC236}">
                <a16:creationId xmlns:a16="http://schemas.microsoft.com/office/drawing/2014/main" id="{B1D93465-11B7-2D64-383C-67401FFC1357}"/>
              </a:ext>
            </a:extLst>
          </p:cNvPr>
          <p:cNvSpPr txBox="1"/>
          <p:nvPr/>
        </p:nvSpPr>
        <p:spPr>
          <a:xfrm>
            <a:off x="3805118" y="3084333"/>
            <a:ext cx="6096000"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Hatch Act (consolidated)</a:t>
            </a:r>
          </a:p>
        </p:txBody>
      </p:sp>
      <p:sp>
        <p:nvSpPr>
          <p:cNvPr id="14" name="TextBox 13">
            <a:extLst>
              <a:ext uri="{FF2B5EF4-FFF2-40B4-BE49-F238E27FC236}">
                <a16:creationId xmlns:a16="http://schemas.microsoft.com/office/drawing/2014/main" id="{6FDC52A2-3D5F-0E75-276D-FAB91BEE443B}"/>
              </a:ext>
            </a:extLst>
          </p:cNvPr>
          <p:cNvSpPr txBox="1"/>
          <p:nvPr/>
        </p:nvSpPr>
        <p:spPr>
          <a:xfrm>
            <a:off x="2698566" y="2441639"/>
            <a:ext cx="832195"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1953</a:t>
            </a:r>
          </a:p>
        </p:txBody>
      </p:sp>
      <p:sp>
        <p:nvSpPr>
          <p:cNvPr id="15" name="TextBox 14">
            <a:extLst>
              <a:ext uri="{FF2B5EF4-FFF2-40B4-BE49-F238E27FC236}">
                <a16:creationId xmlns:a16="http://schemas.microsoft.com/office/drawing/2014/main" id="{B4DCA695-C6D9-6922-7446-FB5DEC378AFB}"/>
              </a:ext>
            </a:extLst>
          </p:cNvPr>
          <p:cNvSpPr txBox="1"/>
          <p:nvPr/>
        </p:nvSpPr>
        <p:spPr>
          <a:xfrm>
            <a:off x="63964" y="3357522"/>
            <a:ext cx="2766281" cy="600164"/>
          </a:xfrm>
          <a:prstGeom prst="rect">
            <a:avLst/>
          </a:prstGeom>
          <a:noFill/>
        </p:spPr>
        <p:txBody>
          <a:bodyPr wrap="square">
            <a:spAutoFit/>
          </a:bodyPr>
          <a:lstStyle/>
          <a:p>
            <a:pPr algn="r"/>
            <a:r>
              <a:rPr lang="en-US" sz="1100" dirty="0">
                <a:solidFill>
                  <a:srgbClr val="1D407C"/>
                </a:solidFill>
                <a:latin typeface="Avenir Book" panose="02000503020000020003" pitchFamily="2" charset="0"/>
              </a:rPr>
              <a:t>Pennsylvania’s land-grant institution is elevated to university status as the </a:t>
            </a:r>
            <a:r>
              <a:rPr lang="en-US" sz="1100" b="1" dirty="0">
                <a:solidFill>
                  <a:srgbClr val="1D407C"/>
                </a:solidFill>
                <a:latin typeface="Avenir Heavy" panose="02000503020000020003" pitchFamily="2" charset="0"/>
              </a:rPr>
              <a:t>Pennsylvania State University</a:t>
            </a:r>
          </a:p>
        </p:txBody>
      </p:sp>
      <p:cxnSp>
        <p:nvCxnSpPr>
          <p:cNvPr id="19" name="Straight Connector 18">
            <a:extLst>
              <a:ext uri="{FF2B5EF4-FFF2-40B4-BE49-F238E27FC236}">
                <a16:creationId xmlns:a16="http://schemas.microsoft.com/office/drawing/2014/main" id="{B73D899D-899E-DAC9-519F-0A7A75782C81}"/>
              </a:ext>
            </a:extLst>
          </p:cNvPr>
          <p:cNvCxnSpPr>
            <a:cxnSpLocks/>
            <a:stCxn id="10" idx="2"/>
            <a:endCxn id="26" idx="0"/>
          </p:cNvCxnSpPr>
          <p:nvPr/>
        </p:nvCxnSpPr>
        <p:spPr>
          <a:xfrm>
            <a:off x="3525878" y="3452980"/>
            <a:ext cx="4882" cy="1160821"/>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639DD4-2C36-2606-44D6-A23164CA1754}"/>
              </a:ext>
            </a:extLst>
          </p:cNvPr>
          <p:cNvSpPr txBox="1"/>
          <p:nvPr/>
        </p:nvSpPr>
        <p:spPr>
          <a:xfrm>
            <a:off x="2698565" y="4313240"/>
            <a:ext cx="832195"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1961</a:t>
            </a:r>
          </a:p>
        </p:txBody>
      </p:sp>
      <p:sp>
        <p:nvSpPr>
          <p:cNvPr id="23" name="TextBox 22">
            <a:extLst>
              <a:ext uri="{FF2B5EF4-FFF2-40B4-BE49-F238E27FC236}">
                <a16:creationId xmlns:a16="http://schemas.microsoft.com/office/drawing/2014/main" id="{302E6601-9083-D93A-F68A-DD1EBA553C60}"/>
              </a:ext>
            </a:extLst>
          </p:cNvPr>
          <p:cNvSpPr txBox="1"/>
          <p:nvPr/>
        </p:nvSpPr>
        <p:spPr>
          <a:xfrm>
            <a:off x="108405" y="4313240"/>
            <a:ext cx="2721850" cy="1277273"/>
          </a:xfrm>
          <a:prstGeom prst="rect">
            <a:avLst/>
          </a:prstGeom>
          <a:noFill/>
        </p:spPr>
        <p:txBody>
          <a:bodyPr wrap="square">
            <a:spAutoFit/>
          </a:bodyPr>
          <a:lstStyle/>
          <a:p>
            <a:pPr algn="r"/>
            <a:r>
              <a:rPr lang="en-US" sz="1100" dirty="0">
                <a:solidFill>
                  <a:srgbClr val="1D407C"/>
                </a:solidFill>
                <a:latin typeface="Avenir Book" panose="02000503020000020003" pitchFamily="2" charset="0"/>
              </a:rPr>
              <a:t>Under the new Kennedy administration, the State Experiment Stations Division becomes the </a:t>
            </a:r>
            <a:r>
              <a:rPr lang="en-US" sz="1100" b="1" dirty="0">
                <a:solidFill>
                  <a:srgbClr val="1D407C"/>
                </a:solidFill>
                <a:latin typeface="Avenir Heavy" panose="02000503020000020003" pitchFamily="2" charset="0"/>
              </a:rPr>
              <a:t>Cooperative State Experiment Station Service </a:t>
            </a:r>
            <a:r>
              <a:rPr lang="en-US" sz="1100" dirty="0">
                <a:solidFill>
                  <a:srgbClr val="1D407C"/>
                </a:solidFill>
                <a:latin typeface="Avenir Book" panose="02000503020000020003" pitchFamily="2" charset="0"/>
              </a:rPr>
              <a:t>(CSESS). It was renamed again the following year to the </a:t>
            </a:r>
            <a:r>
              <a:rPr lang="en-US" sz="1100" b="1" dirty="0">
                <a:solidFill>
                  <a:srgbClr val="1D407C"/>
                </a:solidFill>
                <a:latin typeface="Avenir Heavy" panose="02000503020000020003" pitchFamily="2" charset="0"/>
              </a:rPr>
              <a:t>Cooperative State Research Service </a:t>
            </a:r>
            <a:r>
              <a:rPr lang="en-US" sz="1100" dirty="0">
                <a:solidFill>
                  <a:srgbClr val="1D407C"/>
                </a:solidFill>
                <a:latin typeface="Avenir Book" panose="02000503020000020003" pitchFamily="2" charset="0"/>
              </a:rPr>
              <a:t>(CSRS)</a:t>
            </a:r>
            <a:endParaRPr lang="en-US" sz="1100" b="1" dirty="0">
              <a:solidFill>
                <a:srgbClr val="1D407C"/>
              </a:solidFill>
              <a:latin typeface="Avenir Heavy" panose="02000503020000020003" pitchFamily="2" charset="0"/>
            </a:endParaRPr>
          </a:p>
        </p:txBody>
      </p:sp>
      <p:sp>
        <p:nvSpPr>
          <p:cNvPr id="26" name="TextBox 25">
            <a:extLst>
              <a:ext uri="{FF2B5EF4-FFF2-40B4-BE49-F238E27FC236}">
                <a16:creationId xmlns:a16="http://schemas.microsoft.com/office/drawing/2014/main" id="{C230C3E8-63CE-7714-96F4-9FA7352B9914}"/>
              </a:ext>
            </a:extLst>
          </p:cNvPr>
          <p:cNvSpPr txBox="1"/>
          <p:nvPr/>
        </p:nvSpPr>
        <p:spPr>
          <a:xfrm>
            <a:off x="3114662" y="4613801"/>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1962</a:t>
            </a:r>
          </a:p>
        </p:txBody>
      </p:sp>
      <p:sp>
        <p:nvSpPr>
          <p:cNvPr id="29" name="TextBox 28">
            <a:extLst>
              <a:ext uri="{FF2B5EF4-FFF2-40B4-BE49-F238E27FC236}">
                <a16:creationId xmlns:a16="http://schemas.microsoft.com/office/drawing/2014/main" id="{A58D1E1D-DC85-AC07-C718-F11077DAB6D2}"/>
              </a:ext>
            </a:extLst>
          </p:cNvPr>
          <p:cNvSpPr txBox="1"/>
          <p:nvPr/>
        </p:nvSpPr>
        <p:spPr>
          <a:xfrm>
            <a:off x="3810000" y="4613801"/>
            <a:ext cx="6096000"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McIntire-Stennis Act</a:t>
            </a:r>
          </a:p>
        </p:txBody>
      </p:sp>
      <p:sp>
        <p:nvSpPr>
          <p:cNvPr id="30" name="TextBox 29">
            <a:extLst>
              <a:ext uri="{FF2B5EF4-FFF2-40B4-BE49-F238E27FC236}">
                <a16:creationId xmlns:a16="http://schemas.microsoft.com/office/drawing/2014/main" id="{8847DB0A-26DB-2EA3-80D3-E77C74036E94}"/>
              </a:ext>
            </a:extLst>
          </p:cNvPr>
          <p:cNvSpPr txBox="1"/>
          <p:nvPr/>
        </p:nvSpPr>
        <p:spPr>
          <a:xfrm>
            <a:off x="3814882" y="4874485"/>
            <a:ext cx="7209711" cy="1169551"/>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venir Book" panose="02000503020000020003" pitchFamily="2" charset="0"/>
              </a:rPr>
              <a:t>Intended to encourage </a:t>
            </a:r>
            <a:r>
              <a:rPr lang="en-US" sz="1400" b="1" dirty="0">
                <a:latin typeface="Avenir Heavy" panose="02000503020000020003" pitchFamily="2" charset="0"/>
              </a:rPr>
              <a:t>forestry research </a:t>
            </a:r>
            <a:r>
              <a:rPr lang="en-US" sz="1400" dirty="0">
                <a:latin typeface="Avenir Book" panose="02000503020000020003" pitchFamily="2" charset="0"/>
              </a:rPr>
              <a:t>a land-grant colleges, experiment stations, and other qualified forestry schools by allocating funds based on a formula that primarily accounted for acreage of non-federal commercial forest land and the volume of timber annually cut in each state; these funds were dispersed for the first time in 1964 under the CSRS</a:t>
            </a:r>
          </a:p>
        </p:txBody>
      </p:sp>
      <p:cxnSp>
        <p:nvCxnSpPr>
          <p:cNvPr id="33" name="Straight Connector 32">
            <a:extLst>
              <a:ext uri="{FF2B5EF4-FFF2-40B4-BE49-F238E27FC236}">
                <a16:creationId xmlns:a16="http://schemas.microsoft.com/office/drawing/2014/main" id="{A6BB3A97-2200-1962-2412-A1172F90D4FA}"/>
              </a:ext>
            </a:extLst>
          </p:cNvPr>
          <p:cNvCxnSpPr>
            <a:cxnSpLocks/>
            <a:stCxn id="26" idx="2"/>
          </p:cNvCxnSpPr>
          <p:nvPr/>
        </p:nvCxnSpPr>
        <p:spPr>
          <a:xfrm>
            <a:off x="3530760" y="4983133"/>
            <a:ext cx="0" cy="1127380"/>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pic>
        <p:nvPicPr>
          <p:cNvPr id="50" name="Picture 49" descr="A picture containing text, sign&#10;&#10;Description automatically generated">
            <a:extLst>
              <a:ext uri="{FF2B5EF4-FFF2-40B4-BE49-F238E27FC236}">
                <a16:creationId xmlns:a16="http://schemas.microsoft.com/office/drawing/2014/main" id="{5F85DE17-2C0F-548B-507B-2E665B6366B1}"/>
              </a:ext>
            </a:extLst>
          </p:cNvPr>
          <p:cNvPicPr>
            <a:picLocks noChangeAspect="1"/>
          </p:cNvPicPr>
          <p:nvPr/>
        </p:nvPicPr>
        <p:blipFill>
          <a:blip r:embed="rId3"/>
          <a:stretch>
            <a:fillRect/>
          </a:stretch>
        </p:blipFill>
        <p:spPr>
          <a:xfrm>
            <a:off x="9963333" y="295943"/>
            <a:ext cx="1954925" cy="577463"/>
          </a:xfrm>
          <a:prstGeom prst="rect">
            <a:avLst/>
          </a:prstGeom>
        </p:spPr>
      </p:pic>
      <p:sp>
        <p:nvSpPr>
          <p:cNvPr id="51" name="TextBox 50">
            <a:extLst>
              <a:ext uri="{FF2B5EF4-FFF2-40B4-BE49-F238E27FC236}">
                <a16:creationId xmlns:a16="http://schemas.microsoft.com/office/drawing/2014/main" id="{596F069D-1A1A-763A-2E73-0D66304CD466}"/>
              </a:ext>
            </a:extLst>
          </p:cNvPr>
          <p:cNvSpPr txBox="1"/>
          <p:nvPr/>
        </p:nvSpPr>
        <p:spPr>
          <a:xfrm>
            <a:off x="130176" y="196859"/>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Refining Agricultural Research Administration</a:t>
            </a:r>
          </a:p>
        </p:txBody>
      </p:sp>
      <p:sp>
        <p:nvSpPr>
          <p:cNvPr id="57" name="TextBox 56">
            <a:extLst>
              <a:ext uri="{FF2B5EF4-FFF2-40B4-BE49-F238E27FC236}">
                <a16:creationId xmlns:a16="http://schemas.microsoft.com/office/drawing/2014/main" id="{9DF77B6D-4B4D-9CB3-7DA9-5A14C54E5EAD}"/>
              </a:ext>
            </a:extLst>
          </p:cNvPr>
          <p:cNvSpPr txBox="1"/>
          <p:nvPr/>
        </p:nvSpPr>
        <p:spPr>
          <a:xfrm>
            <a:off x="130176" y="756178"/>
            <a:ext cx="2700069" cy="1107996"/>
          </a:xfrm>
          <a:prstGeom prst="rect">
            <a:avLst/>
          </a:prstGeom>
          <a:noFill/>
        </p:spPr>
        <p:txBody>
          <a:bodyPr wrap="square">
            <a:spAutoFit/>
          </a:bodyPr>
          <a:lstStyle/>
          <a:p>
            <a:pPr algn="r"/>
            <a:r>
              <a:rPr lang="en-US" sz="1100" dirty="0">
                <a:solidFill>
                  <a:srgbClr val="1D407C"/>
                </a:solidFill>
                <a:latin typeface="Avenir Book" panose="02000503020000020003" pitchFamily="2" charset="0"/>
              </a:rPr>
              <a:t>During this period, the College of Agriculture leased and purchased properties in Erie, Adams, and Lancaster counties for the establishment of field stations, now known as the </a:t>
            </a:r>
            <a:r>
              <a:rPr lang="en-US" sz="1100" b="1" dirty="0">
                <a:solidFill>
                  <a:srgbClr val="1D407C"/>
                </a:solidFill>
                <a:latin typeface="Avenir Heavy" panose="02000503020000020003" pitchFamily="2" charset="0"/>
              </a:rPr>
              <a:t>Research and Extension Centers</a:t>
            </a:r>
            <a:r>
              <a:rPr lang="en-US" sz="1100" dirty="0">
                <a:solidFill>
                  <a:srgbClr val="1D407C"/>
                </a:solidFill>
                <a:latin typeface="Avenir Book" panose="02000503020000020003" pitchFamily="2" charset="0"/>
              </a:rPr>
              <a:t>. </a:t>
            </a:r>
            <a:endParaRPr lang="en-US" sz="1100" b="1" dirty="0">
              <a:solidFill>
                <a:srgbClr val="1D407C"/>
              </a:solidFill>
              <a:latin typeface="Avenir Heavy" panose="02000503020000020003" pitchFamily="2" charset="0"/>
            </a:endParaRPr>
          </a:p>
        </p:txBody>
      </p:sp>
    </p:spTree>
    <p:extLst>
      <p:ext uri="{BB962C8B-B14F-4D97-AF65-F5344CB8AC3E}">
        <p14:creationId xmlns:p14="http://schemas.microsoft.com/office/powerpoint/2010/main" val="2912538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81D66BF7-CDBF-AD81-2B65-7A425B8EB725}"/>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Can 2">
            <a:extLst>
              <a:ext uri="{FF2B5EF4-FFF2-40B4-BE49-F238E27FC236}">
                <a16:creationId xmlns:a16="http://schemas.microsoft.com/office/drawing/2014/main" id="{23B27C10-782F-9DB1-5E32-3B9AF880337F}"/>
              </a:ext>
            </a:extLst>
          </p:cNvPr>
          <p:cNvSpPr/>
          <p:nvPr/>
        </p:nvSpPr>
        <p:spPr>
          <a:xfrm>
            <a:off x="950900" y="1371180"/>
            <a:ext cx="1377388" cy="2708476"/>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B4B1C12C-23A9-874E-C776-6755CD3C5F56}"/>
              </a:ext>
            </a:extLst>
          </p:cNvPr>
          <p:cNvSpPr/>
          <p:nvPr/>
        </p:nvSpPr>
        <p:spPr>
          <a:xfrm>
            <a:off x="4023651" y="3254830"/>
            <a:ext cx="1377388" cy="762000"/>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n 4">
            <a:extLst>
              <a:ext uri="{FF2B5EF4-FFF2-40B4-BE49-F238E27FC236}">
                <a16:creationId xmlns:a16="http://schemas.microsoft.com/office/drawing/2014/main" id="{C8AC3A6D-8DFE-7204-85CA-E8B406712F4C}"/>
              </a:ext>
            </a:extLst>
          </p:cNvPr>
          <p:cNvSpPr/>
          <p:nvPr/>
        </p:nvSpPr>
        <p:spPr>
          <a:xfrm>
            <a:off x="7096402" y="3525678"/>
            <a:ext cx="1377388" cy="553978"/>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a:extLst>
              <a:ext uri="{FF2B5EF4-FFF2-40B4-BE49-F238E27FC236}">
                <a16:creationId xmlns:a16="http://schemas.microsoft.com/office/drawing/2014/main" id="{023D4E85-BD63-CC6D-5848-079DEF63A4C9}"/>
              </a:ext>
            </a:extLst>
          </p:cNvPr>
          <p:cNvSpPr/>
          <p:nvPr/>
        </p:nvSpPr>
        <p:spPr>
          <a:xfrm>
            <a:off x="9887830" y="3848162"/>
            <a:ext cx="1377388" cy="231494"/>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BA310A-0D18-C6F8-9FEE-FF53A1BBB1F5}"/>
              </a:ext>
            </a:extLst>
          </p:cNvPr>
          <p:cNvSpPr txBox="1"/>
          <p:nvPr/>
        </p:nvSpPr>
        <p:spPr>
          <a:xfrm>
            <a:off x="795548" y="4218148"/>
            <a:ext cx="1678329" cy="369332"/>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Hatch</a:t>
            </a:r>
          </a:p>
        </p:txBody>
      </p:sp>
      <p:sp>
        <p:nvSpPr>
          <p:cNvPr id="8" name="TextBox 7">
            <a:extLst>
              <a:ext uri="{FF2B5EF4-FFF2-40B4-BE49-F238E27FC236}">
                <a16:creationId xmlns:a16="http://schemas.microsoft.com/office/drawing/2014/main" id="{F1741DE9-AC5F-DC8B-06B0-02B3026C7D12}"/>
              </a:ext>
            </a:extLst>
          </p:cNvPr>
          <p:cNvSpPr txBox="1"/>
          <p:nvPr/>
        </p:nvSpPr>
        <p:spPr>
          <a:xfrm>
            <a:off x="3949401" y="4125950"/>
            <a:ext cx="1678329" cy="646331"/>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Hatch</a:t>
            </a:r>
          </a:p>
          <a:p>
            <a:pPr algn="ctr"/>
            <a:r>
              <a:rPr lang="en-US" b="1" dirty="0">
                <a:solidFill>
                  <a:srgbClr val="001E44"/>
                </a:solidFill>
                <a:latin typeface="Avenir Black" panose="02000503020000020003" pitchFamily="2" charset="0"/>
              </a:rPr>
              <a:t>Multistate</a:t>
            </a:r>
          </a:p>
        </p:txBody>
      </p:sp>
      <p:sp>
        <p:nvSpPr>
          <p:cNvPr id="9" name="TextBox 8">
            <a:extLst>
              <a:ext uri="{FF2B5EF4-FFF2-40B4-BE49-F238E27FC236}">
                <a16:creationId xmlns:a16="http://schemas.microsoft.com/office/drawing/2014/main" id="{7B97F4B8-60EC-1521-F074-A2AD7F8CBFA0}"/>
              </a:ext>
            </a:extLst>
          </p:cNvPr>
          <p:cNvSpPr txBox="1"/>
          <p:nvPr/>
        </p:nvSpPr>
        <p:spPr>
          <a:xfrm>
            <a:off x="6969080" y="4125949"/>
            <a:ext cx="1678329" cy="646331"/>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McIntire-Stennis</a:t>
            </a:r>
          </a:p>
        </p:txBody>
      </p:sp>
      <p:sp>
        <p:nvSpPr>
          <p:cNvPr id="10" name="TextBox 9">
            <a:extLst>
              <a:ext uri="{FF2B5EF4-FFF2-40B4-BE49-F238E27FC236}">
                <a16:creationId xmlns:a16="http://schemas.microsoft.com/office/drawing/2014/main" id="{211801DF-516B-D4D2-80BC-9C060CC2868B}"/>
              </a:ext>
            </a:extLst>
          </p:cNvPr>
          <p:cNvSpPr txBox="1"/>
          <p:nvPr/>
        </p:nvSpPr>
        <p:spPr>
          <a:xfrm>
            <a:off x="9504631" y="4162119"/>
            <a:ext cx="2278821" cy="646331"/>
          </a:xfrm>
          <a:prstGeom prst="rect">
            <a:avLst/>
          </a:prstGeom>
          <a:noFill/>
        </p:spPr>
        <p:txBody>
          <a:bodyPr wrap="square" rtlCol="0">
            <a:spAutoFit/>
          </a:bodyPr>
          <a:lstStyle/>
          <a:p>
            <a:pPr algn="ctr"/>
            <a:r>
              <a:rPr lang="en-US" b="1" dirty="0">
                <a:solidFill>
                  <a:schemeClr val="bg1">
                    <a:lumMod val="50000"/>
                  </a:schemeClr>
                </a:solidFill>
                <a:latin typeface="Avenir Black" panose="02000503020000020003" pitchFamily="2" charset="0"/>
              </a:rPr>
              <a:t>Animal Health and Disease Research</a:t>
            </a:r>
          </a:p>
        </p:txBody>
      </p:sp>
      <p:sp>
        <p:nvSpPr>
          <p:cNvPr id="11" name="TextBox 10">
            <a:extLst>
              <a:ext uri="{FF2B5EF4-FFF2-40B4-BE49-F238E27FC236}">
                <a16:creationId xmlns:a16="http://schemas.microsoft.com/office/drawing/2014/main" id="{68C8FA3C-4E87-0C4C-B280-9001E84142C1}"/>
              </a:ext>
            </a:extLst>
          </p:cNvPr>
          <p:cNvSpPr txBox="1"/>
          <p:nvPr/>
        </p:nvSpPr>
        <p:spPr>
          <a:xfrm>
            <a:off x="361714" y="4746125"/>
            <a:ext cx="2831533"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single or multi-investigator projects</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cover a broad spectrum of agricultural research addressing challenges at the local, state, regional and national levels</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majority of faculty in the college participate in a Hatch project</a:t>
            </a:r>
          </a:p>
        </p:txBody>
      </p:sp>
      <p:sp>
        <p:nvSpPr>
          <p:cNvPr id="12" name="TextBox 11">
            <a:extLst>
              <a:ext uri="{FF2B5EF4-FFF2-40B4-BE49-F238E27FC236}">
                <a16:creationId xmlns:a16="http://schemas.microsoft.com/office/drawing/2014/main" id="{A82C46B6-FB33-A101-9999-25E68BFC6944}"/>
              </a:ext>
            </a:extLst>
          </p:cNvPr>
          <p:cNvSpPr txBox="1"/>
          <p:nvPr/>
        </p:nvSpPr>
        <p:spPr>
          <a:xfrm>
            <a:off x="3364263" y="4724128"/>
            <a:ext cx="2935494"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multidisciplinary projects that coordinate research concerning more than one state or a region </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require jointly planned, cooperative efforts that integrate activity of the participants, include multidisciplinary approaches, and are mutually beneficial to the states involved</a:t>
            </a:r>
          </a:p>
        </p:txBody>
      </p:sp>
      <p:sp>
        <p:nvSpPr>
          <p:cNvPr id="13" name="TextBox 12">
            <a:extLst>
              <a:ext uri="{FF2B5EF4-FFF2-40B4-BE49-F238E27FC236}">
                <a16:creationId xmlns:a16="http://schemas.microsoft.com/office/drawing/2014/main" id="{DFDBA2F9-EFDB-259E-CC49-23A174ED54B6}"/>
              </a:ext>
            </a:extLst>
          </p:cNvPr>
          <p:cNvSpPr txBox="1"/>
          <p:nvPr/>
        </p:nvSpPr>
        <p:spPr>
          <a:xfrm>
            <a:off x="6641788" y="4724128"/>
            <a:ext cx="2561246"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competitively awarded</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address a wide range of forest research topics pertaining to management, protection, and utilization of state forests</a:t>
            </a:r>
          </a:p>
        </p:txBody>
      </p:sp>
      <p:sp>
        <p:nvSpPr>
          <p:cNvPr id="14" name="TextBox 13">
            <a:extLst>
              <a:ext uri="{FF2B5EF4-FFF2-40B4-BE49-F238E27FC236}">
                <a16:creationId xmlns:a16="http://schemas.microsoft.com/office/drawing/2014/main" id="{03343D5B-FBCF-E22D-2DC1-1771AD65DFED}"/>
              </a:ext>
            </a:extLst>
          </p:cNvPr>
          <p:cNvSpPr txBox="1"/>
          <p:nvPr/>
        </p:nvSpPr>
        <p:spPr>
          <a:xfrm>
            <a:off x="9545065" y="4788628"/>
            <a:ext cx="2561246"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1">
                    <a:lumMod val="50000"/>
                  </a:schemeClr>
                </a:solidFill>
                <a:latin typeface="Avenir Book" panose="02000503020000020003" pitchFamily="2" charset="0"/>
              </a:rPr>
              <a:t>competitively awarded</a:t>
            </a:r>
          </a:p>
          <a:p>
            <a:pPr marL="171450" indent="-171450">
              <a:buFont typeface="Arial" panose="020B0604020202020204" pitchFamily="34" charset="0"/>
              <a:buChar char="•"/>
            </a:pPr>
            <a:r>
              <a:rPr lang="en-US" sz="1200" dirty="0">
                <a:solidFill>
                  <a:schemeClr val="bg1">
                    <a:lumMod val="50000"/>
                  </a:schemeClr>
                </a:solidFill>
                <a:latin typeface="Avenir Book" panose="02000503020000020003" pitchFamily="2" charset="0"/>
              </a:rPr>
              <a:t>address a number of animal health concerns, including the general welfare and productivity of income-producing animals, as well as disease prevention for both animals and humans</a:t>
            </a:r>
          </a:p>
          <a:p>
            <a:pPr marL="171450" indent="-171450">
              <a:buFont typeface="Arial" panose="020B0604020202020204" pitchFamily="34" charset="0"/>
              <a:buChar char="•"/>
            </a:pPr>
            <a:endParaRPr lang="en-US" sz="1200" dirty="0">
              <a:solidFill>
                <a:schemeClr val="bg1">
                  <a:lumMod val="50000"/>
                </a:schemeClr>
              </a:solidFill>
              <a:latin typeface="Avenir Book" panose="02000503020000020003" pitchFamily="2" charset="0"/>
            </a:endParaRPr>
          </a:p>
        </p:txBody>
      </p:sp>
      <p:sp>
        <p:nvSpPr>
          <p:cNvPr id="15" name="TextBox 14">
            <a:extLst>
              <a:ext uri="{FF2B5EF4-FFF2-40B4-BE49-F238E27FC236}">
                <a16:creationId xmlns:a16="http://schemas.microsoft.com/office/drawing/2014/main" id="{D27F826B-7C11-5BEB-0F37-1800D094A701}"/>
              </a:ext>
            </a:extLst>
          </p:cNvPr>
          <p:cNvSpPr txBox="1"/>
          <p:nvPr/>
        </p:nvSpPr>
        <p:spPr>
          <a:xfrm>
            <a:off x="1055977" y="2439356"/>
            <a:ext cx="1157469" cy="646331"/>
          </a:xfrm>
          <a:prstGeom prst="rect">
            <a:avLst/>
          </a:prstGeom>
          <a:noFill/>
        </p:spPr>
        <p:txBody>
          <a:bodyPr wrap="square" rtlCol="0">
            <a:spAutoFit/>
          </a:bodyPr>
          <a:lstStyle/>
          <a:p>
            <a:pPr algn="ctr"/>
            <a:r>
              <a:rPr lang="en-US" sz="3600" b="1" dirty="0">
                <a:solidFill>
                  <a:schemeClr val="bg1"/>
                </a:solidFill>
                <a:latin typeface="Avenir Black" panose="02000503020000020003" pitchFamily="2" charset="0"/>
              </a:rPr>
              <a:t>90%</a:t>
            </a:r>
          </a:p>
        </p:txBody>
      </p:sp>
      <p:sp>
        <p:nvSpPr>
          <p:cNvPr id="17" name="TextBox 16">
            <a:extLst>
              <a:ext uri="{FF2B5EF4-FFF2-40B4-BE49-F238E27FC236}">
                <a16:creationId xmlns:a16="http://schemas.microsoft.com/office/drawing/2014/main" id="{E8073E3F-EA9A-A0F2-187F-4DF0550D211A}"/>
              </a:ext>
            </a:extLst>
          </p:cNvPr>
          <p:cNvSpPr txBox="1"/>
          <p:nvPr/>
        </p:nvSpPr>
        <p:spPr>
          <a:xfrm>
            <a:off x="7279668" y="3713423"/>
            <a:ext cx="1157469" cy="400110"/>
          </a:xfrm>
          <a:prstGeom prst="rect">
            <a:avLst/>
          </a:prstGeom>
          <a:noFill/>
        </p:spPr>
        <p:txBody>
          <a:bodyPr wrap="square" rtlCol="0">
            <a:spAutoFit/>
          </a:bodyPr>
          <a:lstStyle/>
          <a:p>
            <a:pPr algn="ctr"/>
            <a:r>
              <a:rPr lang="en-US" sz="2000" b="1" dirty="0">
                <a:solidFill>
                  <a:schemeClr val="bg1"/>
                </a:solidFill>
                <a:latin typeface="Avenir Black" panose="02000503020000020003" pitchFamily="2" charset="0"/>
              </a:rPr>
              <a:t>9%</a:t>
            </a:r>
          </a:p>
        </p:txBody>
      </p:sp>
      <p:sp>
        <p:nvSpPr>
          <p:cNvPr id="18" name="TextBox 17">
            <a:extLst>
              <a:ext uri="{FF2B5EF4-FFF2-40B4-BE49-F238E27FC236}">
                <a16:creationId xmlns:a16="http://schemas.microsoft.com/office/drawing/2014/main" id="{495FAB3B-F8E9-FDA4-BAB6-886AFE9D8403}"/>
              </a:ext>
            </a:extLst>
          </p:cNvPr>
          <p:cNvSpPr txBox="1"/>
          <p:nvPr/>
        </p:nvSpPr>
        <p:spPr>
          <a:xfrm>
            <a:off x="10065308" y="3857245"/>
            <a:ext cx="1157469" cy="307777"/>
          </a:xfrm>
          <a:prstGeom prst="rect">
            <a:avLst/>
          </a:prstGeom>
          <a:noFill/>
        </p:spPr>
        <p:txBody>
          <a:bodyPr wrap="square" rtlCol="0">
            <a:spAutoFit/>
          </a:bodyPr>
          <a:lstStyle/>
          <a:p>
            <a:pPr algn="ctr"/>
            <a:r>
              <a:rPr lang="en-US" sz="1400" b="1" dirty="0">
                <a:solidFill>
                  <a:schemeClr val="bg1"/>
                </a:solidFill>
                <a:latin typeface="Avenir Black" panose="02000503020000020003" pitchFamily="2" charset="0"/>
              </a:rPr>
              <a:t>1%</a:t>
            </a:r>
          </a:p>
        </p:txBody>
      </p:sp>
      <p:sp>
        <p:nvSpPr>
          <p:cNvPr id="19" name="TextBox 18">
            <a:extLst>
              <a:ext uri="{FF2B5EF4-FFF2-40B4-BE49-F238E27FC236}">
                <a16:creationId xmlns:a16="http://schemas.microsoft.com/office/drawing/2014/main" id="{1C4A99F3-3BE5-7037-39A1-29E5CB749868}"/>
              </a:ext>
            </a:extLst>
          </p:cNvPr>
          <p:cNvSpPr txBox="1"/>
          <p:nvPr/>
        </p:nvSpPr>
        <p:spPr>
          <a:xfrm>
            <a:off x="361714" y="6490502"/>
            <a:ext cx="9896354" cy="307777"/>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Learn more</a:t>
            </a:r>
            <a:r>
              <a:rPr lang="en-US" sz="1400" dirty="0">
                <a:solidFill>
                  <a:srgbClr val="001E44"/>
                </a:solidFill>
                <a:latin typeface="Avenir Medium" panose="02000503020000020003" pitchFamily="2" charset="0"/>
              </a:rPr>
              <a:t>: </a:t>
            </a:r>
            <a:r>
              <a:rPr lang="en-US" sz="1400" dirty="0">
                <a:solidFill>
                  <a:srgbClr val="009CDE"/>
                </a:solidFill>
                <a:latin typeface="Avenir Light" panose="020B0402020203020204" pitchFamily="34" charset="77"/>
                <a:hlinkClick r:id="rId3">
                  <a:extLst>
                    <a:ext uri="{A12FA001-AC4F-418D-AE19-62706E023703}">
                      <ahyp:hlinkClr xmlns:ahyp="http://schemas.microsoft.com/office/drawing/2018/hyperlinkcolor" val="tx"/>
                    </a:ext>
                  </a:extLst>
                </a:hlinkClick>
              </a:rPr>
              <a:t>https://agsci.psu.edu/inside/knowledgebase/research-support/aes-resources/capacity-grants</a:t>
            </a:r>
            <a:r>
              <a:rPr lang="en-US" sz="1400" dirty="0">
                <a:solidFill>
                  <a:srgbClr val="009CDE"/>
                </a:solidFill>
                <a:latin typeface="Avenir Light" panose="020B0402020203020204" pitchFamily="34" charset="77"/>
              </a:rPr>
              <a:t> </a:t>
            </a:r>
          </a:p>
        </p:txBody>
      </p:sp>
      <p:pic>
        <p:nvPicPr>
          <p:cNvPr id="20" name="Graphic 19" descr="Lightbulb with solid fill">
            <a:extLst>
              <a:ext uri="{FF2B5EF4-FFF2-40B4-BE49-F238E27FC236}">
                <a16:creationId xmlns:a16="http://schemas.microsoft.com/office/drawing/2014/main" id="{3EB4369E-DA18-C1DF-5CF8-7DA14615EC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247378"/>
            <a:ext cx="550901" cy="550901"/>
          </a:xfrm>
          <a:prstGeom prst="rect">
            <a:avLst/>
          </a:prstGeom>
        </p:spPr>
      </p:pic>
      <p:sp>
        <p:nvSpPr>
          <p:cNvPr id="21" name="TextBox 20">
            <a:extLst>
              <a:ext uri="{FF2B5EF4-FFF2-40B4-BE49-F238E27FC236}">
                <a16:creationId xmlns:a16="http://schemas.microsoft.com/office/drawing/2014/main" id="{6CCA077F-9AD9-B4EF-BF5F-D08337797F61}"/>
              </a:ext>
            </a:extLst>
          </p:cNvPr>
          <p:cNvSpPr txBox="1"/>
          <p:nvPr/>
        </p:nvSpPr>
        <p:spPr>
          <a:xfrm>
            <a:off x="239071" y="106517"/>
            <a:ext cx="8731309" cy="954107"/>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Research Capacity Grant Programs </a:t>
            </a:r>
          </a:p>
          <a:p>
            <a:r>
              <a:rPr lang="en-US" sz="1600" i="1" dirty="0">
                <a:solidFill>
                  <a:srgbClr val="001E44"/>
                </a:solidFill>
                <a:latin typeface="Avenir Book" panose="02000503020000020003" pitchFamily="2" charset="0"/>
              </a:rPr>
              <a:t>allocated to the Pennsylvania Agricultural Experiment Station through USDA National Institute for Food and Agriculture</a:t>
            </a:r>
          </a:p>
        </p:txBody>
      </p:sp>
      <p:sp>
        <p:nvSpPr>
          <p:cNvPr id="22" name="TextBox 21">
            <a:extLst>
              <a:ext uri="{FF2B5EF4-FFF2-40B4-BE49-F238E27FC236}">
                <a16:creationId xmlns:a16="http://schemas.microsoft.com/office/drawing/2014/main" id="{0E5908F7-6253-2EF9-E84D-1D23A390CA18}"/>
              </a:ext>
            </a:extLst>
          </p:cNvPr>
          <p:cNvSpPr txBox="1"/>
          <p:nvPr/>
        </p:nvSpPr>
        <p:spPr>
          <a:xfrm>
            <a:off x="9887830" y="3561042"/>
            <a:ext cx="1367627" cy="307777"/>
          </a:xfrm>
          <a:prstGeom prst="rect">
            <a:avLst/>
          </a:prstGeom>
          <a:noFill/>
        </p:spPr>
        <p:txBody>
          <a:bodyPr wrap="square" rtlCol="0">
            <a:spAutoFit/>
          </a:bodyPr>
          <a:lstStyle/>
          <a:p>
            <a:pPr algn="ctr"/>
            <a:r>
              <a:rPr lang="en-US" sz="1400" b="1" dirty="0">
                <a:solidFill>
                  <a:srgbClr val="001E44"/>
                </a:solidFill>
                <a:latin typeface="Avenir Heavy" panose="02000503020000020003" pitchFamily="2" charset="0"/>
              </a:rPr>
              <a:t>$56,793</a:t>
            </a:r>
          </a:p>
        </p:txBody>
      </p:sp>
      <p:sp>
        <p:nvSpPr>
          <p:cNvPr id="23" name="TextBox 22">
            <a:extLst>
              <a:ext uri="{FF2B5EF4-FFF2-40B4-BE49-F238E27FC236}">
                <a16:creationId xmlns:a16="http://schemas.microsoft.com/office/drawing/2014/main" id="{D038A712-224E-4AD4-DC61-46BD689A6CE1}"/>
              </a:ext>
            </a:extLst>
          </p:cNvPr>
          <p:cNvSpPr txBox="1"/>
          <p:nvPr/>
        </p:nvSpPr>
        <p:spPr>
          <a:xfrm>
            <a:off x="7069510" y="3205485"/>
            <a:ext cx="1367627" cy="307777"/>
          </a:xfrm>
          <a:prstGeom prst="rect">
            <a:avLst/>
          </a:prstGeom>
          <a:noFill/>
        </p:spPr>
        <p:txBody>
          <a:bodyPr wrap="square" rtlCol="0">
            <a:spAutoFit/>
          </a:bodyPr>
          <a:lstStyle/>
          <a:p>
            <a:pPr algn="ctr"/>
            <a:r>
              <a:rPr lang="en-US" sz="1400" b="1" dirty="0">
                <a:solidFill>
                  <a:srgbClr val="001E44"/>
                </a:solidFill>
                <a:latin typeface="Avenir Heavy" panose="02000503020000020003" pitchFamily="2" charset="0"/>
              </a:rPr>
              <a:t>$794,764</a:t>
            </a:r>
          </a:p>
        </p:txBody>
      </p:sp>
      <p:sp>
        <p:nvSpPr>
          <p:cNvPr id="24" name="TextBox 23">
            <a:extLst>
              <a:ext uri="{FF2B5EF4-FFF2-40B4-BE49-F238E27FC236}">
                <a16:creationId xmlns:a16="http://schemas.microsoft.com/office/drawing/2014/main" id="{51D637DC-4E05-5846-58E9-9D23DA16E15A}"/>
              </a:ext>
            </a:extLst>
          </p:cNvPr>
          <p:cNvSpPr txBox="1"/>
          <p:nvPr/>
        </p:nvSpPr>
        <p:spPr>
          <a:xfrm>
            <a:off x="4056618" y="3556895"/>
            <a:ext cx="1367627" cy="307777"/>
          </a:xfrm>
          <a:prstGeom prst="rect">
            <a:avLst/>
          </a:prstGeom>
          <a:noFill/>
        </p:spPr>
        <p:txBody>
          <a:bodyPr wrap="square" rtlCol="0">
            <a:spAutoFit/>
          </a:bodyPr>
          <a:lstStyle/>
          <a:p>
            <a:pPr algn="ctr"/>
            <a:r>
              <a:rPr lang="en-US" sz="1400" b="1" dirty="0">
                <a:solidFill>
                  <a:schemeClr val="bg1">
                    <a:alpha val="65000"/>
                  </a:schemeClr>
                </a:solidFill>
                <a:latin typeface="Avenir Heavy" panose="02000503020000020003" pitchFamily="2" charset="0"/>
              </a:rPr>
              <a:t>$1,811,996</a:t>
            </a:r>
          </a:p>
        </p:txBody>
      </p:sp>
      <p:sp>
        <p:nvSpPr>
          <p:cNvPr id="25" name="TextBox 24">
            <a:extLst>
              <a:ext uri="{FF2B5EF4-FFF2-40B4-BE49-F238E27FC236}">
                <a16:creationId xmlns:a16="http://schemas.microsoft.com/office/drawing/2014/main" id="{28416BEE-0058-D134-FB0F-CCE358E803BA}"/>
              </a:ext>
            </a:extLst>
          </p:cNvPr>
          <p:cNvSpPr txBox="1"/>
          <p:nvPr/>
        </p:nvSpPr>
        <p:spPr>
          <a:xfrm>
            <a:off x="950900" y="1116254"/>
            <a:ext cx="1367627" cy="307777"/>
          </a:xfrm>
          <a:prstGeom prst="rect">
            <a:avLst/>
          </a:prstGeom>
          <a:noFill/>
        </p:spPr>
        <p:txBody>
          <a:bodyPr wrap="square" rtlCol="0">
            <a:spAutoFit/>
          </a:bodyPr>
          <a:lstStyle/>
          <a:p>
            <a:pPr algn="ctr"/>
            <a:r>
              <a:rPr lang="en-US" sz="1400" b="1" dirty="0">
                <a:solidFill>
                  <a:srgbClr val="001E44"/>
                </a:solidFill>
                <a:latin typeface="Avenir Heavy" panose="02000503020000020003" pitchFamily="2" charset="0"/>
              </a:rPr>
              <a:t>$8,063,943</a:t>
            </a:r>
          </a:p>
        </p:txBody>
      </p:sp>
      <p:sp>
        <p:nvSpPr>
          <p:cNvPr id="32" name="Can 31">
            <a:extLst>
              <a:ext uri="{FF2B5EF4-FFF2-40B4-BE49-F238E27FC236}">
                <a16:creationId xmlns:a16="http://schemas.microsoft.com/office/drawing/2014/main" id="{664602C5-8C16-95AB-DB4E-0B6A203659E0}"/>
              </a:ext>
            </a:extLst>
          </p:cNvPr>
          <p:cNvSpPr/>
          <p:nvPr/>
        </p:nvSpPr>
        <p:spPr>
          <a:xfrm>
            <a:off x="955781" y="3254829"/>
            <a:ext cx="1377388" cy="907290"/>
          </a:xfrm>
          <a:prstGeom prst="can">
            <a:avLst>
              <a:gd name="adj" fmla="val 22361"/>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C94A080-822B-381B-5EE6-CE30C6F216AE}"/>
              </a:ext>
            </a:extLst>
          </p:cNvPr>
          <p:cNvCxnSpPr/>
          <p:nvPr/>
        </p:nvCxnSpPr>
        <p:spPr>
          <a:xfrm>
            <a:off x="2328288" y="3352798"/>
            <a:ext cx="1728330" cy="0"/>
          </a:xfrm>
          <a:prstGeom prst="line">
            <a:avLst/>
          </a:prstGeom>
          <a:ln w="12700">
            <a:solidFill>
              <a:srgbClr val="99CC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6A378F-CCF8-C689-EE1A-75730A2CE645}"/>
              </a:ext>
            </a:extLst>
          </p:cNvPr>
          <p:cNvCxnSpPr/>
          <p:nvPr/>
        </p:nvCxnSpPr>
        <p:spPr>
          <a:xfrm>
            <a:off x="2328288" y="3929741"/>
            <a:ext cx="1728330" cy="0"/>
          </a:xfrm>
          <a:prstGeom prst="line">
            <a:avLst/>
          </a:prstGeom>
          <a:ln w="12700">
            <a:solidFill>
              <a:srgbClr val="99CC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224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20372F-849C-D9C3-CA37-4BE7830CD745}"/>
              </a:ext>
            </a:extLst>
          </p:cNvPr>
          <p:cNvSpPr/>
          <p:nvPr/>
        </p:nvSpPr>
        <p:spPr>
          <a:xfrm>
            <a:off x="3047437" y="501869"/>
            <a:ext cx="5927834" cy="5927834"/>
          </a:xfrm>
          <a:prstGeom prst="ellips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53DC72C-8C81-B0B2-87F3-861C73357F0B}"/>
              </a:ext>
            </a:extLst>
          </p:cNvPr>
          <p:cNvSpPr/>
          <p:nvPr/>
        </p:nvSpPr>
        <p:spPr>
          <a:xfrm>
            <a:off x="2482806" y="1255488"/>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3" name="Oval 12">
            <a:extLst>
              <a:ext uri="{FF2B5EF4-FFF2-40B4-BE49-F238E27FC236}">
                <a16:creationId xmlns:a16="http://schemas.microsoft.com/office/drawing/2014/main" id="{39FFF79F-5BD2-F57D-BE31-945157EA7BE8}"/>
              </a:ext>
            </a:extLst>
          </p:cNvPr>
          <p:cNvSpPr/>
          <p:nvPr/>
        </p:nvSpPr>
        <p:spPr>
          <a:xfrm>
            <a:off x="7870506" y="1298591"/>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4" name="Oval 13">
            <a:extLst>
              <a:ext uri="{FF2B5EF4-FFF2-40B4-BE49-F238E27FC236}">
                <a16:creationId xmlns:a16="http://schemas.microsoft.com/office/drawing/2014/main" id="{2FDD2661-B896-6B5E-12E3-35DE33FE54B5}"/>
              </a:ext>
            </a:extLst>
          </p:cNvPr>
          <p:cNvSpPr/>
          <p:nvPr/>
        </p:nvSpPr>
        <p:spPr>
          <a:xfrm>
            <a:off x="3223120" y="4807667"/>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5" name="Oval 14">
            <a:extLst>
              <a:ext uri="{FF2B5EF4-FFF2-40B4-BE49-F238E27FC236}">
                <a16:creationId xmlns:a16="http://schemas.microsoft.com/office/drawing/2014/main" id="{7E791D6B-65DD-CB6D-8D87-F006048775FC}"/>
              </a:ext>
            </a:extLst>
          </p:cNvPr>
          <p:cNvSpPr/>
          <p:nvPr/>
        </p:nvSpPr>
        <p:spPr>
          <a:xfrm>
            <a:off x="4223386" y="7357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6" name="Oval 15">
            <a:extLst>
              <a:ext uri="{FF2B5EF4-FFF2-40B4-BE49-F238E27FC236}">
                <a16:creationId xmlns:a16="http://schemas.microsoft.com/office/drawing/2014/main" id="{B4D60995-C4EB-B336-203C-DF143FC5A53E}"/>
              </a:ext>
            </a:extLst>
          </p:cNvPr>
          <p:cNvSpPr/>
          <p:nvPr/>
        </p:nvSpPr>
        <p:spPr>
          <a:xfrm>
            <a:off x="6313682" y="103257"/>
            <a:ext cx="1589690" cy="1589690"/>
          </a:xfrm>
          <a:prstGeom prst="ellipse">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7" name="Oval 16">
            <a:extLst>
              <a:ext uri="{FF2B5EF4-FFF2-40B4-BE49-F238E27FC236}">
                <a16:creationId xmlns:a16="http://schemas.microsoft.com/office/drawing/2014/main" id="{8DFF05A4-F773-89EA-2BBD-D34EB3867ECF}"/>
              </a:ext>
            </a:extLst>
          </p:cNvPr>
          <p:cNvSpPr/>
          <p:nvPr/>
        </p:nvSpPr>
        <p:spPr>
          <a:xfrm>
            <a:off x="5208917" y="5268310"/>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8" name="Oval 17">
            <a:extLst>
              <a:ext uri="{FF2B5EF4-FFF2-40B4-BE49-F238E27FC236}">
                <a16:creationId xmlns:a16="http://schemas.microsoft.com/office/drawing/2014/main" id="{0DB18021-0399-E439-C14E-EC53AC6543FF}"/>
              </a:ext>
            </a:extLst>
          </p:cNvPr>
          <p:cNvSpPr/>
          <p:nvPr/>
        </p:nvSpPr>
        <p:spPr>
          <a:xfrm>
            <a:off x="7075661" y="480683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19" name="Oval 18">
            <a:extLst>
              <a:ext uri="{FF2B5EF4-FFF2-40B4-BE49-F238E27FC236}">
                <a16:creationId xmlns:a16="http://schemas.microsoft.com/office/drawing/2014/main" id="{2BC3359A-79FD-AE39-E865-C4E1908B4DEF}"/>
              </a:ext>
            </a:extLst>
          </p:cNvPr>
          <p:cNvSpPr/>
          <p:nvPr/>
        </p:nvSpPr>
        <p:spPr>
          <a:xfrm>
            <a:off x="2261789" y="3151644"/>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1E44"/>
              </a:highlight>
            </a:endParaRPr>
          </a:p>
        </p:txBody>
      </p:sp>
      <p:sp>
        <p:nvSpPr>
          <p:cNvPr id="20" name="Oval 19">
            <a:extLst>
              <a:ext uri="{FF2B5EF4-FFF2-40B4-BE49-F238E27FC236}">
                <a16:creationId xmlns:a16="http://schemas.microsoft.com/office/drawing/2014/main" id="{A10C9182-2135-BCDA-7D96-1741551ABFE6}"/>
              </a:ext>
            </a:extLst>
          </p:cNvPr>
          <p:cNvSpPr/>
          <p:nvPr/>
        </p:nvSpPr>
        <p:spPr>
          <a:xfrm>
            <a:off x="8171229" y="3183962"/>
            <a:ext cx="1589690" cy="1589690"/>
          </a:xfrm>
          <a:prstGeom prst="ellipse">
            <a:avLst/>
          </a:prstGeom>
          <a:solidFill>
            <a:srgbClr val="009CD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CDE"/>
              </a:solidFill>
              <a:highlight>
                <a:srgbClr val="001E44"/>
              </a:highlight>
            </a:endParaRPr>
          </a:p>
        </p:txBody>
      </p:sp>
      <p:sp>
        <p:nvSpPr>
          <p:cNvPr id="21" name="TextBox 20">
            <a:extLst>
              <a:ext uri="{FF2B5EF4-FFF2-40B4-BE49-F238E27FC236}">
                <a16:creationId xmlns:a16="http://schemas.microsoft.com/office/drawing/2014/main" id="{095F1CC4-C61B-010D-03E2-950D0C5675A3}"/>
              </a:ext>
            </a:extLst>
          </p:cNvPr>
          <p:cNvSpPr txBox="1"/>
          <p:nvPr/>
        </p:nvSpPr>
        <p:spPr>
          <a:xfrm>
            <a:off x="2482806" y="1865667"/>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Land-Grant</a:t>
            </a:r>
          </a:p>
        </p:txBody>
      </p:sp>
      <p:sp>
        <p:nvSpPr>
          <p:cNvPr id="22" name="TextBox 21">
            <a:extLst>
              <a:ext uri="{FF2B5EF4-FFF2-40B4-BE49-F238E27FC236}">
                <a16:creationId xmlns:a16="http://schemas.microsoft.com/office/drawing/2014/main" id="{6669CC0A-EF53-CF79-0418-E2A45E3DAAD8}"/>
              </a:ext>
            </a:extLst>
          </p:cNvPr>
          <p:cNvSpPr txBox="1"/>
          <p:nvPr/>
        </p:nvSpPr>
        <p:spPr>
          <a:xfrm>
            <a:off x="4223386" y="460287"/>
            <a:ext cx="1556824" cy="923330"/>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Agricultural Experiment Stations</a:t>
            </a:r>
          </a:p>
        </p:txBody>
      </p:sp>
      <p:sp>
        <p:nvSpPr>
          <p:cNvPr id="23" name="TextBox 22">
            <a:extLst>
              <a:ext uri="{FF2B5EF4-FFF2-40B4-BE49-F238E27FC236}">
                <a16:creationId xmlns:a16="http://schemas.microsoft.com/office/drawing/2014/main" id="{AF84EF34-CC1F-3B43-317E-382E8E92D040}"/>
              </a:ext>
            </a:extLst>
          </p:cNvPr>
          <p:cNvSpPr txBox="1"/>
          <p:nvPr/>
        </p:nvSpPr>
        <p:spPr>
          <a:xfrm>
            <a:off x="7886939" y="1933155"/>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USDA NIFA</a:t>
            </a:r>
          </a:p>
        </p:txBody>
      </p:sp>
      <p:sp>
        <p:nvSpPr>
          <p:cNvPr id="24" name="TextBox 23">
            <a:extLst>
              <a:ext uri="{FF2B5EF4-FFF2-40B4-BE49-F238E27FC236}">
                <a16:creationId xmlns:a16="http://schemas.microsoft.com/office/drawing/2014/main" id="{D83568AB-1CB0-D5C9-2F6D-13BA50DDD283}"/>
              </a:ext>
            </a:extLst>
          </p:cNvPr>
          <p:cNvSpPr txBox="1"/>
          <p:nvPr/>
        </p:nvSpPr>
        <p:spPr>
          <a:xfrm>
            <a:off x="6306446" y="719428"/>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Land Scrip</a:t>
            </a:r>
          </a:p>
        </p:txBody>
      </p:sp>
      <p:sp>
        <p:nvSpPr>
          <p:cNvPr id="25" name="TextBox 24">
            <a:extLst>
              <a:ext uri="{FF2B5EF4-FFF2-40B4-BE49-F238E27FC236}">
                <a16:creationId xmlns:a16="http://schemas.microsoft.com/office/drawing/2014/main" id="{ABC0E855-F1BD-02AA-85A1-7869C2B915AD}"/>
              </a:ext>
            </a:extLst>
          </p:cNvPr>
          <p:cNvSpPr txBox="1"/>
          <p:nvPr/>
        </p:nvSpPr>
        <p:spPr>
          <a:xfrm>
            <a:off x="8204095" y="3794141"/>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Hatch</a:t>
            </a:r>
          </a:p>
        </p:txBody>
      </p:sp>
      <p:sp>
        <p:nvSpPr>
          <p:cNvPr id="26" name="TextBox 25">
            <a:extLst>
              <a:ext uri="{FF2B5EF4-FFF2-40B4-BE49-F238E27FC236}">
                <a16:creationId xmlns:a16="http://schemas.microsoft.com/office/drawing/2014/main" id="{F9C72472-F05C-5482-6A46-2E29BA578F7B}"/>
              </a:ext>
            </a:extLst>
          </p:cNvPr>
          <p:cNvSpPr txBox="1"/>
          <p:nvPr/>
        </p:nvSpPr>
        <p:spPr>
          <a:xfrm>
            <a:off x="5208980" y="5779705"/>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McIntire-Stennis</a:t>
            </a:r>
          </a:p>
        </p:txBody>
      </p:sp>
      <p:sp>
        <p:nvSpPr>
          <p:cNvPr id="27" name="TextBox 26">
            <a:extLst>
              <a:ext uri="{FF2B5EF4-FFF2-40B4-BE49-F238E27FC236}">
                <a16:creationId xmlns:a16="http://schemas.microsoft.com/office/drawing/2014/main" id="{BC681BA4-D142-5A7A-23CC-CD6CC0CF95C0}"/>
              </a:ext>
            </a:extLst>
          </p:cNvPr>
          <p:cNvSpPr txBox="1"/>
          <p:nvPr/>
        </p:nvSpPr>
        <p:spPr>
          <a:xfrm>
            <a:off x="7108527" y="5454202"/>
            <a:ext cx="1556824" cy="369332"/>
          </a:xfrm>
          <a:prstGeom prst="rect">
            <a:avLst/>
          </a:prstGeom>
          <a:noFill/>
        </p:spPr>
        <p:txBody>
          <a:bodyPr wrap="square" rtlCol="0">
            <a:spAutoFit/>
          </a:bodyPr>
          <a:lstStyle/>
          <a:p>
            <a:pPr algn="ctr"/>
            <a:r>
              <a:rPr lang="en-US">
                <a:solidFill>
                  <a:schemeClr val="bg1"/>
                </a:solidFill>
                <a:latin typeface="Avenir Medium" panose="02000503020000020003" pitchFamily="2" charset="0"/>
              </a:rPr>
              <a:t>Smith-Lever</a:t>
            </a:r>
          </a:p>
        </p:txBody>
      </p:sp>
      <p:sp>
        <p:nvSpPr>
          <p:cNvPr id="28" name="TextBox 27">
            <a:extLst>
              <a:ext uri="{FF2B5EF4-FFF2-40B4-BE49-F238E27FC236}">
                <a16:creationId xmlns:a16="http://schemas.microsoft.com/office/drawing/2014/main" id="{13CCB5C9-A559-C44C-B8DE-FD20B762E2D4}"/>
              </a:ext>
            </a:extLst>
          </p:cNvPr>
          <p:cNvSpPr txBox="1"/>
          <p:nvPr/>
        </p:nvSpPr>
        <p:spPr>
          <a:xfrm>
            <a:off x="3216554" y="5285887"/>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Animal Health</a:t>
            </a:r>
          </a:p>
        </p:txBody>
      </p:sp>
      <p:sp>
        <p:nvSpPr>
          <p:cNvPr id="29" name="TextBox 28">
            <a:extLst>
              <a:ext uri="{FF2B5EF4-FFF2-40B4-BE49-F238E27FC236}">
                <a16:creationId xmlns:a16="http://schemas.microsoft.com/office/drawing/2014/main" id="{8F33F8EA-8E59-9C0D-B8D0-B314041FA342}"/>
              </a:ext>
            </a:extLst>
          </p:cNvPr>
          <p:cNvSpPr txBox="1"/>
          <p:nvPr/>
        </p:nvSpPr>
        <p:spPr>
          <a:xfrm>
            <a:off x="2261789" y="3673070"/>
            <a:ext cx="1556824" cy="646331"/>
          </a:xfrm>
          <a:prstGeom prst="rect">
            <a:avLst/>
          </a:prstGeom>
          <a:noFill/>
        </p:spPr>
        <p:txBody>
          <a:bodyPr wrap="square" rtlCol="0">
            <a:spAutoFit/>
          </a:bodyPr>
          <a:lstStyle/>
          <a:p>
            <a:pPr algn="ctr"/>
            <a:r>
              <a:rPr lang="en-US">
                <a:solidFill>
                  <a:schemeClr val="bg1"/>
                </a:solidFill>
                <a:latin typeface="Avenir Medium" panose="02000503020000020003" pitchFamily="2" charset="0"/>
              </a:rPr>
              <a:t>Capacity Grants</a:t>
            </a:r>
          </a:p>
        </p:txBody>
      </p:sp>
      <p:pic>
        <p:nvPicPr>
          <p:cNvPr id="5" name="Picture 4" descr="A picture containing text, sign&#10;&#10;Description automatically generated">
            <a:extLst>
              <a:ext uri="{FF2B5EF4-FFF2-40B4-BE49-F238E27FC236}">
                <a16:creationId xmlns:a16="http://schemas.microsoft.com/office/drawing/2014/main" id="{B81EBBC3-E456-92CA-26DD-D6001F36A670}"/>
              </a:ext>
            </a:extLst>
          </p:cNvPr>
          <p:cNvPicPr>
            <a:picLocks noChangeAspect="1"/>
          </p:cNvPicPr>
          <p:nvPr/>
        </p:nvPicPr>
        <p:blipFill>
          <a:blip r:embed="rId2"/>
          <a:stretch>
            <a:fillRect/>
          </a:stretch>
        </p:blipFill>
        <p:spPr>
          <a:xfrm>
            <a:off x="4725668" y="3145043"/>
            <a:ext cx="2571372" cy="759555"/>
          </a:xfrm>
          <a:prstGeom prst="rect">
            <a:avLst/>
          </a:prstGeom>
        </p:spPr>
      </p:pic>
    </p:spTree>
    <p:extLst>
      <p:ext uri="{BB962C8B-B14F-4D97-AF65-F5344CB8AC3E}">
        <p14:creationId xmlns:p14="http://schemas.microsoft.com/office/powerpoint/2010/main" val="2940967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D7957EE1-5DFD-A62B-3876-B582EF583FAB}"/>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TextBox 2">
            <a:extLst>
              <a:ext uri="{FF2B5EF4-FFF2-40B4-BE49-F238E27FC236}">
                <a16:creationId xmlns:a16="http://schemas.microsoft.com/office/drawing/2014/main" id="{49C5A6CC-1278-DC9E-D10D-0AF061B86EF1}"/>
              </a:ext>
            </a:extLst>
          </p:cNvPr>
          <p:cNvSpPr txBox="1"/>
          <p:nvPr/>
        </p:nvSpPr>
        <p:spPr>
          <a:xfrm>
            <a:off x="130176" y="196859"/>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Prioritizing capacity building and coordination</a:t>
            </a:r>
          </a:p>
        </p:txBody>
      </p:sp>
      <p:sp>
        <p:nvSpPr>
          <p:cNvPr id="4" name="TextBox 3">
            <a:extLst>
              <a:ext uri="{FF2B5EF4-FFF2-40B4-BE49-F238E27FC236}">
                <a16:creationId xmlns:a16="http://schemas.microsoft.com/office/drawing/2014/main" id="{EF3B54E0-47AB-56E8-B6F9-EEC761AF6916}"/>
              </a:ext>
            </a:extLst>
          </p:cNvPr>
          <p:cNvSpPr txBox="1"/>
          <p:nvPr/>
        </p:nvSpPr>
        <p:spPr>
          <a:xfrm>
            <a:off x="7618228" y="1293067"/>
            <a:ext cx="4476750" cy="5062924"/>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venir Book" panose="02000503020000020003" pitchFamily="2" charset="0"/>
              </a:rPr>
              <a:t>Tensions around the </a:t>
            </a:r>
            <a:r>
              <a:rPr lang="en-US" sz="1400" b="1" dirty="0">
                <a:latin typeface="Avenir Heavy" panose="02000503020000020003" pitchFamily="2" charset="0"/>
              </a:rPr>
              <a:t>application of the research </a:t>
            </a:r>
            <a:r>
              <a:rPr lang="en-US" sz="1400" dirty="0">
                <a:latin typeface="Avenir Book" panose="02000503020000020003" pitchFamily="2" charset="0"/>
              </a:rPr>
              <a:t>to the benefit of producers grew in the 1960s and 1970s, influencing much of the legislation around agriculture in the latter half of the 20</a:t>
            </a:r>
            <a:r>
              <a:rPr lang="en-US" sz="1400" baseline="30000" dirty="0">
                <a:latin typeface="Avenir Book" panose="02000503020000020003" pitchFamily="2" charset="0"/>
              </a:rPr>
              <a:t>th</a:t>
            </a:r>
            <a:r>
              <a:rPr lang="en-US" sz="1400" dirty="0">
                <a:latin typeface="Avenir Book" panose="02000503020000020003" pitchFamily="2" charset="0"/>
              </a:rPr>
              <a:t> century</a:t>
            </a:r>
          </a:p>
          <a:p>
            <a:pPr marL="742950" lvl="1" indent="-285750">
              <a:spcAft>
                <a:spcPts val="600"/>
              </a:spcAft>
              <a:buFont typeface="Arial" panose="020B0604020202020204" pitchFamily="34" charset="0"/>
              <a:buChar char="•"/>
            </a:pPr>
            <a:r>
              <a:rPr lang="en-US" sz="1400" dirty="0">
                <a:latin typeface="Avenir Book" panose="02000503020000020003" pitchFamily="2" charset="0"/>
              </a:rPr>
              <a:t>Based in concern around the </a:t>
            </a:r>
            <a:r>
              <a:rPr lang="en-US" sz="1400" b="1" dirty="0">
                <a:latin typeface="Avenir Heavy" panose="02000503020000020003" pitchFamily="2" charset="0"/>
              </a:rPr>
              <a:t>focus of research to increase productivity </a:t>
            </a:r>
            <a:r>
              <a:rPr lang="en-US" sz="1400" dirty="0">
                <a:latin typeface="Avenir Book" panose="02000503020000020003" pitchFamily="2" charset="0"/>
              </a:rPr>
              <a:t>and the consequent environmental impacts of that as well as the growing consolidation of agribusiness</a:t>
            </a:r>
          </a:p>
          <a:p>
            <a:pPr marL="285750" indent="-285750">
              <a:spcAft>
                <a:spcPts val="600"/>
              </a:spcAft>
              <a:buFont typeface="Arial" panose="020B0604020202020204" pitchFamily="34" charset="0"/>
              <a:buChar char="•"/>
            </a:pPr>
            <a:r>
              <a:rPr lang="en-US" sz="1400" dirty="0">
                <a:latin typeface="Avenir Book" panose="02000503020000020003" pitchFamily="2" charset="0"/>
              </a:rPr>
              <a:t>Efforts by the </a:t>
            </a:r>
            <a:r>
              <a:rPr lang="en-US" sz="1400" b="1" dirty="0">
                <a:latin typeface="Avenir Heavy" panose="02000503020000020003" pitchFamily="2" charset="0"/>
              </a:rPr>
              <a:t>experiment station directors </a:t>
            </a:r>
            <a:r>
              <a:rPr lang="en-US" sz="1400" dirty="0">
                <a:latin typeface="Avenir Book" panose="02000503020000020003" pitchFamily="2" charset="0"/>
              </a:rPr>
              <a:t>to reframe the impact and value of agricultural research and the need for continued public investment</a:t>
            </a:r>
          </a:p>
          <a:p>
            <a:pPr marL="285750" indent="-285750">
              <a:buFont typeface="Arial" panose="020B0604020202020204" pitchFamily="34" charset="0"/>
              <a:buChar char="•"/>
            </a:pPr>
            <a:r>
              <a:rPr lang="en-US" sz="1400" dirty="0">
                <a:latin typeface="Avenir Book" panose="02000503020000020003" pitchFamily="2" charset="0"/>
              </a:rPr>
              <a:t>Growing efforts to </a:t>
            </a:r>
            <a:r>
              <a:rPr lang="en-US" sz="1400" b="1" dirty="0">
                <a:latin typeface="Avenir Heavy" panose="02000503020000020003" pitchFamily="2" charset="0"/>
              </a:rPr>
              <a:t>plan, review, and report </a:t>
            </a:r>
            <a:r>
              <a:rPr lang="en-US" sz="1400" dirty="0">
                <a:latin typeface="Avenir Book" panose="02000503020000020003" pitchFamily="2" charset="0"/>
              </a:rPr>
              <a:t>on the projects supported by the Agricultural Experiment Station funding</a:t>
            </a:r>
          </a:p>
          <a:p>
            <a:pPr marL="742950" lvl="1" indent="-285750">
              <a:spcAft>
                <a:spcPts val="600"/>
              </a:spcAft>
              <a:buFont typeface="Arial" panose="020B0604020202020204" pitchFamily="34" charset="0"/>
              <a:buChar char="•"/>
            </a:pPr>
            <a:r>
              <a:rPr lang="en-US" sz="1400" dirty="0">
                <a:latin typeface="Avenir Book" panose="02000503020000020003" pitchFamily="2" charset="0"/>
              </a:rPr>
              <a:t>Positioning the network of research as </a:t>
            </a:r>
            <a:r>
              <a:rPr lang="en-US" sz="1400" b="1" dirty="0">
                <a:latin typeface="Avenir Heavy" panose="02000503020000020003" pitchFamily="2" charset="0"/>
              </a:rPr>
              <a:t>necessary capacity to respond </a:t>
            </a:r>
            <a:r>
              <a:rPr lang="en-US" sz="1400" dirty="0">
                <a:latin typeface="Avenir Book" panose="02000503020000020003" pitchFamily="2" charset="0"/>
              </a:rPr>
              <a:t>to evolving and continuing threats to food security, economic prosperity, and the environment</a:t>
            </a:r>
          </a:p>
          <a:p>
            <a:pPr marL="285750" indent="-285750">
              <a:spcAft>
                <a:spcPts val="600"/>
              </a:spcAft>
              <a:buFont typeface="Arial" panose="020B0604020202020204" pitchFamily="34" charset="0"/>
              <a:buChar char="•"/>
            </a:pPr>
            <a:r>
              <a:rPr lang="en-US" sz="1400" dirty="0">
                <a:latin typeface="Avenir Book" panose="02000503020000020003" pitchFamily="2" charset="0"/>
              </a:rPr>
              <a:t>See as a legislative response to the pushback an expansion of funding for </a:t>
            </a:r>
            <a:r>
              <a:rPr lang="en-US" sz="1400" b="1" dirty="0">
                <a:latin typeface="Avenir Heavy" panose="02000503020000020003" pitchFamily="2" charset="0"/>
              </a:rPr>
              <a:t>competitive grants </a:t>
            </a:r>
          </a:p>
        </p:txBody>
      </p:sp>
      <p:pic>
        <p:nvPicPr>
          <p:cNvPr id="6" name="Picture 5" descr="A picture containing text, white, black, spring&#10;&#10;Description automatically generated">
            <a:extLst>
              <a:ext uri="{FF2B5EF4-FFF2-40B4-BE49-F238E27FC236}">
                <a16:creationId xmlns:a16="http://schemas.microsoft.com/office/drawing/2014/main" id="{0550A80C-F179-5B98-24AA-27C3232BCE24}"/>
              </a:ext>
            </a:extLst>
          </p:cNvPr>
          <p:cNvPicPr>
            <a:picLocks noChangeAspect="1"/>
          </p:cNvPicPr>
          <p:nvPr/>
        </p:nvPicPr>
        <p:blipFill>
          <a:blip r:embed="rId3"/>
          <a:stretch>
            <a:fillRect/>
          </a:stretch>
        </p:blipFill>
        <p:spPr>
          <a:xfrm>
            <a:off x="130176" y="715675"/>
            <a:ext cx="3870325" cy="2305640"/>
          </a:xfrm>
          <a:prstGeom prst="rect">
            <a:avLst/>
          </a:prstGeom>
          <a:effectLst>
            <a:outerShdw blurRad="50800" dist="38100" dir="2700000" algn="tl" rotWithShape="0">
              <a:prstClr val="black">
                <a:alpha val="40000"/>
              </a:prstClr>
            </a:outerShdw>
          </a:effectLst>
        </p:spPr>
      </p:pic>
      <p:pic>
        <p:nvPicPr>
          <p:cNvPr id="10" name="Picture 9" descr="An aerial view of a city&#10;&#10;Description automatically generated with medium confidence">
            <a:extLst>
              <a:ext uri="{FF2B5EF4-FFF2-40B4-BE49-F238E27FC236}">
                <a16:creationId xmlns:a16="http://schemas.microsoft.com/office/drawing/2014/main" id="{48525A62-EF8D-99D1-FAF6-3D75827131E0}"/>
              </a:ext>
            </a:extLst>
          </p:cNvPr>
          <p:cNvPicPr>
            <a:picLocks noChangeAspect="1"/>
          </p:cNvPicPr>
          <p:nvPr/>
        </p:nvPicPr>
        <p:blipFill>
          <a:blip r:embed="rId4"/>
          <a:stretch>
            <a:fillRect/>
          </a:stretch>
        </p:blipFill>
        <p:spPr>
          <a:xfrm>
            <a:off x="130177" y="3933991"/>
            <a:ext cx="3870324" cy="2787679"/>
          </a:xfrm>
          <a:prstGeom prst="rect">
            <a:avLst/>
          </a:prstGeom>
          <a:effectLst>
            <a:outerShdw blurRad="50800" dist="38100" dir="2700000" algn="tl" rotWithShape="0">
              <a:prstClr val="black">
                <a:alpha val="40000"/>
              </a:prstClr>
            </a:outerShdw>
          </a:effectLst>
        </p:spPr>
      </p:pic>
      <p:pic>
        <p:nvPicPr>
          <p:cNvPr id="8" name="Picture 7" descr="A picture containing outdoor, boat, old&#10;&#10;Description automatically generated">
            <a:extLst>
              <a:ext uri="{FF2B5EF4-FFF2-40B4-BE49-F238E27FC236}">
                <a16:creationId xmlns:a16="http://schemas.microsoft.com/office/drawing/2014/main" id="{53E36DF7-AE60-018F-D7A8-0773255C994E}"/>
              </a:ext>
            </a:extLst>
          </p:cNvPr>
          <p:cNvPicPr>
            <a:picLocks noChangeAspect="1"/>
          </p:cNvPicPr>
          <p:nvPr/>
        </p:nvPicPr>
        <p:blipFill>
          <a:blip r:embed="rId5"/>
          <a:stretch>
            <a:fillRect/>
          </a:stretch>
        </p:blipFill>
        <p:spPr>
          <a:xfrm>
            <a:off x="3557588" y="2353829"/>
            <a:ext cx="3929062" cy="288832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6FED371-3BC2-9F77-7BCC-12EC7A908B5A}"/>
              </a:ext>
            </a:extLst>
          </p:cNvPr>
          <p:cNvSpPr txBox="1"/>
          <p:nvPr/>
        </p:nvSpPr>
        <p:spPr>
          <a:xfrm>
            <a:off x="4152395" y="715675"/>
            <a:ext cx="2968048" cy="430887"/>
          </a:xfrm>
          <a:prstGeom prst="rect">
            <a:avLst/>
          </a:prstGeom>
          <a:noFill/>
        </p:spPr>
        <p:txBody>
          <a:bodyPr wrap="square" rtlCol="0">
            <a:spAutoFit/>
          </a:bodyPr>
          <a:lstStyle/>
          <a:p>
            <a:r>
              <a:rPr lang="en-US" sz="1100" dirty="0">
                <a:latin typeface="Avenir Book" panose="02000503020000020003" pitchFamily="2" charset="0"/>
              </a:rPr>
              <a:t>Ag Hill from Old Main (early 1900s).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
        <p:nvSpPr>
          <p:cNvPr id="12" name="TextBox 11">
            <a:extLst>
              <a:ext uri="{FF2B5EF4-FFF2-40B4-BE49-F238E27FC236}">
                <a16:creationId xmlns:a16="http://schemas.microsoft.com/office/drawing/2014/main" id="{D75BE1C6-21BC-37EB-F35D-6CE73452FDFB}"/>
              </a:ext>
            </a:extLst>
          </p:cNvPr>
          <p:cNvSpPr txBox="1"/>
          <p:nvPr/>
        </p:nvSpPr>
        <p:spPr>
          <a:xfrm>
            <a:off x="589540" y="3270708"/>
            <a:ext cx="2968048" cy="430887"/>
          </a:xfrm>
          <a:prstGeom prst="rect">
            <a:avLst/>
          </a:prstGeom>
          <a:noFill/>
        </p:spPr>
        <p:txBody>
          <a:bodyPr wrap="square" rtlCol="0">
            <a:spAutoFit/>
          </a:bodyPr>
          <a:lstStyle/>
          <a:p>
            <a:pPr algn="r"/>
            <a:r>
              <a:rPr lang="en-US" sz="1100" dirty="0">
                <a:latin typeface="Avenir Book" panose="02000503020000020003" pitchFamily="2" charset="0"/>
              </a:rPr>
              <a:t>Ag Hill aerial view (1949).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
        <p:nvSpPr>
          <p:cNvPr id="13" name="TextBox 12">
            <a:extLst>
              <a:ext uri="{FF2B5EF4-FFF2-40B4-BE49-F238E27FC236}">
                <a16:creationId xmlns:a16="http://schemas.microsoft.com/office/drawing/2014/main" id="{B740FBF9-D07C-20F5-D504-2466F37E351E}"/>
              </a:ext>
            </a:extLst>
          </p:cNvPr>
          <p:cNvSpPr txBox="1"/>
          <p:nvPr/>
        </p:nvSpPr>
        <p:spPr>
          <a:xfrm>
            <a:off x="4132840" y="6320252"/>
            <a:ext cx="2968048" cy="430887"/>
          </a:xfrm>
          <a:prstGeom prst="rect">
            <a:avLst/>
          </a:prstGeom>
          <a:noFill/>
        </p:spPr>
        <p:txBody>
          <a:bodyPr wrap="square" rtlCol="0">
            <a:spAutoFit/>
          </a:bodyPr>
          <a:lstStyle/>
          <a:p>
            <a:r>
              <a:rPr lang="en-US" sz="1100" dirty="0">
                <a:latin typeface="Avenir Book" panose="02000503020000020003" pitchFamily="2" charset="0"/>
              </a:rPr>
              <a:t>Ag Hill aerial view (1972). </a:t>
            </a:r>
            <a:r>
              <a:rPr lang="en-US" sz="1100" dirty="0" err="1">
                <a:latin typeface="Avenir Book" panose="02000503020000020003" pitchFamily="2" charset="0"/>
              </a:rPr>
              <a:t>Bezilla</a:t>
            </a:r>
            <a:r>
              <a:rPr lang="en-US" sz="1100" dirty="0">
                <a:latin typeface="Avenir Book" panose="02000503020000020003" pitchFamily="2" charset="0"/>
              </a:rPr>
              <a:t>, </a:t>
            </a:r>
            <a:r>
              <a:rPr lang="en-US" sz="1100" i="1" dirty="0">
                <a:latin typeface="Avenir Book" panose="02000503020000020003" pitchFamily="2" charset="0"/>
              </a:rPr>
              <a:t>The College of Agriculture</a:t>
            </a:r>
            <a:r>
              <a:rPr lang="en-US" sz="1100" dirty="0">
                <a:latin typeface="Avenir Book" panose="02000503020000020003" pitchFamily="2" charset="0"/>
              </a:rPr>
              <a:t>.</a:t>
            </a:r>
          </a:p>
        </p:txBody>
      </p:sp>
    </p:spTree>
    <p:extLst>
      <p:ext uri="{BB962C8B-B14F-4D97-AF65-F5344CB8AC3E}">
        <p14:creationId xmlns:p14="http://schemas.microsoft.com/office/powerpoint/2010/main" val="3465515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A49CCE33-D3ED-841B-5A6B-E6091A2C61FC}"/>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TextBox 2">
            <a:extLst>
              <a:ext uri="{FF2B5EF4-FFF2-40B4-BE49-F238E27FC236}">
                <a16:creationId xmlns:a16="http://schemas.microsoft.com/office/drawing/2014/main" id="{154F24AF-DB26-F87A-589C-58A541B49A62}"/>
              </a:ext>
            </a:extLst>
          </p:cNvPr>
          <p:cNvSpPr txBox="1"/>
          <p:nvPr/>
        </p:nvSpPr>
        <p:spPr>
          <a:xfrm>
            <a:off x="3731082" y="2194728"/>
            <a:ext cx="7408345" cy="1292662"/>
          </a:xfrm>
          <a:prstGeom prst="rect">
            <a:avLst/>
          </a:prstGeom>
          <a:noFill/>
        </p:spPr>
        <p:txBody>
          <a:bodyPr wrap="square">
            <a:spAutoFit/>
          </a:bodyPr>
          <a:lstStyle/>
          <a:p>
            <a:pPr marL="285750" indent="-285750">
              <a:buFont typeface="Arial" panose="020B0604020202020204" pitchFamily="34" charset="0"/>
              <a:buChar char="•"/>
            </a:pPr>
            <a:r>
              <a:rPr lang="en-US" sz="1300" dirty="0">
                <a:latin typeface="Avenir Book" panose="02000503020000020003" pitchFamily="2" charset="0"/>
              </a:rPr>
              <a:t>Title XIV under the larger Food and Agriculture Act of 1977 (the Farm Bill), which designated the USDA as the “</a:t>
            </a:r>
            <a:r>
              <a:rPr lang="en-US" sz="1300" b="1" dirty="0">
                <a:latin typeface="Avenir Heavy" panose="02000503020000020003" pitchFamily="2" charset="0"/>
              </a:rPr>
              <a:t>lead agency</a:t>
            </a:r>
            <a:r>
              <a:rPr lang="en-US" sz="1300" dirty="0">
                <a:latin typeface="Avenir Book" panose="02000503020000020003" pitchFamily="2" charset="0"/>
              </a:rPr>
              <a:t>…for food and agricultural sciences”</a:t>
            </a:r>
          </a:p>
          <a:p>
            <a:pPr marL="285750" indent="-285750">
              <a:buFont typeface="Arial" panose="020B0604020202020204" pitchFamily="34" charset="0"/>
              <a:buChar char="•"/>
            </a:pPr>
            <a:r>
              <a:rPr lang="en-US" sz="1300" dirty="0">
                <a:latin typeface="Avenir Book" panose="02000503020000020003" pitchFamily="2" charset="0"/>
              </a:rPr>
              <a:t>Authorized specific funding to award research grants on a </a:t>
            </a:r>
            <a:r>
              <a:rPr lang="en-US" sz="1300" b="1" dirty="0">
                <a:latin typeface="Avenir Heavy" panose="02000503020000020003" pitchFamily="2" charset="0"/>
              </a:rPr>
              <a:t>competitive basis</a:t>
            </a:r>
          </a:p>
          <a:p>
            <a:pPr marL="285750" indent="-285750">
              <a:buFont typeface="Arial" panose="020B0604020202020204" pitchFamily="34" charset="0"/>
              <a:buChar char="•"/>
            </a:pPr>
            <a:r>
              <a:rPr lang="en-US" sz="1300" dirty="0">
                <a:latin typeface="Avenir Book" panose="02000503020000020003" pitchFamily="2" charset="0"/>
              </a:rPr>
              <a:t>Laid out the requirements for a </a:t>
            </a:r>
            <a:r>
              <a:rPr lang="en-US" sz="1300" b="1" dirty="0">
                <a:latin typeface="Avenir Heavy" panose="02000503020000020003" pitchFamily="2" charset="0"/>
              </a:rPr>
              <a:t>plan of work </a:t>
            </a:r>
            <a:r>
              <a:rPr lang="en-US" sz="1300" dirty="0">
                <a:latin typeface="Avenir Book" panose="02000503020000020003" pitchFamily="2" charset="0"/>
              </a:rPr>
              <a:t>that must be submitted before disbursements for that fiscal year would be made</a:t>
            </a:r>
          </a:p>
          <a:p>
            <a:pPr marL="285750" indent="-285750">
              <a:buFont typeface="Arial" panose="020B0604020202020204" pitchFamily="34" charset="0"/>
              <a:buChar char="•"/>
            </a:pPr>
            <a:r>
              <a:rPr lang="en-US" sz="1300" dirty="0">
                <a:latin typeface="Avenir Book" panose="02000503020000020003" pitchFamily="2" charset="0"/>
              </a:rPr>
              <a:t>Program established for appropriations to support </a:t>
            </a:r>
            <a:r>
              <a:rPr lang="en-US" sz="1300" b="1" dirty="0">
                <a:latin typeface="Avenir Heavy" panose="02000503020000020003" pitchFamily="2" charset="0"/>
              </a:rPr>
              <a:t>animal health and disease research</a:t>
            </a:r>
          </a:p>
        </p:txBody>
      </p:sp>
      <p:sp>
        <p:nvSpPr>
          <p:cNvPr id="4" name="TextBox 3">
            <a:extLst>
              <a:ext uri="{FF2B5EF4-FFF2-40B4-BE49-F238E27FC236}">
                <a16:creationId xmlns:a16="http://schemas.microsoft.com/office/drawing/2014/main" id="{0165224B-6437-2F8C-DD68-CD0BC2BF4986}"/>
              </a:ext>
            </a:extLst>
          </p:cNvPr>
          <p:cNvSpPr txBox="1"/>
          <p:nvPr/>
        </p:nvSpPr>
        <p:spPr>
          <a:xfrm>
            <a:off x="3814882" y="1856485"/>
            <a:ext cx="7209709"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National Agricultural Research, Extension, and Teaching Act</a:t>
            </a:r>
          </a:p>
        </p:txBody>
      </p:sp>
      <p:sp>
        <p:nvSpPr>
          <p:cNvPr id="5" name="TextBox 4">
            <a:extLst>
              <a:ext uri="{FF2B5EF4-FFF2-40B4-BE49-F238E27FC236}">
                <a16:creationId xmlns:a16="http://schemas.microsoft.com/office/drawing/2014/main" id="{A4EB1990-73E1-9946-B8FA-4A49185D9D43}"/>
              </a:ext>
            </a:extLst>
          </p:cNvPr>
          <p:cNvSpPr txBox="1"/>
          <p:nvPr/>
        </p:nvSpPr>
        <p:spPr>
          <a:xfrm>
            <a:off x="3119546" y="1860949"/>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1977</a:t>
            </a:r>
          </a:p>
        </p:txBody>
      </p:sp>
      <p:cxnSp>
        <p:nvCxnSpPr>
          <p:cNvPr id="6" name="Straight Connector 5">
            <a:extLst>
              <a:ext uri="{FF2B5EF4-FFF2-40B4-BE49-F238E27FC236}">
                <a16:creationId xmlns:a16="http://schemas.microsoft.com/office/drawing/2014/main" id="{01E1641F-1038-9D58-CCC3-4DA307CA991E}"/>
              </a:ext>
            </a:extLst>
          </p:cNvPr>
          <p:cNvCxnSpPr>
            <a:cxnSpLocks/>
            <a:stCxn id="5" idx="2"/>
            <a:endCxn id="17" idx="0"/>
          </p:cNvCxnSpPr>
          <p:nvPr/>
        </p:nvCxnSpPr>
        <p:spPr>
          <a:xfrm flipH="1">
            <a:off x="3525872" y="2230281"/>
            <a:ext cx="9772" cy="1361868"/>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714AF0-2CE4-B3FE-E047-DC8A47BC18AF}"/>
              </a:ext>
            </a:extLst>
          </p:cNvPr>
          <p:cNvSpPr txBox="1"/>
          <p:nvPr/>
        </p:nvSpPr>
        <p:spPr>
          <a:xfrm>
            <a:off x="3114662" y="696241"/>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1965</a:t>
            </a:r>
          </a:p>
        </p:txBody>
      </p:sp>
      <p:sp>
        <p:nvSpPr>
          <p:cNvPr id="8" name="TextBox 7">
            <a:extLst>
              <a:ext uri="{FF2B5EF4-FFF2-40B4-BE49-F238E27FC236}">
                <a16:creationId xmlns:a16="http://schemas.microsoft.com/office/drawing/2014/main" id="{2BE1EDA1-E53E-856C-3818-062A0DE57A7F}"/>
              </a:ext>
            </a:extLst>
          </p:cNvPr>
          <p:cNvSpPr txBox="1"/>
          <p:nvPr/>
        </p:nvSpPr>
        <p:spPr>
          <a:xfrm>
            <a:off x="3810000" y="685355"/>
            <a:ext cx="6096000"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Hatch Act (amended)</a:t>
            </a:r>
          </a:p>
        </p:txBody>
      </p:sp>
      <p:sp>
        <p:nvSpPr>
          <p:cNvPr id="9" name="TextBox 8">
            <a:extLst>
              <a:ext uri="{FF2B5EF4-FFF2-40B4-BE49-F238E27FC236}">
                <a16:creationId xmlns:a16="http://schemas.microsoft.com/office/drawing/2014/main" id="{32170C0A-BDF0-9034-9140-466124B86544}"/>
              </a:ext>
            </a:extLst>
          </p:cNvPr>
          <p:cNvSpPr txBox="1"/>
          <p:nvPr/>
        </p:nvSpPr>
        <p:spPr>
          <a:xfrm>
            <a:off x="3814882" y="952718"/>
            <a:ext cx="7209711" cy="692497"/>
          </a:xfrm>
          <a:prstGeom prst="rect">
            <a:avLst/>
          </a:prstGeom>
          <a:noFill/>
        </p:spPr>
        <p:txBody>
          <a:bodyPr wrap="square">
            <a:spAutoFit/>
          </a:bodyPr>
          <a:lstStyle/>
          <a:p>
            <a:pPr marL="285750" indent="-285750">
              <a:buFont typeface="Arial" panose="020B0604020202020204" pitchFamily="34" charset="0"/>
              <a:buChar char="•"/>
            </a:pPr>
            <a:r>
              <a:rPr lang="en-US" sz="1300" dirty="0">
                <a:latin typeface="Avenir Book" panose="02000503020000020003" pitchFamily="2" charset="0"/>
              </a:rPr>
              <a:t>The amended act authorized “Specific Research Grants” (later called “Special Grants”), which were awarded annually for 5-year proposals in areas singled out by Congress and selected by a review committee formed under CSRS</a:t>
            </a:r>
          </a:p>
        </p:txBody>
      </p:sp>
      <p:cxnSp>
        <p:nvCxnSpPr>
          <p:cNvPr id="10" name="Straight Connector 9">
            <a:extLst>
              <a:ext uri="{FF2B5EF4-FFF2-40B4-BE49-F238E27FC236}">
                <a16:creationId xmlns:a16="http://schemas.microsoft.com/office/drawing/2014/main" id="{3F41E6E2-4197-E560-027A-3EBC3AE51F2A}"/>
              </a:ext>
            </a:extLst>
          </p:cNvPr>
          <p:cNvCxnSpPr>
            <a:cxnSpLocks/>
            <a:stCxn id="7" idx="2"/>
            <a:endCxn id="5" idx="0"/>
          </p:cNvCxnSpPr>
          <p:nvPr/>
        </p:nvCxnSpPr>
        <p:spPr>
          <a:xfrm>
            <a:off x="3530760" y="1065573"/>
            <a:ext cx="4884" cy="795376"/>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A7E3A0C-0ECD-CA88-FCB2-E279C635ED78}"/>
              </a:ext>
            </a:extLst>
          </p:cNvPr>
          <p:cNvSpPr txBox="1"/>
          <p:nvPr/>
        </p:nvSpPr>
        <p:spPr>
          <a:xfrm>
            <a:off x="2703450" y="1551566"/>
            <a:ext cx="832195"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1972</a:t>
            </a:r>
          </a:p>
        </p:txBody>
      </p:sp>
      <p:sp>
        <p:nvSpPr>
          <p:cNvPr id="12" name="TextBox 11">
            <a:extLst>
              <a:ext uri="{FF2B5EF4-FFF2-40B4-BE49-F238E27FC236}">
                <a16:creationId xmlns:a16="http://schemas.microsoft.com/office/drawing/2014/main" id="{F3A52429-E36D-49C6-A3BC-DA6880D5367B}"/>
              </a:ext>
            </a:extLst>
          </p:cNvPr>
          <p:cNvSpPr txBox="1"/>
          <p:nvPr/>
        </p:nvSpPr>
        <p:spPr>
          <a:xfrm>
            <a:off x="555585" y="1256321"/>
            <a:ext cx="2195496" cy="600164"/>
          </a:xfrm>
          <a:prstGeom prst="rect">
            <a:avLst/>
          </a:prstGeom>
          <a:noFill/>
        </p:spPr>
        <p:txBody>
          <a:bodyPr wrap="square">
            <a:spAutoFit/>
          </a:bodyPr>
          <a:lstStyle/>
          <a:p>
            <a:pPr algn="r"/>
            <a:r>
              <a:rPr lang="en-US" sz="1100" dirty="0">
                <a:solidFill>
                  <a:srgbClr val="1D407C"/>
                </a:solidFill>
                <a:latin typeface="Avenir Book" panose="02000503020000020003" pitchFamily="2" charset="0"/>
              </a:rPr>
              <a:t>The college purchases more than 1,500 acres southwest of campus at </a:t>
            </a:r>
            <a:r>
              <a:rPr lang="en-US" sz="1100" b="1" dirty="0">
                <a:solidFill>
                  <a:srgbClr val="1D407C"/>
                </a:solidFill>
                <a:latin typeface="Avenir Heavy" panose="02000503020000020003" pitchFamily="2" charset="0"/>
              </a:rPr>
              <a:t>Rock Springs</a:t>
            </a:r>
            <a:r>
              <a:rPr lang="en-US" sz="1100" dirty="0">
                <a:solidFill>
                  <a:srgbClr val="1D407C"/>
                </a:solidFill>
                <a:latin typeface="Avenir Book" panose="02000503020000020003" pitchFamily="2" charset="0"/>
              </a:rPr>
              <a:t>. </a:t>
            </a:r>
            <a:endParaRPr lang="en-US" sz="1100" dirty="0">
              <a:solidFill>
                <a:srgbClr val="1D407C"/>
              </a:solidFill>
              <a:latin typeface="Avenir Heavy" panose="02000503020000020003" pitchFamily="2" charset="0"/>
            </a:endParaRPr>
          </a:p>
        </p:txBody>
      </p:sp>
      <p:sp>
        <p:nvSpPr>
          <p:cNvPr id="17" name="TextBox 16">
            <a:extLst>
              <a:ext uri="{FF2B5EF4-FFF2-40B4-BE49-F238E27FC236}">
                <a16:creationId xmlns:a16="http://schemas.microsoft.com/office/drawing/2014/main" id="{7FF9BCB3-2300-9AB9-20B2-F5B6C8A99F0B}"/>
              </a:ext>
            </a:extLst>
          </p:cNvPr>
          <p:cNvSpPr txBox="1"/>
          <p:nvPr/>
        </p:nvSpPr>
        <p:spPr>
          <a:xfrm>
            <a:off x="3109774" y="3592149"/>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1994</a:t>
            </a:r>
          </a:p>
        </p:txBody>
      </p:sp>
      <p:cxnSp>
        <p:nvCxnSpPr>
          <p:cNvPr id="20" name="Straight Connector 19">
            <a:extLst>
              <a:ext uri="{FF2B5EF4-FFF2-40B4-BE49-F238E27FC236}">
                <a16:creationId xmlns:a16="http://schemas.microsoft.com/office/drawing/2014/main" id="{0094947B-0E05-F32C-A499-B410CDFE0B7B}"/>
              </a:ext>
            </a:extLst>
          </p:cNvPr>
          <p:cNvCxnSpPr>
            <a:cxnSpLocks/>
            <a:stCxn id="17" idx="2"/>
            <a:endCxn id="23" idx="0"/>
          </p:cNvCxnSpPr>
          <p:nvPr/>
        </p:nvCxnSpPr>
        <p:spPr>
          <a:xfrm>
            <a:off x="3525872" y="3961481"/>
            <a:ext cx="4888" cy="695579"/>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421001C-BB63-9303-AD67-5CE343EA6106}"/>
              </a:ext>
            </a:extLst>
          </p:cNvPr>
          <p:cNvSpPr txBox="1"/>
          <p:nvPr/>
        </p:nvSpPr>
        <p:spPr>
          <a:xfrm>
            <a:off x="3114662" y="4657060"/>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1998</a:t>
            </a:r>
          </a:p>
        </p:txBody>
      </p:sp>
      <p:sp>
        <p:nvSpPr>
          <p:cNvPr id="25" name="TextBox 24">
            <a:extLst>
              <a:ext uri="{FF2B5EF4-FFF2-40B4-BE49-F238E27FC236}">
                <a16:creationId xmlns:a16="http://schemas.microsoft.com/office/drawing/2014/main" id="{416490CF-94E0-98FF-2847-118F3347CFD2}"/>
              </a:ext>
            </a:extLst>
          </p:cNvPr>
          <p:cNvSpPr txBox="1"/>
          <p:nvPr/>
        </p:nvSpPr>
        <p:spPr>
          <a:xfrm>
            <a:off x="3119550" y="5890676"/>
            <a:ext cx="832195" cy="369332"/>
          </a:xfrm>
          <a:prstGeom prst="rect">
            <a:avLst/>
          </a:prstGeom>
          <a:noFill/>
        </p:spPr>
        <p:txBody>
          <a:bodyPr wrap="square" rtlCol="0">
            <a:spAutoFit/>
          </a:bodyPr>
          <a:lstStyle/>
          <a:p>
            <a:pPr algn="ctr"/>
            <a:r>
              <a:rPr lang="en-US" b="1" dirty="0">
                <a:solidFill>
                  <a:srgbClr val="009CDE"/>
                </a:solidFill>
                <a:latin typeface="Avenir Black" panose="02000503020000020003" pitchFamily="2" charset="0"/>
              </a:rPr>
              <a:t>2008</a:t>
            </a:r>
          </a:p>
        </p:txBody>
      </p:sp>
      <p:cxnSp>
        <p:nvCxnSpPr>
          <p:cNvPr id="26" name="Straight Connector 25">
            <a:extLst>
              <a:ext uri="{FF2B5EF4-FFF2-40B4-BE49-F238E27FC236}">
                <a16:creationId xmlns:a16="http://schemas.microsoft.com/office/drawing/2014/main" id="{6F26212A-5DA6-69EC-E5F2-8E8B5C3430B3}"/>
              </a:ext>
            </a:extLst>
          </p:cNvPr>
          <p:cNvCxnSpPr>
            <a:cxnSpLocks/>
            <a:stCxn id="23" idx="2"/>
            <a:endCxn id="25" idx="0"/>
          </p:cNvCxnSpPr>
          <p:nvPr/>
        </p:nvCxnSpPr>
        <p:spPr>
          <a:xfrm>
            <a:off x="3530760" y="5026392"/>
            <a:ext cx="4888" cy="864284"/>
          </a:xfrm>
          <a:prstGeom prst="line">
            <a:avLst/>
          </a:prstGeom>
          <a:ln w="57150" cap="rnd">
            <a:solidFill>
              <a:srgbClr val="1D407C"/>
            </a:solidFill>
            <a:prstDash val="sysDot"/>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71C999-9EEE-2AAA-C13A-A1862326DC4D}"/>
              </a:ext>
            </a:extLst>
          </p:cNvPr>
          <p:cNvSpPr txBox="1"/>
          <p:nvPr/>
        </p:nvSpPr>
        <p:spPr>
          <a:xfrm>
            <a:off x="3805109" y="3587685"/>
            <a:ext cx="7209709"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Department of Agriculture Reorganization Act</a:t>
            </a:r>
          </a:p>
        </p:txBody>
      </p:sp>
      <p:sp>
        <p:nvSpPr>
          <p:cNvPr id="34" name="TextBox 33">
            <a:extLst>
              <a:ext uri="{FF2B5EF4-FFF2-40B4-BE49-F238E27FC236}">
                <a16:creationId xmlns:a16="http://schemas.microsoft.com/office/drawing/2014/main" id="{3791AB76-5B77-81A6-9D16-F816B096E32E}"/>
              </a:ext>
            </a:extLst>
          </p:cNvPr>
          <p:cNvSpPr txBox="1"/>
          <p:nvPr/>
        </p:nvSpPr>
        <p:spPr>
          <a:xfrm>
            <a:off x="3809997" y="4652596"/>
            <a:ext cx="7209709"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Agricultural Research, Extension, and Education Reform Act</a:t>
            </a:r>
          </a:p>
        </p:txBody>
      </p:sp>
      <p:sp>
        <p:nvSpPr>
          <p:cNvPr id="35" name="TextBox 34">
            <a:extLst>
              <a:ext uri="{FF2B5EF4-FFF2-40B4-BE49-F238E27FC236}">
                <a16:creationId xmlns:a16="http://schemas.microsoft.com/office/drawing/2014/main" id="{9EC9C7BA-D691-A13E-78A8-CA4E169F1B9A}"/>
              </a:ext>
            </a:extLst>
          </p:cNvPr>
          <p:cNvSpPr txBox="1"/>
          <p:nvPr/>
        </p:nvSpPr>
        <p:spPr>
          <a:xfrm>
            <a:off x="3814884" y="5890676"/>
            <a:ext cx="7209709" cy="369332"/>
          </a:xfrm>
          <a:prstGeom prst="rect">
            <a:avLst/>
          </a:prstGeom>
          <a:noFill/>
        </p:spPr>
        <p:txBody>
          <a:bodyPr wrap="square" rtlCol="0">
            <a:spAutoFit/>
          </a:bodyPr>
          <a:lstStyle/>
          <a:p>
            <a:r>
              <a:rPr lang="en-US" b="1" dirty="0">
                <a:solidFill>
                  <a:srgbClr val="009CDE"/>
                </a:solidFill>
                <a:latin typeface="Avenir Black" panose="02000503020000020003" pitchFamily="2" charset="0"/>
              </a:rPr>
              <a:t>Food Conservation and Energy Act</a:t>
            </a:r>
          </a:p>
        </p:txBody>
      </p:sp>
      <p:sp>
        <p:nvSpPr>
          <p:cNvPr id="37" name="TextBox 36">
            <a:extLst>
              <a:ext uri="{FF2B5EF4-FFF2-40B4-BE49-F238E27FC236}">
                <a16:creationId xmlns:a16="http://schemas.microsoft.com/office/drawing/2014/main" id="{D169EC80-E422-2803-C161-DD2689D54FFE}"/>
              </a:ext>
            </a:extLst>
          </p:cNvPr>
          <p:cNvSpPr txBox="1"/>
          <p:nvPr/>
        </p:nvSpPr>
        <p:spPr>
          <a:xfrm>
            <a:off x="3809995" y="3894726"/>
            <a:ext cx="7209711" cy="692497"/>
          </a:xfrm>
          <a:prstGeom prst="rect">
            <a:avLst/>
          </a:prstGeom>
          <a:noFill/>
        </p:spPr>
        <p:txBody>
          <a:bodyPr wrap="square">
            <a:spAutoFit/>
          </a:bodyPr>
          <a:lstStyle/>
          <a:p>
            <a:pPr marL="285750" indent="-285750">
              <a:buFont typeface="Arial" panose="020B0604020202020204" pitchFamily="34" charset="0"/>
              <a:buChar char="•"/>
            </a:pPr>
            <a:r>
              <a:rPr lang="en-US" sz="1300" dirty="0">
                <a:latin typeface="Avenir Book" panose="02000503020000020003" pitchFamily="2" charset="0"/>
              </a:rPr>
              <a:t>Merged the former Cooperative State Research Service and the former Extension Service into a single agency — the </a:t>
            </a:r>
            <a:r>
              <a:rPr lang="en-US" sz="1300" b="1" dirty="0">
                <a:latin typeface="Avenir Heavy" panose="02000503020000020003" pitchFamily="2" charset="0"/>
              </a:rPr>
              <a:t>Cooperative State Research, Education, and Extension Service</a:t>
            </a:r>
            <a:r>
              <a:rPr lang="en-US" sz="1300" dirty="0">
                <a:latin typeface="Avenir Book" panose="02000503020000020003" pitchFamily="2" charset="0"/>
              </a:rPr>
              <a:t> (CSREES)</a:t>
            </a:r>
          </a:p>
        </p:txBody>
      </p:sp>
      <p:sp>
        <p:nvSpPr>
          <p:cNvPr id="41" name="TextBox 40">
            <a:extLst>
              <a:ext uri="{FF2B5EF4-FFF2-40B4-BE49-F238E27FC236}">
                <a16:creationId xmlns:a16="http://schemas.microsoft.com/office/drawing/2014/main" id="{006A39E4-AFCD-760E-4F44-E816DA0EAFDE}"/>
              </a:ext>
            </a:extLst>
          </p:cNvPr>
          <p:cNvSpPr txBox="1"/>
          <p:nvPr/>
        </p:nvSpPr>
        <p:spPr>
          <a:xfrm>
            <a:off x="3809995" y="4961526"/>
            <a:ext cx="7209711" cy="692497"/>
          </a:xfrm>
          <a:prstGeom prst="rect">
            <a:avLst/>
          </a:prstGeom>
          <a:noFill/>
        </p:spPr>
        <p:txBody>
          <a:bodyPr wrap="square">
            <a:spAutoFit/>
          </a:bodyPr>
          <a:lstStyle/>
          <a:p>
            <a:pPr marL="285750" indent="-285750">
              <a:buFont typeface="Arial" panose="020B0604020202020204" pitchFamily="34" charset="0"/>
              <a:buChar char="•"/>
            </a:pPr>
            <a:r>
              <a:rPr lang="en-US" sz="1300" dirty="0">
                <a:latin typeface="Avenir Book" panose="02000503020000020003" pitchFamily="2" charset="0"/>
              </a:rPr>
              <a:t>Amended the name of the “Regional Research Fund,” established as 25% of Hatch allocations under the Research and Marketing Act of 1946, to the “</a:t>
            </a:r>
            <a:r>
              <a:rPr lang="en-US" sz="1300" b="1" dirty="0">
                <a:latin typeface="Avenir Heavy" panose="02000503020000020003" pitchFamily="2" charset="0"/>
              </a:rPr>
              <a:t>Multistate Research Fund</a:t>
            </a:r>
            <a:r>
              <a:rPr lang="en-US" sz="1300" dirty="0">
                <a:latin typeface="Avenir Book" panose="02000503020000020003" pitchFamily="2" charset="0"/>
              </a:rPr>
              <a:t>”</a:t>
            </a:r>
          </a:p>
        </p:txBody>
      </p:sp>
      <p:sp>
        <p:nvSpPr>
          <p:cNvPr id="43" name="TextBox 42">
            <a:extLst>
              <a:ext uri="{FF2B5EF4-FFF2-40B4-BE49-F238E27FC236}">
                <a16:creationId xmlns:a16="http://schemas.microsoft.com/office/drawing/2014/main" id="{5627B8B8-EE3A-3B54-AD76-616DF9B78BD8}"/>
              </a:ext>
            </a:extLst>
          </p:cNvPr>
          <p:cNvSpPr txBox="1"/>
          <p:nvPr/>
        </p:nvSpPr>
        <p:spPr>
          <a:xfrm>
            <a:off x="3814882" y="6142612"/>
            <a:ext cx="7209711" cy="492443"/>
          </a:xfrm>
          <a:prstGeom prst="rect">
            <a:avLst/>
          </a:prstGeom>
          <a:noFill/>
        </p:spPr>
        <p:txBody>
          <a:bodyPr wrap="square">
            <a:spAutoFit/>
          </a:bodyPr>
          <a:lstStyle/>
          <a:p>
            <a:pPr marL="285750" indent="-285750">
              <a:buFont typeface="Arial" panose="020B0604020202020204" pitchFamily="34" charset="0"/>
              <a:buChar char="•"/>
            </a:pPr>
            <a:r>
              <a:rPr lang="en-US" sz="1300" dirty="0">
                <a:latin typeface="Avenir Book" panose="02000503020000020003" pitchFamily="2" charset="0"/>
              </a:rPr>
              <a:t>Under the 2008 Farm Bill, the CSREES was renamed as the </a:t>
            </a:r>
            <a:r>
              <a:rPr lang="en-US" sz="1300" b="1" dirty="0">
                <a:latin typeface="Avenir Heavy" panose="02000503020000020003" pitchFamily="2" charset="0"/>
              </a:rPr>
              <a:t>National Institute for Food and Agriculture</a:t>
            </a:r>
            <a:r>
              <a:rPr lang="en-US" sz="1300" dirty="0">
                <a:latin typeface="Avenir Book" panose="02000503020000020003" pitchFamily="2" charset="0"/>
              </a:rPr>
              <a:t> (NIFA)</a:t>
            </a:r>
          </a:p>
        </p:txBody>
      </p:sp>
      <p:sp>
        <p:nvSpPr>
          <p:cNvPr id="48" name="TextBox 47">
            <a:extLst>
              <a:ext uri="{FF2B5EF4-FFF2-40B4-BE49-F238E27FC236}">
                <a16:creationId xmlns:a16="http://schemas.microsoft.com/office/drawing/2014/main" id="{3523E911-ECFA-0258-0A3A-3750B38C964A}"/>
              </a:ext>
            </a:extLst>
          </p:cNvPr>
          <p:cNvSpPr txBox="1"/>
          <p:nvPr/>
        </p:nvSpPr>
        <p:spPr>
          <a:xfrm>
            <a:off x="80291" y="2041151"/>
            <a:ext cx="2670790" cy="938719"/>
          </a:xfrm>
          <a:prstGeom prst="rect">
            <a:avLst/>
          </a:prstGeom>
          <a:noFill/>
        </p:spPr>
        <p:txBody>
          <a:bodyPr wrap="square">
            <a:spAutoFit/>
          </a:bodyPr>
          <a:lstStyle/>
          <a:p>
            <a:pPr algn="r"/>
            <a:r>
              <a:rPr lang="en-US" sz="1100" dirty="0">
                <a:solidFill>
                  <a:srgbClr val="1D407C"/>
                </a:solidFill>
                <a:latin typeface="Avenir Book" panose="02000503020000020003" pitchFamily="2" charset="0"/>
              </a:rPr>
              <a:t>Experiment Stations are asked to develop </a:t>
            </a:r>
            <a:r>
              <a:rPr lang="en-US" sz="1100" b="1" dirty="0">
                <a:solidFill>
                  <a:srgbClr val="1D407C"/>
                </a:solidFill>
                <a:latin typeface="Avenir Heavy" panose="02000503020000020003" pitchFamily="2" charset="0"/>
              </a:rPr>
              <a:t>in-station peer review </a:t>
            </a:r>
            <a:r>
              <a:rPr lang="en-US" sz="1100" dirty="0">
                <a:solidFill>
                  <a:srgbClr val="1D407C"/>
                </a:solidFill>
                <a:latin typeface="Avenir Book" panose="02000503020000020003" pitchFamily="2" charset="0"/>
              </a:rPr>
              <a:t>processes of each project proposal to accompany submission to CSRS for final approval.</a:t>
            </a:r>
            <a:endParaRPr lang="en-US" sz="1100" b="1" dirty="0">
              <a:solidFill>
                <a:srgbClr val="1D407C"/>
              </a:solidFill>
              <a:latin typeface="Avenir Heavy" panose="02000503020000020003" pitchFamily="2" charset="0"/>
            </a:endParaRPr>
          </a:p>
        </p:txBody>
      </p:sp>
      <p:sp>
        <p:nvSpPr>
          <p:cNvPr id="52" name="TextBox 51">
            <a:extLst>
              <a:ext uri="{FF2B5EF4-FFF2-40B4-BE49-F238E27FC236}">
                <a16:creationId xmlns:a16="http://schemas.microsoft.com/office/drawing/2014/main" id="{ED59FF60-9534-DFAE-AF78-C6CCE7CDFB69}"/>
              </a:ext>
            </a:extLst>
          </p:cNvPr>
          <p:cNvSpPr txBox="1"/>
          <p:nvPr/>
        </p:nvSpPr>
        <p:spPr>
          <a:xfrm>
            <a:off x="130176" y="196859"/>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Defining the Current Agency</a:t>
            </a:r>
          </a:p>
        </p:txBody>
      </p:sp>
    </p:spTree>
    <p:extLst>
      <p:ext uri="{BB962C8B-B14F-4D97-AF65-F5344CB8AC3E}">
        <p14:creationId xmlns:p14="http://schemas.microsoft.com/office/powerpoint/2010/main" val="1785030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05305C50-EDFF-CEEE-883A-171261F45528}"/>
              </a:ext>
            </a:extLst>
          </p:cNvPr>
          <p:cNvSpPr/>
          <p:nvPr/>
        </p:nvSpPr>
        <p:spPr>
          <a:xfrm>
            <a:off x="717630" y="3034806"/>
            <a:ext cx="1944547" cy="1111170"/>
          </a:xfrm>
          <a:prstGeom prst="chevro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3" name="Chevron 2">
            <a:extLst>
              <a:ext uri="{FF2B5EF4-FFF2-40B4-BE49-F238E27FC236}">
                <a16:creationId xmlns:a16="http://schemas.microsoft.com/office/drawing/2014/main" id="{77AAB150-512A-E567-FC73-98E41E33F01B}"/>
              </a:ext>
            </a:extLst>
          </p:cNvPr>
          <p:cNvSpPr/>
          <p:nvPr/>
        </p:nvSpPr>
        <p:spPr>
          <a:xfrm>
            <a:off x="2488557" y="3034806"/>
            <a:ext cx="1944547" cy="1111170"/>
          </a:xfrm>
          <a:prstGeom prst="chevron">
            <a:avLst/>
          </a:prstGeom>
          <a:solidFill>
            <a:srgbClr val="99CC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4" name="Chevron 3">
            <a:extLst>
              <a:ext uri="{FF2B5EF4-FFF2-40B4-BE49-F238E27FC236}">
                <a16:creationId xmlns:a16="http://schemas.microsoft.com/office/drawing/2014/main" id="{E548C260-DDC9-8D71-A802-BC447DB21339}"/>
              </a:ext>
            </a:extLst>
          </p:cNvPr>
          <p:cNvSpPr/>
          <p:nvPr/>
        </p:nvSpPr>
        <p:spPr>
          <a:xfrm>
            <a:off x="4259484" y="3034806"/>
            <a:ext cx="1944547" cy="1111170"/>
          </a:xfrm>
          <a:prstGeom prst="chevron">
            <a:avLst/>
          </a:prstGeom>
          <a:solidFill>
            <a:srgbClr val="99CC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5" name="Chevron 4">
            <a:extLst>
              <a:ext uri="{FF2B5EF4-FFF2-40B4-BE49-F238E27FC236}">
                <a16:creationId xmlns:a16="http://schemas.microsoft.com/office/drawing/2014/main" id="{9016E2B9-B2A8-9381-C2D0-32081CDC1C29}"/>
              </a:ext>
            </a:extLst>
          </p:cNvPr>
          <p:cNvSpPr/>
          <p:nvPr/>
        </p:nvSpPr>
        <p:spPr>
          <a:xfrm>
            <a:off x="6030411" y="3034806"/>
            <a:ext cx="1944547" cy="1111170"/>
          </a:xfrm>
          <a:prstGeom prst="chevron">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6" name="Chevron 5">
            <a:extLst>
              <a:ext uri="{FF2B5EF4-FFF2-40B4-BE49-F238E27FC236}">
                <a16:creationId xmlns:a16="http://schemas.microsoft.com/office/drawing/2014/main" id="{8BD6D8C0-49E2-62BE-92B1-2382F736FEF4}"/>
              </a:ext>
            </a:extLst>
          </p:cNvPr>
          <p:cNvSpPr/>
          <p:nvPr/>
        </p:nvSpPr>
        <p:spPr>
          <a:xfrm>
            <a:off x="7801338" y="3034806"/>
            <a:ext cx="1944547" cy="1111170"/>
          </a:xfrm>
          <a:prstGeom prst="chevron">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7" name="Chevron 6">
            <a:extLst>
              <a:ext uri="{FF2B5EF4-FFF2-40B4-BE49-F238E27FC236}">
                <a16:creationId xmlns:a16="http://schemas.microsoft.com/office/drawing/2014/main" id="{FBCF3B1C-9B9C-6575-F028-60E23C5FFD58}"/>
              </a:ext>
            </a:extLst>
          </p:cNvPr>
          <p:cNvSpPr/>
          <p:nvPr/>
        </p:nvSpPr>
        <p:spPr>
          <a:xfrm>
            <a:off x="9610845" y="3034806"/>
            <a:ext cx="1944547" cy="1111170"/>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1E44"/>
              </a:highlight>
            </a:endParaRPr>
          </a:p>
        </p:txBody>
      </p:sp>
      <p:sp>
        <p:nvSpPr>
          <p:cNvPr id="8" name="TextBox 7">
            <a:extLst>
              <a:ext uri="{FF2B5EF4-FFF2-40B4-BE49-F238E27FC236}">
                <a16:creationId xmlns:a16="http://schemas.microsoft.com/office/drawing/2014/main" id="{21B1AF99-BDD2-B303-7E3E-02B13794A682}"/>
              </a:ext>
            </a:extLst>
          </p:cNvPr>
          <p:cNvSpPr txBox="1"/>
          <p:nvPr/>
        </p:nvSpPr>
        <p:spPr>
          <a:xfrm>
            <a:off x="1331089" y="3440450"/>
            <a:ext cx="1022429"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October</a:t>
            </a:r>
          </a:p>
        </p:txBody>
      </p:sp>
      <p:sp>
        <p:nvSpPr>
          <p:cNvPr id="9" name="TextBox 8">
            <a:extLst>
              <a:ext uri="{FF2B5EF4-FFF2-40B4-BE49-F238E27FC236}">
                <a16:creationId xmlns:a16="http://schemas.microsoft.com/office/drawing/2014/main" id="{BB7FA16E-3C30-97C2-6C14-F68A25F1026E}"/>
              </a:ext>
            </a:extLst>
          </p:cNvPr>
          <p:cNvSpPr txBox="1"/>
          <p:nvPr/>
        </p:nvSpPr>
        <p:spPr>
          <a:xfrm>
            <a:off x="10162574" y="3432689"/>
            <a:ext cx="1311796"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September</a:t>
            </a:r>
          </a:p>
        </p:txBody>
      </p:sp>
      <p:sp>
        <p:nvSpPr>
          <p:cNvPr id="10" name="TextBox 9">
            <a:extLst>
              <a:ext uri="{FF2B5EF4-FFF2-40B4-BE49-F238E27FC236}">
                <a16:creationId xmlns:a16="http://schemas.microsoft.com/office/drawing/2014/main" id="{73ABE08D-F9B9-24F3-7465-D5D96CD87875}"/>
              </a:ext>
            </a:extLst>
          </p:cNvPr>
          <p:cNvSpPr txBox="1"/>
          <p:nvPr/>
        </p:nvSpPr>
        <p:spPr>
          <a:xfrm>
            <a:off x="7736243" y="1794372"/>
            <a:ext cx="1584766" cy="1200329"/>
          </a:xfrm>
          <a:prstGeom prst="rect">
            <a:avLst/>
          </a:prstGeom>
          <a:noFill/>
        </p:spPr>
        <p:txBody>
          <a:bodyPr wrap="square" rtlCol="0">
            <a:spAutoFit/>
          </a:bodyPr>
          <a:lstStyle/>
          <a:p>
            <a:r>
              <a:rPr lang="en-US" sz="1200" b="1" dirty="0">
                <a:solidFill>
                  <a:schemeClr val="accent6">
                    <a:lumMod val="50000"/>
                  </a:schemeClr>
                </a:solidFill>
                <a:latin typeface="Avenir Medium" panose="02000503020000020003" pitchFamily="2" charset="0"/>
              </a:rPr>
              <a:t>Annual Report of Accomplishments  </a:t>
            </a:r>
            <a:r>
              <a:rPr lang="en-US" sz="1200" dirty="0">
                <a:solidFill>
                  <a:schemeClr val="accent6">
                    <a:lumMod val="50000"/>
                  </a:schemeClr>
                </a:solidFill>
                <a:latin typeface="Avenir Book" panose="02000503020000020003" pitchFamily="2" charset="0"/>
              </a:rPr>
              <a:t>and</a:t>
            </a:r>
            <a:r>
              <a:rPr lang="en-US" sz="1200" b="1" dirty="0">
                <a:solidFill>
                  <a:schemeClr val="accent6">
                    <a:lumMod val="50000"/>
                  </a:schemeClr>
                </a:solidFill>
                <a:latin typeface="Avenir Medium" panose="02000503020000020003" pitchFamily="2" charset="0"/>
              </a:rPr>
              <a:t> Combined Research and Extension Plan of Work (POW)</a:t>
            </a:r>
          </a:p>
        </p:txBody>
      </p:sp>
      <p:sp>
        <p:nvSpPr>
          <p:cNvPr id="12" name="TextBox 11">
            <a:extLst>
              <a:ext uri="{FF2B5EF4-FFF2-40B4-BE49-F238E27FC236}">
                <a16:creationId xmlns:a16="http://schemas.microsoft.com/office/drawing/2014/main" id="{D64F1869-C7AC-B054-39FC-C7AD147F672B}"/>
              </a:ext>
            </a:extLst>
          </p:cNvPr>
          <p:cNvSpPr txBox="1"/>
          <p:nvPr/>
        </p:nvSpPr>
        <p:spPr>
          <a:xfrm>
            <a:off x="5993756" y="2533036"/>
            <a:ext cx="1680864" cy="461665"/>
          </a:xfrm>
          <a:prstGeom prst="rect">
            <a:avLst/>
          </a:prstGeom>
          <a:noFill/>
        </p:spPr>
        <p:txBody>
          <a:bodyPr wrap="square" rtlCol="0">
            <a:spAutoFit/>
          </a:bodyPr>
          <a:lstStyle/>
          <a:p>
            <a:r>
              <a:rPr lang="en-US" sz="1200" b="1">
                <a:solidFill>
                  <a:schemeClr val="accent6">
                    <a:lumMod val="50000"/>
                  </a:schemeClr>
                </a:solidFill>
                <a:latin typeface="Avenir Medium" panose="02000503020000020003" pitchFamily="2" charset="0"/>
              </a:rPr>
              <a:t>Research Results and Extension Results</a:t>
            </a:r>
          </a:p>
        </p:txBody>
      </p:sp>
      <p:sp>
        <p:nvSpPr>
          <p:cNvPr id="13" name="TextBox 12">
            <a:extLst>
              <a:ext uri="{FF2B5EF4-FFF2-40B4-BE49-F238E27FC236}">
                <a16:creationId xmlns:a16="http://schemas.microsoft.com/office/drawing/2014/main" id="{B2827958-4C71-C137-AE0B-0A565DB0AB43}"/>
              </a:ext>
            </a:extLst>
          </p:cNvPr>
          <p:cNvSpPr txBox="1"/>
          <p:nvPr/>
        </p:nvSpPr>
        <p:spPr>
          <a:xfrm>
            <a:off x="4259484" y="2533036"/>
            <a:ext cx="1215342" cy="461665"/>
          </a:xfrm>
          <a:prstGeom prst="rect">
            <a:avLst/>
          </a:prstGeom>
          <a:noFill/>
        </p:spPr>
        <p:txBody>
          <a:bodyPr wrap="square" rtlCol="0">
            <a:spAutoFit/>
          </a:bodyPr>
          <a:lstStyle/>
          <a:p>
            <a:r>
              <a:rPr lang="en-US" sz="1200" b="1">
                <a:solidFill>
                  <a:schemeClr val="accent6">
                    <a:lumMod val="50000"/>
                  </a:schemeClr>
                </a:solidFill>
                <a:latin typeface="Avenir Medium" panose="02000503020000020003" pitchFamily="2" charset="0"/>
              </a:rPr>
              <a:t>Financial Reports</a:t>
            </a:r>
          </a:p>
        </p:txBody>
      </p:sp>
      <p:sp>
        <p:nvSpPr>
          <p:cNvPr id="14" name="TextBox 13">
            <a:extLst>
              <a:ext uri="{FF2B5EF4-FFF2-40B4-BE49-F238E27FC236}">
                <a16:creationId xmlns:a16="http://schemas.microsoft.com/office/drawing/2014/main" id="{A275BACC-775E-7796-63A7-B58325FB84D2}"/>
              </a:ext>
            </a:extLst>
          </p:cNvPr>
          <p:cNvSpPr txBox="1"/>
          <p:nvPr/>
        </p:nvSpPr>
        <p:spPr>
          <a:xfrm>
            <a:off x="3030640" y="3440450"/>
            <a:ext cx="12674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January</a:t>
            </a:r>
          </a:p>
        </p:txBody>
      </p:sp>
      <p:sp>
        <p:nvSpPr>
          <p:cNvPr id="15" name="TextBox 14">
            <a:extLst>
              <a:ext uri="{FF2B5EF4-FFF2-40B4-BE49-F238E27FC236}">
                <a16:creationId xmlns:a16="http://schemas.microsoft.com/office/drawing/2014/main" id="{F7FBAC80-C3DD-3208-E0EF-DE9BA2E7D869}"/>
              </a:ext>
            </a:extLst>
          </p:cNvPr>
          <p:cNvSpPr txBox="1"/>
          <p:nvPr/>
        </p:nvSpPr>
        <p:spPr>
          <a:xfrm>
            <a:off x="4801567" y="3440450"/>
            <a:ext cx="11613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February</a:t>
            </a:r>
          </a:p>
        </p:txBody>
      </p:sp>
      <p:sp>
        <p:nvSpPr>
          <p:cNvPr id="16" name="TextBox 15">
            <a:extLst>
              <a:ext uri="{FF2B5EF4-FFF2-40B4-BE49-F238E27FC236}">
                <a16:creationId xmlns:a16="http://schemas.microsoft.com/office/drawing/2014/main" id="{F979EFCB-F848-C155-0D2C-C3ADB85B2AF1}"/>
              </a:ext>
            </a:extLst>
          </p:cNvPr>
          <p:cNvSpPr txBox="1"/>
          <p:nvPr/>
        </p:nvSpPr>
        <p:spPr>
          <a:xfrm>
            <a:off x="6549344" y="3440450"/>
            <a:ext cx="11613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March</a:t>
            </a:r>
          </a:p>
        </p:txBody>
      </p:sp>
      <p:sp>
        <p:nvSpPr>
          <p:cNvPr id="17" name="TextBox 16">
            <a:extLst>
              <a:ext uri="{FF2B5EF4-FFF2-40B4-BE49-F238E27FC236}">
                <a16:creationId xmlns:a16="http://schemas.microsoft.com/office/drawing/2014/main" id="{5C668133-BAB4-9556-0388-111620E337B5}"/>
              </a:ext>
            </a:extLst>
          </p:cNvPr>
          <p:cNvSpPr txBox="1"/>
          <p:nvPr/>
        </p:nvSpPr>
        <p:spPr>
          <a:xfrm>
            <a:off x="8331845" y="3440450"/>
            <a:ext cx="1161324" cy="338554"/>
          </a:xfrm>
          <a:prstGeom prst="rect">
            <a:avLst/>
          </a:prstGeom>
          <a:noFill/>
        </p:spPr>
        <p:txBody>
          <a:bodyPr wrap="square" rtlCol="0">
            <a:spAutoFit/>
          </a:bodyPr>
          <a:lstStyle/>
          <a:p>
            <a:pPr algn="ctr"/>
            <a:r>
              <a:rPr lang="en-US" sz="1600" b="1">
                <a:solidFill>
                  <a:schemeClr val="bg1"/>
                </a:solidFill>
                <a:latin typeface="Avenir Black" panose="02000503020000020003" pitchFamily="2" charset="0"/>
              </a:rPr>
              <a:t>April</a:t>
            </a:r>
          </a:p>
        </p:txBody>
      </p:sp>
      <p:sp>
        <p:nvSpPr>
          <p:cNvPr id="18" name="TextBox 17">
            <a:extLst>
              <a:ext uri="{FF2B5EF4-FFF2-40B4-BE49-F238E27FC236}">
                <a16:creationId xmlns:a16="http://schemas.microsoft.com/office/drawing/2014/main" id="{63218F1B-5B9E-FEBB-BF00-5F1829FEC6BB}"/>
              </a:ext>
            </a:extLst>
          </p:cNvPr>
          <p:cNvSpPr txBox="1"/>
          <p:nvPr/>
        </p:nvSpPr>
        <p:spPr>
          <a:xfrm>
            <a:off x="584521" y="2573141"/>
            <a:ext cx="1493135" cy="461665"/>
          </a:xfrm>
          <a:prstGeom prst="rect">
            <a:avLst/>
          </a:prstGeom>
          <a:noFill/>
        </p:spPr>
        <p:txBody>
          <a:bodyPr wrap="square" rtlCol="0">
            <a:spAutoFit/>
          </a:bodyPr>
          <a:lstStyle/>
          <a:p>
            <a:r>
              <a:rPr lang="en-US" sz="1200" b="1">
                <a:solidFill>
                  <a:schemeClr val="accent6">
                    <a:lumMod val="50000"/>
                  </a:schemeClr>
                </a:solidFill>
                <a:latin typeface="Avenir Medium" panose="02000503020000020003" pitchFamily="2" charset="0"/>
              </a:rPr>
              <a:t>Beginning of Federal Fiscal Year</a:t>
            </a:r>
          </a:p>
        </p:txBody>
      </p:sp>
      <p:sp>
        <p:nvSpPr>
          <p:cNvPr id="19" name="TextBox 18">
            <a:extLst>
              <a:ext uri="{FF2B5EF4-FFF2-40B4-BE49-F238E27FC236}">
                <a16:creationId xmlns:a16="http://schemas.microsoft.com/office/drawing/2014/main" id="{698C6752-6598-6276-57AE-1D6F008D1B26}"/>
              </a:ext>
            </a:extLst>
          </p:cNvPr>
          <p:cNvSpPr txBox="1"/>
          <p:nvPr/>
        </p:nvSpPr>
        <p:spPr>
          <a:xfrm>
            <a:off x="9612774" y="2573141"/>
            <a:ext cx="1493135" cy="461665"/>
          </a:xfrm>
          <a:prstGeom prst="rect">
            <a:avLst/>
          </a:prstGeom>
          <a:noFill/>
        </p:spPr>
        <p:txBody>
          <a:bodyPr wrap="square" rtlCol="0">
            <a:spAutoFit/>
          </a:bodyPr>
          <a:lstStyle/>
          <a:p>
            <a:r>
              <a:rPr lang="en-US" sz="1200" b="1">
                <a:solidFill>
                  <a:schemeClr val="accent6">
                    <a:lumMod val="50000"/>
                  </a:schemeClr>
                </a:solidFill>
                <a:latin typeface="Avenir Medium" panose="02000503020000020003" pitchFamily="2" charset="0"/>
              </a:rPr>
              <a:t>End of </a:t>
            </a:r>
          </a:p>
          <a:p>
            <a:r>
              <a:rPr lang="en-US" sz="1200" b="1">
                <a:solidFill>
                  <a:schemeClr val="accent6">
                    <a:lumMod val="50000"/>
                  </a:schemeClr>
                </a:solidFill>
                <a:latin typeface="Avenir Medium" panose="02000503020000020003" pitchFamily="2" charset="0"/>
              </a:rPr>
              <a:t>Federal Fiscal Year</a:t>
            </a:r>
          </a:p>
        </p:txBody>
      </p:sp>
      <p:pic>
        <p:nvPicPr>
          <p:cNvPr id="22" name="Picture 21">
            <a:extLst>
              <a:ext uri="{FF2B5EF4-FFF2-40B4-BE49-F238E27FC236}">
                <a16:creationId xmlns:a16="http://schemas.microsoft.com/office/drawing/2014/main" id="{45BA56D9-1A7E-B46C-1597-9A58F0F74B9B}"/>
              </a:ext>
            </a:extLst>
          </p:cNvPr>
          <p:cNvPicPr>
            <a:picLocks noChangeAspect="1"/>
          </p:cNvPicPr>
          <p:nvPr/>
        </p:nvPicPr>
        <p:blipFill>
          <a:blip r:embed="rId2"/>
          <a:stretch>
            <a:fillRect/>
          </a:stretch>
        </p:blipFill>
        <p:spPr>
          <a:xfrm>
            <a:off x="264486" y="2100985"/>
            <a:ext cx="3898900" cy="355600"/>
          </a:xfrm>
          <a:prstGeom prst="rect">
            <a:avLst/>
          </a:prstGeom>
        </p:spPr>
      </p:pic>
      <p:sp>
        <p:nvSpPr>
          <p:cNvPr id="31" name="TextBox 30">
            <a:extLst>
              <a:ext uri="{FF2B5EF4-FFF2-40B4-BE49-F238E27FC236}">
                <a16:creationId xmlns:a16="http://schemas.microsoft.com/office/drawing/2014/main" id="{9C1750C2-949B-C01D-0A49-41EBD9461AAB}"/>
              </a:ext>
            </a:extLst>
          </p:cNvPr>
          <p:cNvSpPr txBox="1"/>
          <p:nvPr/>
        </p:nvSpPr>
        <p:spPr>
          <a:xfrm>
            <a:off x="130176" y="212887"/>
            <a:ext cx="11344194" cy="707886"/>
          </a:xfrm>
          <a:prstGeom prst="rect">
            <a:avLst/>
          </a:prstGeom>
          <a:noFill/>
        </p:spPr>
        <p:txBody>
          <a:bodyPr wrap="square" rtlCol="0">
            <a:spAutoFit/>
          </a:bodyPr>
          <a:lstStyle/>
          <a:p>
            <a:r>
              <a:rPr lang="en-US" sz="2400" b="1">
                <a:solidFill>
                  <a:srgbClr val="001E44"/>
                </a:solidFill>
                <a:latin typeface="Avenir Black" panose="02000503020000020003" pitchFamily="2" charset="0"/>
              </a:rPr>
              <a:t>AES Administration and Obligations</a:t>
            </a:r>
          </a:p>
          <a:p>
            <a:r>
              <a:rPr lang="en-US" sz="1600" i="1">
                <a:solidFill>
                  <a:srgbClr val="001E44"/>
                </a:solidFill>
                <a:latin typeface="Avenir Book" panose="02000503020000020003" pitchFamily="2" charset="0"/>
              </a:rPr>
              <a:t>administered by AES staff in the Office for Research and Graduate Education and individual departments</a:t>
            </a:r>
          </a:p>
        </p:txBody>
      </p:sp>
      <p:sp>
        <p:nvSpPr>
          <p:cNvPr id="33" name="TextBox 32">
            <a:extLst>
              <a:ext uri="{FF2B5EF4-FFF2-40B4-BE49-F238E27FC236}">
                <a16:creationId xmlns:a16="http://schemas.microsoft.com/office/drawing/2014/main" id="{E06B2136-7E8F-B39A-CFBF-EBA23E93603C}"/>
              </a:ext>
            </a:extLst>
          </p:cNvPr>
          <p:cNvSpPr txBox="1"/>
          <p:nvPr/>
        </p:nvSpPr>
        <p:spPr>
          <a:xfrm>
            <a:off x="361714" y="6490502"/>
            <a:ext cx="9896354" cy="307777"/>
          </a:xfrm>
          <a:prstGeom prst="rect">
            <a:avLst/>
          </a:prstGeom>
          <a:noFill/>
        </p:spPr>
        <p:txBody>
          <a:bodyPr wrap="square" rtlCol="0">
            <a:spAutoFit/>
          </a:bodyPr>
          <a:lstStyle/>
          <a:p>
            <a:r>
              <a:rPr lang="en-US" sz="1400" b="1">
                <a:solidFill>
                  <a:srgbClr val="001E44"/>
                </a:solidFill>
                <a:latin typeface="Avenir Black" panose="02000503020000020003" pitchFamily="2" charset="0"/>
              </a:rPr>
              <a:t>Learn more</a:t>
            </a:r>
            <a:r>
              <a:rPr lang="en-US" sz="1400">
                <a:solidFill>
                  <a:srgbClr val="001E44"/>
                </a:solidFill>
                <a:latin typeface="Avenir Medium" panose="02000503020000020003" pitchFamily="2" charset="0"/>
              </a:rPr>
              <a:t>: </a:t>
            </a:r>
            <a:r>
              <a:rPr lang="en-US" sz="1400">
                <a:solidFill>
                  <a:srgbClr val="009CDE"/>
                </a:solidFill>
                <a:latin typeface="Avenir Light" panose="020B0402020203020204" pitchFamily="34" charset="77"/>
                <a:hlinkClick r:id="rId3">
                  <a:extLst>
                    <a:ext uri="{A12FA001-AC4F-418D-AE19-62706E023703}">
                      <ahyp:hlinkClr xmlns:ahyp="http://schemas.microsoft.com/office/drawing/2018/hyperlinkcolor" val="tx"/>
                    </a:ext>
                  </a:extLst>
                </a:hlinkClick>
              </a:rPr>
              <a:t>https://www.nifa.usda.gov/data/nifa-reporting-system</a:t>
            </a:r>
            <a:r>
              <a:rPr lang="en-US" sz="1400">
                <a:solidFill>
                  <a:srgbClr val="009CDE"/>
                </a:solidFill>
                <a:latin typeface="Avenir Light" panose="020B0402020203020204" pitchFamily="34" charset="77"/>
              </a:rPr>
              <a:t> </a:t>
            </a:r>
          </a:p>
        </p:txBody>
      </p:sp>
      <p:pic>
        <p:nvPicPr>
          <p:cNvPr id="34" name="Graphic 33" descr="Lightbulb with solid fill">
            <a:extLst>
              <a:ext uri="{FF2B5EF4-FFF2-40B4-BE49-F238E27FC236}">
                <a16:creationId xmlns:a16="http://schemas.microsoft.com/office/drawing/2014/main" id="{65D33F6A-7BF4-50D3-DDE9-56687BD911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247378"/>
            <a:ext cx="550901" cy="550901"/>
          </a:xfrm>
          <a:prstGeom prst="rect">
            <a:avLst/>
          </a:prstGeom>
        </p:spPr>
      </p:pic>
      <p:pic>
        <p:nvPicPr>
          <p:cNvPr id="20" name="Picture 19" descr="A picture containing text, sign&#10;&#10;Description automatically generated">
            <a:extLst>
              <a:ext uri="{FF2B5EF4-FFF2-40B4-BE49-F238E27FC236}">
                <a16:creationId xmlns:a16="http://schemas.microsoft.com/office/drawing/2014/main" id="{A9580BFC-481F-76CE-11C3-3CAF3B5E3956}"/>
              </a:ext>
            </a:extLst>
          </p:cNvPr>
          <p:cNvPicPr>
            <a:picLocks noChangeAspect="1"/>
          </p:cNvPicPr>
          <p:nvPr/>
        </p:nvPicPr>
        <p:blipFill>
          <a:blip r:embed="rId6"/>
          <a:stretch>
            <a:fillRect/>
          </a:stretch>
        </p:blipFill>
        <p:spPr>
          <a:xfrm>
            <a:off x="9963333" y="295943"/>
            <a:ext cx="1954925" cy="577463"/>
          </a:xfrm>
          <a:prstGeom prst="rect">
            <a:avLst/>
          </a:prstGeom>
        </p:spPr>
      </p:pic>
    </p:spTree>
    <p:extLst>
      <p:ext uri="{BB962C8B-B14F-4D97-AF65-F5344CB8AC3E}">
        <p14:creationId xmlns:p14="http://schemas.microsoft.com/office/powerpoint/2010/main" val="1631994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E9BB5BC9-31A9-AB96-7C72-7B961CEFC8D5}"/>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TextBox 2">
            <a:extLst>
              <a:ext uri="{FF2B5EF4-FFF2-40B4-BE49-F238E27FC236}">
                <a16:creationId xmlns:a16="http://schemas.microsoft.com/office/drawing/2014/main" id="{141337E6-88D7-43A9-A720-7927B1777E6E}"/>
              </a:ext>
            </a:extLst>
          </p:cNvPr>
          <p:cNvSpPr txBox="1"/>
          <p:nvPr/>
        </p:nvSpPr>
        <p:spPr>
          <a:xfrm>
            <a:off x="130176" y="196859"/>
            <a:ext cx="11344194"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Funding Landscape for Agricultural Research Today</a:t>
            </a:r>
          </a:p>
        </p:txBody>
      </p:sp>
      <p:sp>
        <p:nvSpPr>
          <p:cNvPr id="9" name="TextBox 8">
            <a:extLst>
              <a:ext uri="{FF2B5EF4-FFF2-40B4-BE49-F238E27FC236}">
                <a16:creationId xmlns:a16="http://schemas.microsoft.com/office/drawing/2014/main" id="{E923367E-7868-24B0-7025-F1A334F95F4B}"/>
              </a:ext>
            </a:extLst>
          </p:cNvPr>
          <p:cNvSpPr txBox="1"/>
          <p:nvPr/>
        </p:nvSpPr>
        <p:spPr>
          <a:xfrm>
            <a:off x="1071564" y="1011830"/>
            <a:ext cx="4257675" cy="2462213"/>
          </a:xfrm>
          <a:prstGeom prst="rect">
            <a:avLst/>
          </a:prstGeom>
          <a:noFill/>
        </p:spPr>
        <p:txBody>
          <a:bodyPr wrap="square" rtlCol="0">
            <a:spAutoFit/>
          </a:bodyPr>
          <a:lstStyle/>
          <a:p>
            <a:r>
              <a:rPr lang="en-US" b="1" dirty="0">
                <a:solidFill>
                  <a:srgbClr val="1D407C"/>
                </a:solidFill>
                <a:latin typeface="Avenir Black" panose="02000503020000020003" pitchFamily="2" charset="0"/>
              </a:rPr>
              <a:t>Authorization and Appropriations</a:t>
            </a:r>
          </a:p>
          <a:p>
            <a:pPr marL="285750" indent="-285750">
              <a:spcAft>
                <a:spcPts val="600"/>
              </a:spcAft>
              <a:buFont typeface="Arial" panose="020B0604020202020204" pitchFamily="34" charset="0"/>
              <a:buChar char="•"/>
            </a:pPr>
            <a:r>
              <a:rPr lang="en-US" sz="1400" dirty="0">
                <a:solidFill>
                  <a:srgbClr val="1D407C"/>
                </a:solidFill>
                <a:latin typeface="Avenir Book" panose="02000503020000020003" pitchFamily="2" charset="0"/>
              </a:rPr>
              <a:t>Congress authorizes funding lines in the Farm Bill every 5 (or so) years</a:t>
            </a:r>
          </a:p>
          <a:p>
            <a:pPr marL="285750" indent="-285750">
              <a:spcAft>
                <a:spcPts val="600"/>
              </a:spcAft>
              <a:buFont typeface="Arial" panose="020B0604020202020204" pitchFamily="34" charset="0"/>
              <a:buChar char="•"/>
            </a:pPr>
            <a:r>
              <a:rPr lang="en-US" sz="1400" dirty="0">
                <a:solidFill>
                  <a:srgbClr val="1D407C"/>
                </a:solidFill>
                <a:latin typeface="Avenir Book" panose="02000503020000020003" pitchFamily="2" charset="0"/>
              </a:rPr>
              <a:t>In February/March of every year the President releases the Presidential Budget Request (PBR)</a:t>
            </a:r>
          </a:p>
          <a:p>
            <a:pPr marL="285750" indent="-285750">
              <a:spcAft>
                <a:spcPts val="600"/>
              </a:spcAft>
              <a:buFont typeface="Arial" panose="020B0604020202020204" pitchFamily="34" charset="0"/>
              <a:buChar char="•"/>
            </a:pPr>
            <a:r>
              <a:rPr lang="en-US" sz="1400" dirty="0">
                <a:solidFill>
                  <a:srgbClr val="1D407C"/>
                </a:solidFill>
                <a:latin typeface="Avenir Book" panose="02000503020000020003" pitchFamily="2" charset="0"/>
              </a:rPr>
              <a:t>Congress begins appropriations process in spring/summer of each year with the intention to pass the omnibus appropriations bill to allocate funding on the authorized lines by September (often not passed on time)</a:t>
            </a:r>
          </a:p>
        </p:txBody>
      </p:sp>
      <p:sp>
        <p:nvSpPr>
          <p:cNvPr id="10" name="TextBox 9">
            <a:extLst>
              <a:ext uri="{FF2B5EF4-FFF2-40B4-BE49-F238E27FC236}">
                <a16:creationId xmlns:a16="http://schemas.microsoft.com/office/drawing/2014/main" id="{A20C309B-DF03-5E89-897C-BBA82A1062AD}"/>
              </a:ext>
            </a:extLst>
          </p:cNvPr>
          <p:cNvSpPr txBox="1"/>
          <p:nvPr/>
        </p:nvSpPr>
        <p:spPr>
          <a:xfrm>
            <a:off x="6697408" y="1011830"/>
            <a:ext cx="4257675" cy="2677656"/>
          </a:xfrm>
          <a:prstGeom prst="rect">
            <a:avLst/>
          </a:prstGeom>
          <a:noFill/>
        </p:spPr>
        <p:txBody>
          <a:bodyPr wrap="square" rtlCol="0">
            <a:spAutoFit/>
          </a:bodyPr>
          <a:lstStyle/>
          <a:p>
            <a:r>
              <a:rPr lang="en-US" b="1" dirty="0">
                <a:solidFill>
                  <a:srgbClr val="1D407C"/>
                </a:solidFill>
                <a:latin typeface="Avenir Black" panose="02000503020000020003" pitchFamily="2" charset="0"/>
              </a:rPr>
              <a:t>Competitive and Capacity Grants</a:t>
            </a:r>
          </a:p>
          <a:p>
            <a:pPr marL="285750" indent="-285750">
              <a:spcAft>
                <a:spcPts val="600"/>
              </a:spcAft>
              <a:buFont typeface="Arial" panose="020B0604020202020204" pitchFamily="34" charset="0"/>
              <a:buChar char="•"/>
            </a:pPr>
            <a:r>
              <a:rPr lang="en-US" sz="1400" dirty="0">
                <a:solidFill>
                  <a:srgbClr val="1D407C"/>
                </a:solidFill>
                <a:latin typeface="Avenir Book" panose="02000503020000020003" pitchFamily="2" charset="0"/>
              </a:rPr>
              <a:t>Both capacity and competitive grants for agricultural research must be authorized and appropriated for administration under the USDA</a:t>
            </a:r>
          </a:p>
          <a:p>
            <a:pPr marL="285750" indent="-285750">
              <a:spcAft>
                <a:spcPts val="600"/>
              </a:spcAft>
              <a:buFont typeface="Arial" panose="020B0604020202020204" pitchFamily="34" charset="0"/>
              <a:buChar char="•"/>
            </a:pPr>
            <a:r>
              <a:rPr lang="en-US" sz="1400" dirty="0">
                <a:solidFill>
                  <a:srgbClr val="1D407C"/>
                </a:solidFill>
                <a:latin typeface="Avenir Book" panose="02000503020000020003" pitchFamily="2" charset="0"/>
              </a:rPr>
              <a:t>APLU lobbies on behalf of land-grant institutions for the continuation and expansion of these programs</a:t>
            </a:r>
          </a:p>
          <a:p>
            <a:pPr marL="285750" indent="-285750">
              <a:spcAft>
                <a:spcPts val="600"/>
              </a:spcAft>
              <a:buFont typeface="Arial" panose="020B0604020202020204" pitchFamily="34" charset="0"/>
              <a:buChar char="•"/>
            </a:pPr>
            <a:r>
              <a:rPr lang="en-US" sz="1400" dirty="0">
                <a:solidFill>
                  <a:srgbClr val="1D407C"/>
                </a:solidFill>
                <a:latin typeface="Avenir Book" panose="02000503020000020003" pitchFamily="2" charset="0"/>
              </a:rPr>
              <a:t>Competitive grants are those administered by USDA NIFA under the AFRI appropriation or other specific lines (e.g., SCRI, OREI, etc.)</a:t>
            </a:r>
          </a:p>
        </p:txBody>
      </p:sp>
      <p:sp>
        <p:nvSpPr>
          <p:cNvPr id="15" name="TextBox 14">
            <a:extLst>
              <a:ext uri="{FF2B5EF4-FFF2-40B4-BE49-F238E27FC236}">
                <a16:creationId xmlns:a16="http://schemas.microsoft.com/office/drawing/2014/main" id="{2B40C628-7C07-CBCF-507B-8D4A623ABD70}"/>
              </a:ext>
            </a:extLst>
          </p:cNvPr>
          <p:cNvSpPr txBox="1"/>
          <p:nvPr/>
        </p:nvSpPr>
        <p:spPr>
          <a:xfrm>
            <a:off x="228598" y="4720732"/>
            <a:ext cx="1714499" cy="954107"/>
          </a:xfrm>
          <a:prstGeom prst="rect">
            <a:avLst/>
          </a:prstGeom>
          <a:noFill/>
        </p:spPr>
        <p:txBody>
          <a:bodyPr wrap="square" rtlCol="0">
            <a:spAutoFit/>
          </a:bodyPr>
          <a:lstStyle/>
          <a:p>
            <a:pPr algn="ctr"/>
            <a:r>
              <a:rPr lang="en-US" sz="1400" b="1" dirty="0">
                <a:solidFill>
                  <a:srgbClr val="1D407C"/>
                </a:solidFill>
                <a:latin typeface="Avenir Heavy" panose="02000503020000020003" pitchFamily="2" charset="0"/>
              </a:rPr>
              <a:t>Farm Bill </a:t>
            </a:r>
            <a:r>
              <a:rPr lang="en-US" sz="1400" dirty="0">
                <a:solidFill>
                  <a:srgbClr val="1D407C"/>
                </a:solidFill>
                <a:latin typeface="Avenir Book" panose="02000503020000020003" pitchFamily="2" charset="0"/>
              </a:rPr>
              <a:t>authorizes funding lines for five years (typically)</a:t>
            </a:r>
          </a:p>
        </p:txBody>
      </p:sp>
      <p:sp>
        <p:nvSpPr>
          <p:cNvPr id="16" name="TextBox 15">
            <a:extLst>
              <a:ext uri="{FF2B5EF4-FFF2-40B4-BE49-F238E27FC236}">
                <a16:creationId xmlns:a16="http://schemas.microsoft.com/office/drawing/2014/main" id="{5D7E0532-1F03-3DA1-6C3D-7C4D4F29717C}"/>
              </a:ext>
            </a:extLst>
          </p:cNvPr>
          <p:cNvSpPr txBox="1"/>
          <p:nvPr/>
        </p:nvSpPr>
        <p:spPr>
          <a:xfrm>
            <a:off x="2712243" y="4714150"/>
            <a:ext cx="1714499" cy="1169551"/>
          </a:xfrm>
          <a:prstGeom prst="rect">
            <a:avLst/>
          </a:prstGeom>
          <a:noFill/>
        </p:spPr>
        <p:txBody>
          <a:bodyPr wrap="square" rtlCol="0">
            <a:spAutoFit/>
          </a:bodyPr>
          <a:lstStyle/>
          <a:p>
            <a:pPr algn="ctr"/>
            <a:r>
              <a:rPr lang="en-US" sz="1400" b="1" dirty="0">
                <a:solidFill>
                  <a:srgbClr val="1D407C"/>
                </a:solidFill>
                <a:latin typeface="Avenir Heavy" panose="02000503020000020003" pitchFamily="2" charset="0"/>
              </a:rPr>
              <a:t>PBR</a:t>
            </a:r>
            <a:r>
              <a:rPr lang="en-US" sz="1400" dirty="0">
                <a:solidFill>
                  <a:srgbClr val="1D407C"/>
                </a:solidFill>
                <a:latin typeface="Avenir Book" panose="02000503020000020003" pitchFamily="2" charset="0"/>
              </a:rPr>
              <a:t> lays out priorities of the administration for appropriations funding each year</a:t>
            </a:r>
          </a:p>
        </p:txBody>
      </p:sp>
      <p:sp>
        <p:nvSpPr>
          <p:cNvPr id="17" name="TextBox 16">
            <a:extLst>
              <a:ext uri="{FF2B5EF4-FFF2-40B4-BE49-F238E27FC236}">
                <a16:creationId xmlns:a16="http://schemas.microsoft.com/office/drawing/2014/main" id="{71FBA8EA-31A2-C9C7-FEDD-938F85636646}"/>
              </a:ext>
            </a:extLst>
          </p:cNvPr>
          <p:cNvSpPr txBox="1"/>
          <p:nvPr/>
        </p:nvSpPr>
        <p:spPr>
          <a:xfrm>
            <a:off x="5195888" y="4716721"/>
            <a:ext cx="1800223" cy="1169551"/>
          </a:xfrm>
          <a:prstGeom prst="rect">
            <a:avLst/>
          </a:prstGeom>
          <a:noFill/>
        </p:spPr>
        <p:txBody>
          <a:bodyPr wrap="square" rtlCol="0">
            <a:spAutoFit/>
          </a:bodyPr>
          <a:lstStyle/>
          <a:p>
            <a:pPr algn="ctr"/>
            <a:r>
              <a:rPr lang="en-US" sz="1400" dirty="0">
                <a:solidFill>
                  <a:srgbClr val="1D407C"/>
                </a:solidFill>
                <a:latin typeface="Avenir Book" panose="02000503020000020003" pitchFamily="2" charset="0"/>
              </a:rPr>
              <a:t>Congress debates and passes the omnibus </a:t>
            </a:r>
            <a:r>
              <a:rPr lang="en-US" sz="1400" b="1" dirty="0">
                <a:solidFill>
                  <a:srgbClr val="1D407C"/>
                </a:solidFill>
                <a:latin typeface="Avenir Heavy" panose="02000503020000020003" pitchFamily="2" charset="0"/>
              </a:rPr>
              <a:t>appropriations bill </a:t>
            </a:r>
            <a:r>
              <a:rPr lang="en-US" sz="1400" dirty="0">
                <a:solidFill>
                  <a:srgbClr val="1D407C"/>
                </a:solidFill>
                <a:latin typeface="Avenir Book" panose="02000503020000020003" pitchFamily="2" charset="0"/>
              </a:rPr>
              <a:t>each year</a:t>
            </a:r>
          </a:p>
        </p:txBody>
      </p:sp>
      <p:sp>
        <p:nvSpPr>
          <p:cNvPr id="18" name="TextBox 17">
            <a:extLst>
              <a:ext uri="{FF2B5EF4-FFF2-40B4-BE49-F238E27FC236}">
                <a16:creationId xmlns:a16="http://schemas.microsoft.com/office/drawing/2014/main" id="{9C5DDA0F-A32E-05EA-CE11-C3B800CF37DA}"/>
              </a:ext>
            </a:extLst>
          </p:cNvPr>
          <p:cNvSpPr txBox="1"/>
          <p:nvPr/>
        </p:nvSpPr>
        <p:spPr>
          <a:xfrm>
            <a:off x="7679533" y="4714150"/>
            <a:ext cx="1847851" cy="1384995"/>
          </a:xfrm>
          <a:prstGeom prst="rect">
            <a:avLst/>
          </a:prstGeom>
          <a:noFill/>
        </p:spPr>
        <p:txBody>
          <a:bodyPr wrap="square" rtlCol="0">
            <a:spAutoFit/>
          </a:bodyPr>
          <a:lstStyle/>
          <a:p>
            <a:pPr algn="ctr"/>
            <a:r>
              <a:rPr lang="en-US" sz="1400" dirty="0">
                <a:solidFill>
                  <a:srgbClr val="1D407C"/>
                </a:solidFill>
                <a:latin typeface="Avenir Book" panose="02000503020000020003" pitchFamily="2" charset="0"/>
              </a:rPr>
              <a:t>Funding is appropriated for </a:t>
            </a:r>
            <a:r>
              <a:rPr lang="en-US" sz="1400" b="1" dirty="0">
                <a:solidFill>
                  <a:srgbClr val="1D407C"/>
                </a:solidFill>
                <a:latin typeface="Avenir Heavy" panose="02000503020000020003" pitchFamily="2" charset="0"/>
              </a:rPr>
              <a:t>capacity funds </a:t>
            </a:r>
            <a:r>
              <a:rPr lang="en-US" sz="1400" dirty="0">
                <a:solidFill>
                  <a:srgbClr val="1D407C"/>
                </a:solidFill>
                <a:latin typeface="Avenir Book" panose="02000503020000020003" pitchFamily="2" charset="0"/>
              </a:rPr>
              <a:t>(based on statutory formula) &amp; </a:t>
            </a:r>
            <a:r>
              <a:rPr lang="en-US" sz="1400" b="1" dirty="0">
                <a:solidFill>
                  <a:srgbClr val="1D407C"/>
                </a:solidFill>
                <a:latin typeface="Avenir Heavy" panose="02000503020000020003" pitchFamily="2" charset="0"/>
              </a:rPr>
              <a:t>competitive lines</a:t>
            </a:r>
          </a:p>
        </p:txBody>
      </p:sp>
      <p:sp>
        <p:nvSpPr>
          <p:cNvPr id="21" name="TextBox 20">
            <a:extLst>
              <a:ext uri="{FF2B5EF4-FFF2-40B4-BE49-F238E27FC236}">
                <a16:creationId xmlns:a16="http://schemas.microsoft.com/office/drawing/2014/main" id="{C9A07485-9397-E1CA-D1FD-5EEB00385FFB}"/>
              </a:ext>
            </a:extLst>
          </p:cNvPr>
          <p:cNvSpPr txBox="1"/>
          <p:nvPr/>
        </p:nvSpPr>
        <p:spPr>
          <a:xfrm>
            <a:off x="10495398" y="4751085"/>
            <a:ext cx="1526304" cy="954107"/>
          </a:xfrm>
          <a:prstGeom prst="rect">
            <a:avLst/>
          </a:prstGeom>
          <a:noFill/>
        </p:spPr>
        <p:txBody>
          <a:bodyPr wrap="square" rtlCol="0">
            <a:spAutoFit/>
          </a:bodyPr>
          <a:lstStyle/>
          <a:p>
            <a:pPr algn="ctr"/>
            <a:r>
              <a:rPr lang="en-US" sz="1400" dirty="0">
                <a:solidFill>
                  <a:srgbClr val="1D407C"/>
                </a:solidFill>
                <a:latin typeface="Avenir Book" panose="02000503020000020003" pitchFamily="2" charset="0"/>
              </a:rPr>
              <a:t>Appropriations process repeated each year (four years)</a:t>
            </a:r>
          </a:p>
        </p:txBody>
      </p:sp>
      <p:sp>
        <p:nvSpPr>
          <p:cNvPr id="22" name="Curved Down Arrow 21">
            <a:extLst>
              <a:ext uri="{FF2B5EF4-FFF2-40B4-BE49-F238E27FC236}">
                <a16:creationId xmlns:a16="http://schemas.microsoft.com/office/drawing/2014/main" id="{55FB125D-23D5-28D1-F5D1-C7619EE90166}"/>
              </a:ext>
            </a:extLst>
          </p:cNvPr>
          <p:cNvSpPr/>
          <p:nvPr/>
        </p:nvSpPr>
        <p:spPr>
          <a:xfrm flipH="1">
            <a:off x="857250" y="3860018"/>
            <a:ext cx="10401300" cy="860714"/>
          </a:xfrm>
          <a:prstGeom prst="curvedDownArrow">
            <a:avLst/>
          </a:prstGeom>
          <a:solidFill>
            <a:srgbClr val="009CDE"/>
          </a:solidFill>
          <a:ln>
            <a:gradFill>
              <a:gsLst>
                <a:gs pos="0">
                  <a:schemeClr val="bg2"/>
                </a:gs>
                <a:gs pos="59000">
                  <a:schemeClr val="accent1">
                    <a:lumMod val="45000"/>
                    <a:lumOff val="55000"/>
                  </a:schemeClr>
                </a:gs>
                <a:gs pos="73000">
                  <a:schemeClr val="accent1">
                    <a:lumMod val="45000"/>
                    <a:lumOff val="55000"/>
                  </a:schemeClr>
                </a:gs>
                <a:gs pos="100000">
                  <a:srgbClr val="009CD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Striped Right Arrow 22">
            <a:extLst>
              <a:ext uri="{FF2B5EF4-FFF2-40B4-BE49-F238E27FC236}">
                <a16:creationId xmlns:a16="http://schemas.microsoft.com/office/drawing/2014/main" id="{9A995F1C-ED86-C69C-7850-78E53A33D56F}"/>
              </a:ext>
            </a:extLst>
          </p:cNvPr>
          <p:cNvSpPr/>
          <p:nvPr/>
        </p:nvSpPr>
        <p:spPr>
          <a:xfrm>
            <a:off x="1904430" y="4751085"/>
            <a:ext cx="839344" cy="532921"/>
          </a:xfrm>
          <a:prstGeom prst="stripedRightArrow">
            <a:avLst/>
          </a:prstGeom>
          <a:gradFill>
            <a:gsLst>
              <a:gs pos="0">
                <a:schemeClr val="accent3">
                  <a:lumMod val="20000"/>
                  <a:lumOff val="80000"/>
                </a:schemeClr>
              </a:gs>
              <a:gs pos="66000">
                <a:srgbClr val="56AEE1"/>
              </a:gs>
              <a:gs pos="100000">
                <a:srgbClr val="009CDE"/>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riped Right Arrow 23">
            <a:extLst>
              <a:ext uri="{FF2B5EF4-FFF2-40B4-BE49-F238E27FC236}">
                <a16:creationId xmlns:a16="http://schemas.microsoft.com/office/drawing/2014/main" id="{D43D0853-33A5-D56D-29F8-34497599EA74}"/>
              </a:ext>
            </a:extLst>
          </p:cNvPr>
          <p:cNvSpPr/>
          <p:nvPr/>
        </p:nvSpPr>
        <p:spPr>
          <a:xfrm>
            <a:off x="4361880" y="4751085"/>
            <a:ext cx="839344" cy="532921"/>
          </a:xfrm>
          <a:prstGeom prst="stripedRightArrow">
            <a:avLst/>
          </a:prstGeom>
          <a:gradFill>
            <a:gsLst>
              <a:gs pos="0">
                <a:schemeClr val="accent3">
                  <a:lumMod val="20000"/>
                  <a:lumOff val="80000"/>
                </a:schemeClr>
              </a:gs>
              <a:gs pos="66000">
                <a:srgbClr val="56AEE1"/>
              </a:gs>
              <a:gs pos="100000">
                <a:srgbClr val="009CDE"/>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riped Right Arrow 24">
            <a:extLst>
              <a:ext uri="{FF2B5EF4-FFF2-40B4-BE49-F238E27FC236}">
                <a16:creationId xmlns:a16="http://schemas.microsoft.com/office/drawing/2014/main" id="{860864EA-1C53-EACA-E8F2-3D30780ABCE4}"/>
              </a:ext>
            </a:extLst>
          </p:cNvPr>
          <p:cNvSpPr/>
          <p:nvPr/>
        </p:nvSpPr>
        <p:spPr>
          <a:xfrm>
            <a:off x="6933630" y="4751085"/>
            <a:ext cx="839344" cy="532921"/>
          </a:xfrm>
          <a:prstGeom prst="stripedRightArrow">
            <a:avLst/>
          </a:prstGeom>
          <a:gradFill>
            <a:gsLst>
              <a:gs pos="0">
                <a:schemeClr val="accent3">
                  <a:lumMod val="20000"/>
                  <a:lumOff val="80000"/>
                </a:schemeClr>
              </a:gs>
              <a:gs pos="66000">
                <a:srgbClr val="56AEE1"/>
              </a:gs>
              <a:gs pos="100000">
                <a:srgbClr val="009CDE"/>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riped Right Arrow 25">
            <a:extLst>
              <a:ext uri="{FF2B5EF4-FFF2-40B4-BE49-F238E27FC236}">
                <a16:creationId xmlns:a16="http://schemas.microsoft.com/office/drawing/2014/main" id="{0913E43B-7757-6FED-0378-A9622B12667A}"/>
              </a:ext>
            </a:extLst>
          </p:cNvPr>
          <p:cNvSpPr/>
          <p:nvPr/>
        </p:nvSpPr>
        <p:spPr>
          <a:xfrm>
            <a:off x="9619680" y="4751085"/>
            <a:ext cx="839344" cy="532921"/>
          </a:xfrm>
          <a:prstGeom prst="stripedRightArrow">
            <a:avLst/>
          </a:prstGeom>
          <a:gradFill>
            <a:gsLst>
              <a:gs pos="0">
                <a:schemeClr val="accent3">
                  <a:lumMod val="20000"/>
                  <a:lumOff val="80000"/>
                </a:schemeClr>
              </a:gs>
              <a:gs pos="66000">
                <a:srgbClr val="56AEE1"/>
              </a:gs>
              <a:gs pos="100000">
                <a:srgbClr val="009CDE"/>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rved Down Arrow 26">
            <a:extLst>
              <a:ext uri="{FF2B5EF4-FFF2-40B4-BE49-F238E27FC236}">
                <a16:creationId xmlns:a16="http://schemas.microsoft.com/office/drawing/2014/main" id="{3356B82C-335B-7EB5-E2FB-B27C50884BF3}"/>
              </a:ext>
            </a:extLst>
          </p:cNvPr>
          <p:cNvSpPr/>
          <p:nvPr/>
        </p:nvSpPr>
        <p:spPr>
          <a:xfrm flipH="1" flipV="1">
            <a:off x="3286124" y="5878019"/>
            <a:ext cx="7972425" cy="783122"/>
          </a:xfrm>
          <a:prstGeom prst="curvedDownArrow">
            <a:avLst/>
          </a:prstGeom>
          <a:solidFill>
            <a:srgbClr val="009CDE"/>
          </a:solidFill>
          <a:ln>
            <a:gradFill>
              <a:gsLst>
                <a:gs pos="0">
                  <a:schemeClr val="bg2"/>
                </a:gs>
                <a:gs pos="59000">
                  <a:schemeClr val="accent1">
                    <a:lumMod val="45000"/>
                    <a:lumOff val="55000"/>
                  </a:schemeClr>
                </a:gs>
                <a:gs pos="73000">
                  <a:schemeClr val="accent1">
                    <a:lumMod val="45000"/>
                    <a:lumOff val="55000"/>
                  </a:schemeClr>
                </a:gs>
                <a:gs pos="100000">
                  <a:srgbClr val="009CDE"/>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0925946D-06C0-B3B3-7632-92AD418FC562}"/>
              </a:ext>
            </a:extLst>
          </p:cNvPr>
          <p:cNvSpPr txBox="1"/>
          <p:nvPr/>
        </p:nvSpPr>
        <p:spPr>
          <a:xfrm>
            <a:off x="5444726" y="3719790"/>
            <a:ext cx="1302546" cy="307777"/>
          </a:xfrm>
          <a:prstGeom prst="rect">
            <a:avLst/>
          </a:prstGeom>
          <a:noFill/>
        </p:spPr>
        <p:txBody>
          <a:bodyPr wrap="square" rtlCol="0">
            <a:spAutoFit/>
          </a:bodyPr>
          <a:lstStyle/>
          <a:p>
            <a:r>
              <a:rPr lang="en-US" sz="1400" dirty="0">
                <a:solidFill>
                  <a:srgbClr val="1D407C"/>
                </a:solidFill>
                <a:latin typeface="Avenir Book" panose="02000503020000020003" pitchFamily="2" charset="0"/>
              </a:rPr>
              <a:t>Every 5 years</a:t>
            </a:r>
          </a:p>
        </p:txBody>
      </p:sp>
      <p:sp>
        <p:nvSpPr>
          <p:cNvPr id="29" name="TextBox 28">
            <a:extLst>
              <a:ext uri="{FF2B5EF4-FFF2-40B4-BE49-F238E27FC236}">
                <a16:creationId xmlns:a16="http://schemas.microsoft.com/office/drawing/2014/main" id="{AB43BAAE-986E-CEB0-CB5E-2DEF71FD96FF}"/>
              </a:ext>
            </a:extLst>
          </p:cNvPr>
          <p:cNvSpPr txBox="1"/>
          <p:nvPr/>
        </p:nvSpPr>
        <p:spPr>
          <a:xfrm>
            <a:off x="6816326" y="6477277"/>
            <a:ext cx="1302546" cy="307777"/>
          </a:xfrm>
          <a:prstGeom prst="rect">
            <a:avLst/>
          </a:prstGeom>
          <a:noFill/>
        </p:spPr>
        <p:txBody>
          <a:bodyPr wrap="square" rtlCol="0">
            <a:spAutoFit/>
          </a:bodyPr>
          <a:lstStyle/>
          <a:p>
            <a:r>
              <a:rPr lang="en-US" sz="1400" dirty="0">
                <a:solidFill>
                  <a:srgbClr val="1D407C"/>
                </a:solidFill>
                <a:latin typeface="Avenir Book" panose="02000503020000020003" pitchFamily="2" charset="0"/>
              </a:rPr>
              <a:t>Every year</a:t>
            </a:r>
          </a:p>
        </p:txBody>
      </p:sp>
    </p:spTree>
    <p:extLst>
      <p:ext uri="{BB962C8B-B14F-4D97-AF65-F5344CB8AC3E}">
        <p14:creationId xmlns:p14="http://schemas.microsoft.com/office/powerpoint/2010/main" val="2941611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CD67205D-66FB-4187-9CF2-019B629628FF}"/>
              </a:ext>
            </a:extLst>
          </p:cNvPr>
          <p:cNvPicPr>
            <a:picLocks noChangeAspect="1"/>
          </p:cNvPicPr>
          <p:nvPr/>
        </p:nvPicPr>
        <p:blipFill rotWithShape="1">
          <a:blip r:embed="rId2"/>
          <a:srcRect b="12491"/>
          <a:stretch/>
        </p:blipFill>
        <p:spPr>
          <a:xfrm>
            <a:off x="0" y="551008"/>
            <a:ext cx="8833787" cy="5974531"/>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FED9C188-1AF1-EB01-D0B5-6A3EEE808D92}"/>
              </a:ext>
            </a:extLst>
          </p:cNvPr>
          <p:cNvPicPr>
            <a:picLocks noChangeAspect="1"/>
          </p:cNvPicPr>
          <p:nvPr/>
        </p:nvPicPr>
        <p:blipFill>
          <a:blip r:embed="rId3"/>
          <a:stretch>
            <a:fillRect/>
          </a:stretch>
        </p:blipFill>
        <p:spPr>
          <a:xfrm>
            <a:off x="9963333" y="295943"/>
            <a:ext cx="1954925" cy="577463"/>
          </a:xfrm>
          <a:prstGeom prst="rect">
            <a:avLst/>
          </a:prstGeom>
        </p:spPr>
      </p:pic>
      <p:sp>
        <p:nvSpPr>
          <p:cNvPr id="5" name="TextBox 4">
            <a:extLst>
              <a:ext uri="{FF2B5EF4-FFF2-40B4-BE49-F238E27FC236}">
                <a16:creationId xmlns:a16="http://schemas.microsoft.com/office/drawing/2014/main" id="{E2D88718-FA95-A33F-501A-5752F294A753}"/>
              </a:ext>
            </a:extLst>
          </p:cNvPr>
          <p:cNvSpPr txBox="1"/>
          <p:nvPr/>
        </p:nvSpPr>
        <p:spPr>
          <a:xfrm>
            <a:off x="262167" y="238068"/>
            <a:ext cx="6590046"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Land-Grant Colleges and Universities (LGU)</a:t>
            </a:r>
          </a:p>
        </p:txBody>
      </p:sp>
      <p:sp>
        <p:nvSpPr>
          <p:cNvPr id="6" name="TextBox 5">
            <a:extLst>
              <a:ext uri="{FF2B5EF4-FFF2-40B4-BE49-F238E27FC236}">
                <a16:creationId xmlns:a16="http://schemas.microsoft.com/office/drawing/2014/main" id="{C2F39C31-C5C2-BFD9-AD13-198A3CFFA941}"/>
              </a:ext>
            </a:extLst>
          </p:cNvPr>
          <p:cNvSpPr txBox="1"/>
          <p:nvPr/>
        </p:nvSpPr>
        <p:spPr>
          <a:xfrm>
            <a:off x="8576841" y="1092495"/>
            <a:ext cx="3419216" cy="1384995"/>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Penn State</a:t>
            </a:r>
            <a:r>
              <a:rPr lang="en-US" sz="1400" dirty="0">
                <a:solidFill>
                  <a:srgbClr val="001E44"/>
                </a:solidFill>
                <a:latin typeface="Avenir Book" panose="02000503020000020003" pitchFamily="2" charset="0"/>
              </a:rPr>
              <a:t>, as the sole land-grant institution in the Commonwealth, received a total of almost </a:t>
            </a:r>
            <a:r>
              <a:rPr lang="en-US" sz="1400" b="1" dirty="0">
                <a:solidFill>
                  <a:srgbClr val="001E44"/>
                </a:solidFill>
                <a:latin typeface="Avenir Black" panose="02000503020000020003" pitchFamily="2" charset="0"/>
              </a:rPr>
              <a:t>$23 million</a:t>
            </a:r>
            <a:r>
              <a:rPr lang="en-US" sz="1400" dirty="0">
                <a:solidFill>
                  <a:srgbClr val="001E44"/>
                </a:solidFill>
                <a:latin typeface="Avenir Book" panose="02000503020000020003" pitchFamily="2" charset="0"/>
              </a:rPr>
              <a:t> in federally appropriated </a:t>
            </a:r>
            <a:r>
              <a:rPr lang="en-US" sz="1400" b="1" dirty="0">
                <a:solidFill>
                  <a:srgbClr val="001E44"/>
                </a:solidFill>
                <a:latin typeface="Avenir Black" panose="02000503020000020003" pitchFamily="2" charset="0"/>
              </a:rPr>
              <a:t>capacity grants</a:t>
            </a:r>
            <a:r>
              <a:rPr lang="en-US" sz="1400" dirty="0">
                <a:solidFill>
                  <a:srgbClr val="001E44"/>
                </a:solidFill>
                <a:latin typeface="Avenir Book" panose="02000503020000020003" pitchFamily="2" charset="0"/>
              </a:rPr>
              <a:t> in fiscal year 2023 (research and extension).</a:t>
            </a:r>
          </a:p>
        </p:txBody>
      </p:sp>
      <p:sp>
        <p:nvSpPr>
          <p:cNvPr id="9" name="TextBox 8">
            <a:extLst>
              <a:ext uri="{FF2B5EF4-FFF2-40B4-BE49-F238E27FC236}">
                <a16:creationId xmlns:a16="http://schemas.microsoft.com/office/drawing/2014/main" id="{356C4E6B-F0E0-F111-7CC5-14822B1CED45}"/>
              </a:ext>
            </a:extLst>
          </p:cNvPr>
          <p:cNvSpPr txBox="1"/>
          <p:nvPr/>
        </p:nvSpPr>
        <p:spPr>
          <a:xfrm>
            <a:off x="8576841" y="2477490"/>
            <a:ext cx="3419216" cy="2462213"/>
          </a:xfrm>
          <a:prstGeom prst="rect">
            <a:avLst/>
          </a:prstGeom>
          <a:noFill/>
        </p:spPr>
        <p:txBody>
          <a:bodyPr wrap="square" rtlCol="0">
            <a:spAutoFit/>
          </a:bodyPr>
          <a:lstStyle/>
          <a:p>
            <a:r>
              <a:rPr lang="en-US" sz="1400" dirty="0">
                <a:solidFill>
                  <a:srgbClr val="001E44"/>
                </a:solidFill>
                <a:latin typeface="Avenir Book" panose="02000503020000020003" pitchFamily="2" charset="0"/>
              </a:rPr>
              <a:t>Funds are allocated to each LGU </a:t>
            </a:r>
            <a:r>
              <a:rPr lang="en-US" sz="1400" b="1" dirty="0">
                <a:solidFill>
                  <a:srgbClr val="001E44"/>
                </a:solidFill>
                <a:latin typeface="Avenir Black" panose="02000503020000020003" pitchFamily="2" charset="0"/>
              </a:rPr>
              <a:t>based on statutory formulas </a:t>
            </a:r>
            <a:r>
              <a:rPr lang="en-US" sz="1400" dirty="0">
                <a:solidFill>
                  <a:srgbClr val="001E44"/>
                </a:solidFill>
                <a:latin typeface="Avenir Book" panose="02000503020000020003" pitchFamily="2" charset="0"/>
              </a:rPr>
              <a:t>established by Congressional acts (e.g., Hatch, McIntire-Stennis, Smith-Lever). </a:t>
            </a:r>
          </a:p>
          <a:p>
            <a:endParaRPr lang="en-US" sz="1400" b="1" dirty="0">
              <a:solidFill>
                <a:srgbClr val="001E44"/>
              </a:solidFill>
              <a:latin typeface="Avenir Heavy" panose="02000503020000020003" pitchFamily="2" charset="0"/>
            </a:endParaRPr>
          </a:p>
          <a:p>
            <a:r>
              <a:rPr lang="en-US" sz="1400" b="1" dirty="0">
                <a:solidFill>
                  <a:srgbClr val="001E44"/>
                </a:solidFill>
                <a:latin typeface="Avenir Heavy" panose="02000503020000020003" pitchFamily="2" charset="0"/>
              </a:rPr>
              <a:t>Funding has essentially stayed flat </a:t>
            </a:r>
            <a:r>
              <a:rPr lang="en-US" sz="1400" dirty="0">
                <a:solidFill>
                  <a:srgbClr val="001E44"/>
                </a:solidFill>
                <a:latin typeface="Avenir Book" panose="02000503020000020003" pitchFamily="2" charset="0"/>
              </a:rPr>
              <a:t>over the past decade, meaning that when accounting for inflation, the amount is actually declining</a:t>
            </a:r>
          </a:p>
          <a:p>
            <a:endParaRPr lang="en-US" sz="1400" dirty="0">
              <a:solidFill>
                <a:srgbClr val="001E44"/>
              </a:solidFill>
              <a:latin typeface="Avenir Book" panose="02000503020000020003" pitchFamily="2" charset="0"/>
            </a:endParaRPr>
          </a:p>
          <a:p>
            <a:r>
              <a:rPr lang="en-US" sz="1400" b="1" dirty="0">
                <a:solidFill>
                  <a:srgbClr val="001E44"/>
                </a:solidFill>
                <a:latin typeface="Avenir Black" panose="02000503020000020003" pitchFamily="2" charset="0"/>
              </a:rPr>
              <a:t>Total LGU Capacity Funds</a:t>
            </a:r>
          </a:p>
        </p:txBody>
      </p:sp>
      <p:pic>
        <p:nvPicPr>
          <p:cNvPr id="10" name="Picture 2" descr="Since 2004, funding declines led to: &#10;scientist FTEs &#10;Research projects &#10;-21% &#10;-20% &#10;Annual hours of ag research &#10;12.37 million &#10;-32% &#10;Local Solutions &#10;National Impacts &#10;BOARD &#10;AGRICULTURE &#10;ASSEMBLY ">
            <a:extLst>
              <a:ext uri="{FF2B5EF4-FFF2-40B4-BE49-F238E27FC236}">
                <a16:creationId xmlns:a16="http://schemas.microsoft.com/office/drawing/2014/main" id="{B2313BA3-D8CC-FEA1-180D-E38B7777E5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57" t="17047" r="2053" b="37046"/>
          <a:stretch/>
        </p:blipFill>
        <p:spPr bwMode="auto">
          <a:xfrm>
            <a:off x="8705551" y="4888343"/>
            <a:ext cx="2499655" cy="194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53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798EDBA-1214-5374-238C-8A331151EE63}"/>
              </a:ext>
            </a:extLst>
          </p:cNvPr>
          <p:cNvSpPr/>
          <p:nvPr/>
        </p:nvSpPr>
        <p:spPr>
          <a:xfrm>
            <a:off x="623887" y="1357309"/>
            <a:ext cx="10944225" cy="4672012"/>
          </a:xfrm>
          <a:prstGeom prst="roundRect">
            <a:avLst/>
          </a:prstGeom>
          <a:solidFill>
            <a:srgbClr val="009CDE">
              <a:alpha val="7544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65588BAB-659B-A01C-E67D-A89986BA1A96}"/>
              </a:ext>
            </a:extLst>
          </p:cNvPr>
          <p:cNvSpPr/>
          <p:nvPr/>
        </p:nvSpPr>
        <p:spPr>
          <a:xfrm>
            <a:off x="1581150" y="2071684"/>
            <a:ext cx="9029700" cy="3251666"/>
          </a:xfrm>
          <a:prstGeom prst="roundRect">
            <a:avLst/>
          </a:prstGeom>
          <a:solidFill>
            <a:srgbClr val="1D407C">
              <a:alpha val="747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CF1B9C-2928-9A2E-7C61-02FF0DF34842}"/>
              </a:ext>
            </a:extLst>
          </p:cNvPr>
          <p:cNvSpPr txBox="1"/>
          <p:nvPr/>
        </p:nvSpPr>
        <p:spPr>
          <a:xfrm>
            <a:off x="262166" y="238068"/>
            <a:ext cx="8116290" cy="461665"/>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The Pennsylvania Agricultural Experiment Station</a:t>
            </a:r>
          </a:p>
        </p:txBody>
      </p:sp>
      <p:sp>
        <p:nvSpPr>
          <p:cNvPr id="9" name="Rounded Rectangle 8">
            <a:extLst>
              <a:ext uri="{FF2B5EF4-FFF2-40B4-BE49-F238E27FC236}">
                <a16:creationId xmlns:a16="http://schemas.microsoft.com/office/drawing/2014/main" id="{E0E70314-D481-909C-5039-018AAB6823F4}"/>
              </a:ext>
            </a:extLst>
          </p:cNvPr>
          <p:cNvSpPr/>
          <p:nvPr/>
        </p:nvSpPr>
        <p:spPr>
          <a:xfrm>
            <a:off x="2079851"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2487F71-49FF-F32E-4059-2A9D548069D1}"/>
              </a:ext>
            </a:extLst>
          </p:cNvPr>
          <p:cNvSpPr/>
          <p:nvPr/>
        </p:nvSpPr>
        <p:spPr>
          <a:xfrm>
            <a:off x="4239305"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09A3D8C-E486-7518-9D0C-31C9266DE670}"/>
              </a:ext>
            </a:extLst>
          </p:cNvPr>
          <p:cNvSpPr/>
          <p:nvPr/>
        </p:nvSpPr>
        <p:spPr>
          <a:xfrm>
            <a:off x="6398759"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289C5C1-0EF7-6A65-D260-D006C572618E}"/>
              </a:ext>
            </a:extLst>
          </p:cNvPr>
          <p:cNvSpPr/>
          <p:nvPr/>
        </p:nvSpPr>
        <p:spPr>
          <a:xfrm>
            <a:off x="8558213" y="2940503"/>
            <a:ext cx="1491343" cy="1491343"/>
          </a:xfrm>
          <a:prstGeom prst="roundRect">
            <a:avLst/>
          </a:prstGeom>
          <a:solidFill>
            <a:srgbClr val="001E4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389F7E-13B1-1E82-4DCB-98E863572F3F}"/>
              </a:ext>
            </a:extLst>
          </p:cNvPr>
          <p:cNvSpPr txBox="1"/>
          <p:nvPr/>
        </p:nvSpPr>
        <p:spPr>
          <a:xfrm>
            <a:off x="2232251" y="3507978"/>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Projects</a:t>
            </a:r>
          </a:p>
        </p:txBody>
      </p:sp>
      <p:sp>
        <p:nvSpPr>
          <p:cNvPr id="14" name="TextBox 13">
            <a:extLst>
              <a:ext uri="{FF2B5EF4-FFF2-40B4-BE49-F238E27FC236}">
                <a16:creationId xmlns:a16="http://schemas.microsoft.com/office/drawing/2014/main" id="{8ACC85BF-5630-31D3-B8A7-AFAC2B253F33}"/>
              </a:ext>
            </a:extLst>
          </p:cNvPr>
          <p:cNvSpPr txBox="1"/>
          <p:nvPr/>
        </p:nvSpPr>
        <p:spPr>
          <a:xfrm>
            <a:off x="4391705" y="3562406"/>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Reporting</a:t>
            </a:r>
          </a:p>
        </p:txBody>
      </p:sp>
      <p:sp>
        <p:nvSpPr>
          <p:cNvPr id="15" name="TextBox 14">
            <a:extLst>
              <a:ext uri="{FF2B5EF4-FFF2-40B4-BE49-F238E27FC236}">
                <a16:creationId xmlns:a16="http://schemas.microsoft.com/office/drawing/2014/main" id="{EAFB8828-3ECF-3493-FE74-3F4D98D827E2}"/>
              </a:ext>
            </a:extLst>
          </p:cNvPr>
          <p:cNvSpPr txBox="1"/>
          <p:nvPr/>
        </p:nvSpPr>
        <p:spPr>
          <a:xfrm>
            <a:off x="6551159" y="3573292"/>
            <a:ext cx="1208314"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Funding</a:t>
            </a:r>
          </a:p>
        </p:txBody>
      </p:sp>
      <p:sp>
        <p:nvSpPr>
          <p:cNvPr id="16" name="TextBox 15">
            <a:extLst>
              <a:ext uri="{FF2B5EF4-FFF2-40B4-BE49-F238E27FC236}">
                <a16:creationId xmlns:a16="http://schemas.microsoft.com/office/drawing/2014/main" id="{866E753A-9090-8DE8-0C56-489A09AF9B29}"/>
              </a:ext>
            </a:extLst>
          </p:cNvPr>
          <p:cNvSpPr txBox="1"/>
          <p:nvPr/>
        </p:nvSpPr>
        <p:spPr>
          <a:xfrm>
            <a:off x="8569099" y="3539538"/>
            <a:ext cx="1491342" cy="338554"/>
          </a:xfrm>
          <a:prstGeom prst="rect">
            <a:avLst/>
          </a:prstGeom>
          <a:noFill/>
        </p:spPr>
        <p:txBody>
          <a:bodyPr wrap="square" rtlCol="0">
            <a:spAutoFit/>
          </a:bodyPr>
          <a:lstStyle/>
          <a:p>
            <a:pPr algn="ctr"/>
            <a:r>
              <a:rPr lang="en-US" sz="1600" b="1" dirty="0">
                <a:solidFill>
                  <a:schemeClr val="bg1"/>
                </a:solidFill>
                <a:latin typeface="Avenir Black" panose="02000503020000020003" pitchFamily="2" charset="0"/>
              </a:rPr>
              <a:t>Capacity</a:t>
            </a:r>
          </a:p>
        </p:txBody>
      </p:sp>
      <p:sp>
        <p:nvSpPr>
          <p:cNvPr id="4" name="TextBox 3">
            <a:extLst>
              <a:ext uri="{FF2B5EF4-FFF2-40B4-BE49-F238E27FC236}">
                <a16:creationId xmlns:a16="http://schemas.microsoft.com/office/drawing/2014/main" id="{613ECB96-9EF6-11CE-FE48-7ED179091424}"/>
              </a:ext>
            </a:extLst>
          </p:cNvPr>
          <p:cNvSpPr txBox="1"/>
          <p:nvPr/>
        </p:nvSpPr>
        <p:spPr>
          <a:xfrm>
            <a:off x="3110931" y="1507308"/>
            <a:ext cx="5970135" cy="369332"/>
          </a:xfrm>
          <a:prstGeom prst="rect">
            <a:avLst/>
          </a:prstGeom>
          <a:noFill/>
        </p:spPr>
        <p:txBody>
          <a:bodyPr wrap="square" rtlCol="0">
            <a:spAutoFit/>
          </a:bodyPr>
          <a:lstStyle/>
          <a:p>
            <a:pPr algn="ctr"/>
            <a:r>
              <a:rPr lang="en-US" b="1" dirty="0">
                <a:solidFill>
                  <a:schemeClr val="bg1"/>
                </a:solidFill>
                <a:latin typeface="Avenir Heavy" panose="02000503020000020003" pitchFamily="2" charset="0"/>
              </a:rPr>
              <a:t>Responsibility and Obligation</a:t>
            </a:r>
          </a:p>
        </p:txBody>
      </p:sp>
      <p:sp>
        <p:nvSpPr>
          <p:cNvPr id="5" name="TextBox 4">
            <a:extLst>
              <a:ext uri="{FF2B5EF4-FFF2-40B4-BE49-F238E27FC236}">
                <a16:creationId xmlns:a16="http://schemas.microsoft.com/office/drawing/2014/main" id="{C983A4F1-4455-CBFE-C254-71EDFE4A3481}"/>
              </a:ext>
            </a:extLst>
          </p:cNvPr>
          <p:cNvSpPr txBox="1"/>
          <p:nvPr/>
        </p:nvSpPr>
        <p:spPr>
          <a:xfrm>
            <a:off x="3191892" y="2348540"/>
            <a:ext cx="5970135" cy="369332"/>
          </a:xfrm>
          <a:prstGeom prst="rect">
            <a:avLst/>
          </a:prstGeom>
          <a:noFill/>
        </p:spPr>
        <p:txBody>
          <a:bodyPr wrap="square" rtlCol="0">
            <a:spAutoFit/>
          </a:bodyPr>
          <a:lstStyle/>
          <a:p>
            <a:pPr algn="ctr"/>
            <a:r>
              <a:rPr lang="en-US" b="1" dirty="0">
                <a:solidFill>
                  <a:schemeClr val="bg1"/>
                </a:solidFill>
                <a:latin typeface="Avenir Heavy" panose="02000503020000020003" pitchFamily="2" charset="0"/>
              </a:rPr>
              <a:t>Historical Context</a:t>
            </a:r>
          </a:p>
        </p:txBody>
      </p:sp>
      <p:sp>
        <p:nvSpPr>
          <p:cNvPr id="7" name="TextBox 6">
            <a:extLst>
              <a:ext uri="{FF2B5EF4-FFF2-40B4-BE49-F238E27FC236}">
                <a16:creationId xmlns:a16="http://schemas.microsoft.com/office/drawing/2014/main" id="{4BFED73F-0A2B-A133-D561-05DBDD0DD27D}"/>
              </a:ext>
            </a:extLst>
          </p:cNvPr>
          <p:cNvSpPr txBox="1"/>
          <p:nvPr/>
        </p:nvSpPr>
        <p:spPr>
          <a:xfrm>
            <a:off x="3112291" y="4695306"/>
            <a:ext cx="5970135" cy="369332"/>
          </a:xfrm>
          <a:prstGeom prst="rect">
            <a:avLst/>
          </a:prstGeom>
          <a:noFill/>
        </p:spPr>
        <p:txBody>
          <a:bodyPr wrap="square" rtlCol="0">
            <a:spAutoFit/>
          </a:bodyPr>
          <a:lstStyle/>
          <a:p>
            <a:pPr algn="ctr"/>
            <a:r>
              <a:rPr lang="en-US" i="1" dirty="0">
                <a:solidFill>
                  <a:schemeClr val="bg1"/>
                </a:solidFill>
                <a:latin typeface="Avenir Light Oblique" panose="020B0402020203090204" pitchFamily="34" charset="77"/>
              </a:rPr>
              <a:t>How we came to be…</a:t>
            </a:r>
          </a:p>
        </p:txBody>
      </p:sp>
      <p:sp>
        <p:nvSpPr>
          <p:cNvPr id="17" name="TextBox 16">
            <a:extLst>
              <a:ext uri="{FF2B5EF4-FFF2-40B4-BE49-F238E27FC236}">
                <a16:creationId xmlns:a16="http://schemas.microsoft.com/office/drawing/2014/main" id="{4B76C212-8494-2CB4-80E2-45102DC8F567}"/>
              </a:ext>
            </a:extLst>
          </p:cNvPr>
          <p:cNvSpPr txBox="1"/>
          <p:nvPr/>
        </p:nvSpPr>
        <p:spPr>
          <a:xfrm>
            <a:off x="3191892" y="5518951"/>
            <a:ext cx="5970135" cy="369332"/>
          </a:xfrm>
          <a:prstGeom prst="rect">
            <a:avLst/>
          </a:prstGeom>
          <a:noFill/>
        </p:spPr>
        <p:txBody>
          <a:bodyPr wrap="square" rtlCol="0">
            <a:spAutoFit/>
          </a:bodyPr>
          <a:lstStyle/>
          <a:p>
            <a:pPr algn="ctr"/>
            <a:r>
              <a:rPr lang="en-US" i="1" dirty="0">
                <a:solidFill>
                  <a:schemeClr val="bg1"/>
                </a:solidFill>
                <a:latin typeface="Avenir Light Oblique" panose="020B0402020203090204" pitchFamily="34" charset="77"/>
              </a:rPr>
              <a:t>What we are collectively contributing…</a:t>
            </a:r>
          </a:p>
        </p:txBody>
      </p:sp>
    </p:spTree>
    <p:extLst>
      <p:ext uri="{BB962C8B-B14F-4D97-AF65-F5344CB8AC3E}">
        <p14:creationId xmlns:p14="http://schemas.microsoft.com/office/powerpoint/2010/main" val="29372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1D86B8F-2E35-7CE8-45C9-07316F7584D6}"/>
              </a:ext>
            </a:extLst>
          </p:cNvPr>
          <p:cNvGraphicFramePr>
            <a:graphicFrameLocks/>
          </p:cNvGraphicFramePr>
          <p:nvPr>
            <p:extLst>
              <p:ext uri="{D42A27DB-BD31-4B8C-83A1-F6EECF244321}">
                <p14:modId xmlns:p14="http://schemas.microsoft.com/office/powerpoint/2010/main" val="1303599072"/>
              </p:ext>
            </p:extLst>
          </p:nvPr>
        </p:nvGraphicFramePr>
        <p:xfrm>
          <a:off x="6854744" y="3937801"/>
          <a:ext cx="3682416" cy="27820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705C228-64FC-369F-A06C-66714A1E1E90}"/>
              </a:ext>
            </a:extLst>
          </p:cNvPr>
          <p:cNvGraphicFramePr>
            <a:graphicFrameLocks/>
          </p:cNvGraphicFramePr>
          <p:nvPr>
            <p:extLst>
              <p:ext uri="{D42A27DB-BD31-4B8C-83A1-F6EECF244321}">
                <p14:modId xmlns:p14="http://schemas.microsoft.com/office/powerpoint/2010/main" val="2910960473"/>
              </p:ext>
            </p:extLst>
          </p:nvPr>
        </p:nvGraphicFramePr>
        <p:xfrm>
          <a:off x="6886937" y="1155756"/>
          <a:ext cx="3618030" cy="27820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9FC65AC-40AA-6FE4-7609-2F2FE078BEB2}"/>
              </a:ext>
            </a:extLst>
          </p:cNvPr>
          <p:cNvGraphicFramePr>
            <a:graphicFrameLocks/>
          </p:cNvGraphicFramePr>
          <p:nvPr>
            <p:extLst>
              <p:ext uri="{D42A27DB-BD31-4B8C-83A1-F6EECF244321}">
                <p14:modId xmlns:p14="http://schemas.microsoft.com/office/powerpoint/2010/main" val="2941899360"/>
              </p:ext>
            </p:extLst>
          </p:nvPr>
        </p:nvGraphicFramePr>
        <p:xfrm>
          <a:off x="549717" y="1311972"/>
          <a:ext cx="6013854" cy="5480774"/>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descr="A picture containing text, sign&#10;&#10;Description automatically generated">
            <a:extLst>
              <a:ext uri="{FF2B5EF4-FFF2-40B4-BE49-F238E27FC236}">
                <a16:creationId xmlns:a16="http://schemas.microsoft.com/office/drawing/2014/main" id="{BD593AAA-3635-56B2-6A6E-278992DDECF5}"/>
              </a:ext>
            </a:extLst>
          </p:cNvPr>
          <p:cNvPicPr>
            <a:picLocks noChangeAspect="1"/>
          </p:cNvPicPr>
          <p:nvPr/>
        </p:nvPicPr>
        <p:blipFill>
          <a:blip r:embed="rId5"/>
          <a:stretch>
            <a:fillRect/>
          </a:stretch>
        </p:blipFill>
        <p:spPr>
          <a:xfrm>
            <a:off x="9963333" y="295943"/>
            <a:ext cx="1954925" cy="577463"/>
          </a:xfrm>
          <a:prstGeom prst="rect">
            <a:avLst/>
          </a:prstGeom>
        </p:spPr>
      </p:pic>
      <p:sp>
        <p:nvSpPr>
          <p:cNvPr id="7" name="TextBox 6">
            <a:extLst>
              <a:ext uri="{FF2B5EF4-FFF2-40B4-BE49-F238E27FC236}">
                <a16:creationId xmlns:a16="http://schemas.microsoft.com/office/drawing/2014/main" id="{0E1BB547-96CF-A2CF-6828-7DB6A3908924}"/>
              </a:ext>
            </a:extLst>
          </p:cNvPr>
          <p:cNvSpPr txBox="1"/>
          <p:nvPr/>
        </p:nvSpPr>
        <p:spPr>
          <a:xfrm>
            <a:off x="262166" y="238068"/>
            <a:ext cx="6624771" cy="830997"/>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Federal Capacity Grants </a:t>
            </a:r>
            <a:r>
              <a:rPr lang="en-US" sz="2400" dirty="0">
                <a:solidFill>
                  <a:srgbClr val="001E44"/>
                </a:solidFill>
                <a:latin typeface="Avenir Medium" panose="02000503020000020003" pitchFamily="2" charset="0"/>
              </a:rPr>
              <a:t>and</a:t>
            </a:r>
            <a:r>
              <a:rPr lang="en-US" sz="2400" b="1" dirty="0">
                <a:solidFill>
                  <a:srgbClr val="001E44"/>
                </a:solidFill>
                <a:latin typeface="Avenir Black" panose="02000503020000020003" pitchFamily="2" charset="0"/>
              </a:rPr>
              <a:t> </a:t>
            </a:r>
          </a:p>
          <a:p>
            <a:r>
              <a:rPr lang="en-US" sz="2400" b="1" dirty="0">
                <a:solidFill>
                  <a:srgbClr val="001E44"/>
                </a:solidFill>
                <a:latin typeface="Avenir Black" panose="02000503020000020003" pitchFamily="2" charset="0"/>
              </a:rPr>
              <a:t>Pennsylvania Agricultural Land Scrip Funds</a:t>
            </a:r>
          </a:p>
        </p:txBody>
      </p:sp>
      <p:sp>
        <p:nvSpPr>
          <p:cNvPr id="4" name="Right Brace 3">
            <a:extLst>
              <a:ext uri="{FF2B5EF4-FFF2-40B4-BE49-F238E27FC236}">
                <a16:creationId xmlns:a16="http://schemas.microsoft.com/office/drawing/2014/main" id="{27A269C4-F433-34CD-D0F4-EFE43EDFD194}"/>
              </a:ext>
            </a:extLst>
          </p:cNvPr>
          <p:cNvSpPr/>
          <p:nvPr/>
        </p:nvSpPr>
        <p:spPr>
          <a:xfrm>
            <a:off x="10296705" y="1333451"/>
            <a:ext cx="531628" cy="2392326"/>
          </a:xfrm>
          <a:prstGeom prst="rightBrace">
            <a:avLst/>
          </a:prstGeom>
          <a:ln w="28575">
            <a:solidFill>
              <a:srgbClr val="1D40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EF096DC7-E268-D787-2499-CDF83FB4E66D}"/>
              </a:ext>
            </a:extLst>
          </p:cNvPr>
          <p:cNvSpPr/>
          <p:nvPr/>
        </p:nvSpPr>
        <p:spPr>
          <a:xfrm>
            <a:off x="10296705" y="4132660"/>
            <a:ext cx="531628" cy="2392326"/>
          </a:xfrm>
          <a:prstGeom prst="rightBrace">
            <a:avLst/>
          </a:prstGeom>
          <a:ln w="28575">
            <a:solidFill>
              <a:srgbClr val="1D40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663155C-E354-087F-B276-AF4C6A2F629C}"/>
              </a:ext>
            </a:extLst>
          </p:cNvPr>
          <p:cNvSpPr txBox="1"/>
          <p:nvPr/>
        </p:nvSpPr>
        <p:spPr>
          <a:xfrm>
            <a:off x="10860527" y="2154966"/>
            <a:ext cx="1229834" cy="738664"/>
          </a:xfrm>
          <a:prstGeom prst="rect">
            <a:avLst/>
          </a:prstGeom>
          <a:noFill/>
        </p:spPr>
        <p:txBody>
          <a:bodyPr wrap="square" rtlCol="0">
            <a:spAutoFit/>
          </a:bodyPr>
          <a:lstStyle/>
          <a:p>
            <a:pPr algn="ctr"/>
            <a:r>
              <a:rPr lang="en-US" sz="1400" b="1" dirty="0">
                <a:solidFill>
                  <a:srgbClr val="1D407C"/>
                </a:solidFill>
                <a:latin typeface="Avenir Heavy" panose="02000503020000020003" pitchFamily="2" charset="0"/>
              </a:rPr>
              <a:t>Agricultural Experiment Station</a:t>
            </a:r>
          </a:p>
        </p:txBody>
      </p:sp>
      <p:sp>
        <p:nvSpPr>
          <p:cNvPr id="10" name="TextBox 9">
            <a:extLst>
              <a:ext uri="{FF2B5EF4-FFF2-40B4-BE49-F238E27FC236}">
                <a16:creationId xmlns:a16="http://schemas.microsoft.com/office/drawing/2014/main" id="{FAD08289-BB1C-2B02-6D1E-1156909096CA}"/>
              </a:ext>
            </a:extLst>
          </p:cNvPr>
          <p:cNvSpPr txBox="1"/>
          <p:nvPr/>
        </p:nvSpPr>
        <p:spPr>
          <a:xfrm>
            <a:off x="10860526" y="5088478"/>
            <a:ext cx="1229834" cy="523220"/>
          </a:xfrm>
          <a:prstGeom prst="rect">
            <a:avLst/>
          </a:prstGeom>
          <a:noFill/>
        </p:spPr>
        <p:txBody>
          <a:bodyPr wrap="square" rtlCol="0">
            <a:spAutoFit/>
          </a:bodyPr>
          <a:lstStyle/>
          <a:p>
            <a:pPr algn="ctr"/>
            <a:r>
              <a:rPr lang="en-US" sz="1400" b="1" dirty="0">
                <a:solidFill>
                  <a:srgbClr val="1D407C"/>
                </a:solidFill>
                <a:latin typeface="Avenir Heavy" panose="02000503020000020003" pitchFamily="2" charset="0"/>
              </a:rPr>
              <a:t>Penn State Extension</a:t>
            </a:r>
          </a:p>
        </p:txBody>
      </p:sp>
    </p:spTree>
    <p:extLst>
      <p:ext uri="{BB962C8B-B14F-4D97-AF65-F5344CB8AC3E}">
        <p14:creationId xmlns:p14="http://schemas.microsoft.com/office/powerpoint/2010/main" val="1519606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7D87E73-C801-8B45-AFC1-E3E7C517B536}"/>
              </a:ext>
            </a:extLst>
          </p:cNvPr>
          <p:cNvGraphicFramePr>
            <a:graphicFrameLocks/>
          </p:cNvGraphicFramePr>
          <p:nvPr>
            <p:extLst>
              <p:ext uri="{D42A27DB-BD31-4B8C-83A1-F6EECF244321}">
                <p14:modId xmlns:p14="http://schemas.microsoft.com/office/powerpoint/2010/main" val="3622342280"/>
              </p:ext>
            </p:extLst>
          </p:nvPr>
        </p:nvGraphicFramePr>
        <p:xfrm>
          <a:off x="273742" y="1179940"/>
          <a:ext cx="8434829" cy="531334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335E8A1-E188-0E61-D18E-B590985E98E6}"/>
              </a:ext>
            </a:extLst>
          </p:cNvPr>
          <p:cNvSpPr txBox="1"/>
          <p:nvPr/>
        </p:nvSpPr>
        <p:spPr>
          <a:xfrm>
            <a:off x="160680" y="364716"/>
            <a:ext cx="5843989" cy="707886"/>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Research Capacity Grant Programs </a:t>
            </a:r>
          </a:p>
          <a:p>
            <a:r>
              <a:rPr lang="en-US" sz="1600" i="1" dirty="0">
                <a:solidFill>
                  <a:srgbClr val="001E44"/>
                </a:solidFill>
                <a:latin typeface="Avenir Book" panose="02000503020000020003" pitchFamily="2" charset="0"/>
              </a:rPr>
              <a:t>trend across the last several years in federal appropriations</a:t>
            </a:r>
          </a:p>
        </p:txBody>
      </p:sp>
      <p:pic>
        <p:nvPicPr>
          <p:cNvPr id="5" name="Picture 4" descr="A picture containing text, sign&#10;&#10;Description automatically generated">
            <a:extLst>
              <a:ext uri="{FF2B5EF4-FFF2-40B4-BE49-F238E27FC236}">
                <a16:creationId xmlns:a16="http://schemas.microsoft.com/office/drawing/2014/main" id="{2854B08B-8340-7CAC-A58C-8C4BA52154F4}"/>
              </a:ext>
            </a:extLst>
          </p:cNvPr>
          <p:cNvPicPr>
            <a:picLocks noChangeAspect="1"/>
          </p:cNvPicPr>
          <p:nvPr/>
        </p:nvPicPr>
        <p:blipFill>
          <a:blip r:embed="rId3"/>
          <a:stretch>
            <a:fillRect/>
          </a:stretch>
        </p:blipFill>
        <p:spPr>
          <a:xfrm>
            <a:off x="9963333" y="295943"/>
            <a:ext cx="1954925" cy="577463"/>
          </a:xfrm>
          <a:prstGeom prst="rect">
            <a:avLst/>
          </a:prstGeom>
        </p:spPr>
      </p:pic>
      <p:sp>
        <p:nvSpPr>
          <p:cNvPr id="2" name="TextBox 1">
            <a:extLst>
              <a:ext uri="{FF2B5EF4-FFF2-40B4-BE49-F238E27FC236}">
                <a16:creationId xmlns:a16="http://schemas.microsoft.com/office/drawing/2014/main" id="{E3E70FA6-30DB-229F-E5E5-797AC28DC9ED}"/>
              </a:ext>
            </a:extLst>
          </p:cNvPr>
          <p:cNvSpPr txBox="1"/>
          <p:nvPr/>
        </p:nvSpPr>
        <p:spPr>
          <a:xfrm>
            <a:off x="8937172" y="1506512"/>
            <a:ext cx="2688772" cy="2462213"/>
          </a:xfrm>
          <a:prstGeom prst="rect">
            <a:avLst/>
          </a:prstGeom>
          <a:noFill/>
        </p:spPr>
        <p:txBody>
          <a:bodyPr wrap="square" rtlCol="0">
            <a:spAutoFit/>
          </a:bodyPr>
          <a:lstStyle/>
          <a:p>
            <a:r>
              <a:rPr lang="en-US" sz="1400" dirty="0">
                <a:solidFill>
                  <a:srgbClr val="001E44"/>
                </a:solidFill>
                <a:latin typeface="Avenir Book" panose="02000503020000020003" pitchFamily="2" charset="0"/>
              </a:rPr>
              <a:t>Penn State is eligible to receive capacity funding to support </a:t>
            </a:r>
            <a:r>
              <a:rPr lang="en-US" sz="1400" b="1" dirty="0">
                <a:solidFill>
                  <a:srgbClr val="001E44"/>
                </a:solidFill>
                <a:latin typeface="Avenir Black" panose="02000503020000020003" pitchFamily="2" charset="0"/>
              </a:rPr>
              <a:t>four </a:t>
            </a:r>
            <a:r>
              <a:rPr lang="en-US" sz="1400" b="1">
                <a:solidFill>
                  <a:srgbClr val="001E44"/>
                </a:solidFill>
                <a:latin typeface="Avenir Black" panose="02000503020000020003" pitchFamily="2" charset="0"/>
              </a:rPr>
              <a:t>research </a:t>
            </a:r>
            <a:r>
              <a:rPr lang="en-US" sz="1400" b="1" dirty="0">
                <a:solidFill>
                  <a:srgbClr val="001E44"/>
                </a:solidFill>
                <a:latin typeface="Avenir Black" panose="02000503020000020003" pitchFamily="2" charset="0"/>
              </a:rPr>
              <a:t>programs</a:t>
            </a:r>
            <a:r>
              <a:rPr lang="en-US" sz="1400" dirty="0">
                <a:solidFill>
                  <a:srgbClr val="001E44"/>
                </a:solidFill>
                <a:latin typeface="Avenir Book" panose="02000503020000020003" pitchFamily="2" charset="0"/>
              </a:rPr>
              <a:t> established by legislation over the past 136 years:</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Hatch</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Hatch Multistate (25% of the total Hatch allocation)</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McIntire-Stennis</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Animal Health and Disease Research</a:t>
            </a:r>
          </a:p>
        </p:txBody>
      </p:sp>
      <p:sp>
        <p:nvSpPr>
          <p:cNvPr id="7" name="TextBox 6">
            <a:extLst>
              <a:ext uri="{FF2B5EF4-FFF2-40B4-BE49-F238E27FC236}">
                <a16:creationId xmlns:a16="http://schemas.microsoft.com/office/drawing/2014/main" id="{125B0AF6-5E74-E0AA-C412-5D94360773A7}"/>
              </a:ext>
            </a:extLst>
          </p:cNvPr>
          <p:cNvSpPr txBox="1"/>
          <p:nvPr/>
        </p:nvSpPr>
        <p:spPr>
          <a:xfrm>
            <a:off x="8937172" y="4648200"/>
            <a:ext cx="2688772" cy="1384995"/>
          </a:xfrm>
          <a:prstGeom prst="rect">
            <a:avLst/>
          </a:prstGeom>
          <a:noFill/>
        </p:spPr>
        <p:txBody>
          <a:bodyPr wrap="square" rtlCol="0">
            <a:spAutoFit/>
          </a:bodyPr>
          <a:lstStyle/>
          <a:p>
            <a:r>
              <a:rPr lang="en-US" sz="1400" dirty="0">
                <a:solidFill>
                  <a:srgbClr val="001E44"/>
                </a:solidFill>
                <a:latin typeface="Avenir Book" panose="02000503020000020003" pitchFamily="2" charset="0"/>
              </a:rPr>
              <a:t>Only three universities received more </a:t>
            </a:r>
            <a:r>
              <a:rPr lang="en-US" sz="1400" b="1" dirty="0">
                <a:solidFill>
                  <a:srgbClr val="001E44"/>
                </a:solidFill>
                <a:latin typeface="Avenir Black" panose="02000503020000020003" pitchFamily="2" charset="0"/>
              </a:rPr>
              <a:t>Hatch</a:t>
            </a:r>
            <a:r>
              <a:rPr lang="en-US" sz="1400" dirty="0">
                <a:solidFill>
                  <a:srgbClr val="001E44"/>
                </a:solidFill>
                <a:latin typeface="Avenir Book" panose="02000503020000020003" pitchFamily="2" charset="0"/>
              </a:rPr>
              <a:t> funding than Penn State in FY22:</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Texas A&amp;M</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North Carolina State</a:t>
            </a:r>
          </a:p>
          <a:p>
            <a:pPr marL="285750" indent="-285750">
              <a:buFont typeface="Arial" panose="020B0604020202020204" pitchFamily="34" charset="0"/>
              <a:buChar char="•"/>
            </a:pPr>
            <a:r>
              <a:rPr lang="en-US" sz="1400" dirty="0">
                <a:solidFill>
                  <a:srgbClr val="001E44"/>
                </a:solidFill>
                <a:latin typeface="Avenir Book" panose="02000503020000020003" pitchFamily="2" charset="0"/>
              </a:rPr>
              <a:t>Ohio State</a:t>
            </a:r>
          </a:p>
        </p:txBody>
      </p:sp>
    </p:spTree>
    <p:extLst>
      <p:ext uri="{BB962C8B-B14F-4D97-AF65-F5344CB8AC3E}">
        <p14:creationId xmlns:p14="http://schemas.microsoft.com/office/powerpoint/2010/main" val="425850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81D66BF7-CDBF-AD81-2B65-7A425B8EB725}"/>
              </a:ext>
            </a:extLst>
          </p:cNvPr>
          <p:cNvPicPr>
            <a:picLocks noChangeAspect="1"/>
          </p:cNvPicPr>
          <p:nvPr/>
        </p:nvPicPr>
        <p:blipFill>
          <a:blip r:embed="rId2"/>
          <a:stretch>
            <a:fillRect/>
          </a:stretch>
        </p:blipFill>
        <p:spPr>
          <a:xfrm>
            <a:off x="9963333" y="295943"/>
            <a:ext cx="1954925" cy="577463"/>
          </a:xfrm>
          <a:prstGeom prst="rect">
            <a:avLst/>
          </a:prstGeom>
        </p:spPr>
      </p:pic>
      <p:sp>
        <p:nvSpPr>
          <p:cNvPr id="3" name="Can 2">
            <a:extLst>
              <a:ext uri="{FF2B5EF4-FFF2-40B4-BE49-F238E27FC236}">
                <a16:creationId xmlns:a16="http://schemas.microsoft.com/office/drawing/2014/main" id="{23B27C10-782F-9DB1-5E32-3B9AF880337F}"/>
              </a:ext>
            </a:extLst>
          </p:cNvPr>
          <p:cNvSpPr/>
          <p:nvPr/>
        </p:nvSpPr>
        <p:spPr>
          <a:xfrm>
            <a:off x="950900" y="1456244"/>
            <a:ext cx="1377388" cy="2708476"/>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B4B1C12C-23A9-874E-C776-6755CD3C5F56}"/>
              </a:ext>
            </a:extLst>
          </p:cNvPr>
          <p:cNvSpPr/>
          <p:nvPr/>
        </p:nvSpPr>
        <p:spPr>
          <a:xfrm>
            <a:off x="4023651" y="3339894"/>
            <a:ext cx="1377388" cy="762000"/>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n 4">
            <a:extLst>
              <a:ext uri="{FF2B5EF4-FFF2-40B4-BE49-F238E27FC236}">
                <a16:creationId xmlns:a16="http://schemas.microsoft.com/office/drawing/2014/main" id="{C8AC3A6D-8DFE-7204-85CA-E8B406712F4C}"/>
              </a:ext>
            </a:extLst>
          </p:cNvPr>
          <p:cNvSpPr/>
          <p:nvPr/>
        </p:nvSpPr>
        <p:spPr>
          <a:xfrm>
            <a:off x="7096402" y="3610742"/>
            <a:ext cx="1377388" cy="553978"/>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a:extLst>
              <a:ext uri="{FF2B5EF4-FFF2-40B4-BE49-F238E27FC236}">
                <a16:creationId xmlns:a16="http://schemas.microsoft.com/office/drawing/2014/main" id="{023D4E85-BD63-CC6D-5848-079DEF63A4C9}"/>
              </a:ext>
            </a:extLst>
          </p:cNvPr>
          <p:cNvSpPr/>
          <p:nvPr/>
        </p:nvSpPr>
        <p:spPr>
          <a:xfrm>
            <a:off x="9887830" y="3933226"/>
            <a:ext cx="1377388" cy="231494"/>
          </a:xfrm>
          <a:prstGeom prst="ca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BA310A-0D18-C6F8-9FEE-FF53A1BBB1F5}"/>
              </a:ext>
            </a:extLst>
          </p:cNvPr>
          <p:cNvSpPr txBox="1"/>
          <p:nvPr/>
        </p:nvSpPr>
        <p:spPr>
          <a:xfrm>
            <a:off x="795548" y="4303212"/>
            <a:ext cx="1678329" cy="369332"/>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Hatch</a:t>
            </a:r>
          </a:p>
        </p:txBody>
      </p:sp>
      <p:sp>
        <p:nvSpPr>
          <p:cNvPr id="8" name="TextBox 7">
            <a:extLst>
              <a:ext uri="{FF2B5EF4-FFF2-40B4-BE49-F238E27FC236}">
                <a16:creationId xmlns:a16="http://schemas.microsoft.com/office/drawing/2014/main" id="{F1741DE9-AC5F-DC8B-06B0-02B3026C7D12}"/>
              </a:ext>
            </a:extLst>
          </p:cNvPr>
          <p:cNvSpPr txBox="1"/>
          <p:nvPr/>
        </p:nvSpPr>
        <p:spPr>
          <a:xfrm>
            <a:off x="3949401" y="4211014"/>
            <a:ext cx="1678329" cy="646331"/>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Hatch</a:t>
            </a:r>
          </a:p>
          <a:p>
            <a:pPr algn="ctr"/>
            <a:r>
              <a:rPr lang="en-US" b="1" dirty="0">
                <a:solidFill>
                  <a:srgbClr val="001E44"/>
                </a:solidFill>
                <a:latin typeface="Avenir Black" panose="02000503020000020003" pitchFamily="2" charset="0"/>
              </a:rPr>
              <a:t>Multistate</a:t>
            </a:r>
          </a:p>
        </p:txBody>
      </p:sp>
      <p:sp>
        <p:nvSpPr>
          <p:cNvPr id="9" name="TextBox 8">
            <a:extLst>
              <a:ext uri="{FF2B5EF4-FFF2-40B4-BE49-F238E27FC236}">
                <a16:creationId xmlns:a16="http://schemas.microsoft.com/office/drawing/2014/main" id="{7B97F4B8-60EC-1521-F074-A2AD7F8CBFA0}"/>
              </a:ext>
            </a:extLst>
          </p:cNvPr>
          <p:cNvSpPr txBox="1"/>
          <p:nvPr/>
        </p:nvSpPr>
        <p:spPr>
          <a:xfrm>
            <a:off x="6969080" y="4211013"/>
            <a:ext cx="1678329" cy="646331"/>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McIntire-Stennis</a:t>
            </a:r>
          </a:p>
        </p:txBody>
      </p:sp>
      <p:sp>
        <p:nvSpPr>
          <p:cNvPr id="10" name="TextBox 9">
            <a:extLst>
              <a:ext uri="{FF2B5EF4-FFF2-40B4-BE49-F238E27FC236}">
                <a16:creationId xmlns:a16="http://schemas.microsoft.com/office/drawing/2014/main" id="{211801DF-516B-D4D2-80BC-9C060CC2868B}"/>
              </a:ext>
            </a:extLst>
          </p:cNvPr>
          <p:cNvSpPr txBox="1"/>
          <p:nvPr/>
        </p:nvSpPr>
        <p:spPr>
          <a:xfrm>
            <a:off x="9504631" y="4247183"/>
            <a:ext cx="2278821" cy="646331"/>
          </a:xfrm>
          <a:prstGeom prst="rect">
            <a:avLst/>
          </a:prstGeom>
          <a:noFill/>
        </p:spPr>
        <p:txBody>
          <a:bodyPr wrap="square" rtlCol="0">
            <a:spAutoFit/>
          </a:bodyPr>
          <a:lstStyle/>
          <a:p>
            <a:pPr algn="ctr"/>
            <a:r>
              <a:rPr lang="en-US" b="1" dirty="0">
                <a:solidFill>
                  <a:srgbClr val="001E44"/>
                </a:solidFill>
                <a:latin typeface="Avenir Black" panose="02000503020000020003" pitchFamily="2" charset="0"/>
              </a:rPr>
              <a:t>Animal Health and Disease Research</a:t>
            </a:r>
          </a:p>
        </p:txBody>
      </p:sp>
      <p:sp>
        <p:nvSpPr>
          <p:cNvPr id="11" name="TextBox 10">
            <a:extLst>
              <a:ext uri="{FF2B5EF4-FFF2-40B4-BE49-F238E27FC236}">
                <a16:creationId xmlns:a16="http://schemas.microsoft.com/office/drawing/2014/main" id="{68C8FA3C-4E87-0C4C-B280-9001E84142C1}"/>
              </a:ext>
            </a:extLst>
          </p:cNvPr>
          <p:cNvSpPr txBox="1"/>
          <p:nvPr/>
        </p:nvSpPr>
        <p:spPr>
          <a:xfrm>
            <a:off x="361714" y="4831189"/>
            <a:ext cx="2831533"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single or multi-investigator projects</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cover a broad spectrum of agricultural research addressing challenges at the local, state, regional and national levels</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majority of faculty in the college participate in a Hatch project</a:t>
            </a:r>
          </a:p>
        </p:txBody>
      </p:sp>
      <p:sp>
        <p:nvSpPr>
          <p:cNvPr id="12" name="TextBox 11">
            <a:extLst>
              <a:ext uri="{FF2B5EF4-FFF2-40B4-BE49-F238E27FC236}">
                <a16:creationId xmlns:a16="http://schemas.microsoft.com/office/drawing/2014/main" id="{A82C46B6-FB33-A101-9999-25E68BFC6944}"/>
              </a:ext>
            </a:extLst>
          </p:cNvPr>
          <p:cNvSpPr txBox="1"/>
          <p:nvPr/>
        </p:nvSpPr>
        <p:spPr>
          <a:xfrm>
            <a:off x="3364263" y="4809192"/>
            <a:ext cx="2935494"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multidisciplinary projects that coordinate research concerning more than one state or a region </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require jointly planned, cooperative efforts that integrate activity of the participants, include multidisciplinary approaches, and are mutually beneficial to the states involved</a:t>
            </a:r>
          </a:p>
        </p:txBody>
      </p:sp>
      <p:sp>
        <p:nvSpPr>
          <p:cNvPr id="13" name="TextBox 12">
            <a:extLst>
              <a:ext uri="{FF2B5EF4-FFF2-40B4-BE49-F238E27FC236}">
                <a16:creationId xmlns:a16="http://schemas.microsoft.com/office/drawing/2014/main" id="{DFDBA2F9-EFDB-259E-CC49-23A174ED54B6}"/>
              </a:ext>
            </a:extLst>
          </p:cNvPr>
          <p:cNvSpPr txBox="1"/>
          <p:nvPr/>
        </p:nvSpPr>
        <p:spPr>
          <a:xfrm>
            <a:off x="6641788" y="4809192"/>
            <a:ext cx="2561246"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competitively awarded</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address a wide range of forest research topics pertaining to management, protection, and utilization of state forests</a:t>
            </a:r>
          </a:p>
        </p:txBody>
      </p:sp>
      <p:sp>
        <p:nvSpPr>
          <p:cNvPr id="14" name="TextBox 13">
            <a:extLst>
              <a:ext uri="{FF2B5EF4-FFF2-40B4-BE49-F238E27FC236}">
                <a16:creationId xmlns:a16="http://schemas.microsoft.com/office/drawing/2014/main" id="{03343D5B-FBCF-E22D-2DC1-1771AD65DFED}"/>
              </a:ext>
            </a:extLst>
          </p:cNvPr>
          <p:cNvSpPr txBox="1"/>
          <p:nvPr/>
        </p:nvSpPr>
        <p:spPr>
          <a:xfrm>
            <a:off x="9545065" y="4873692"/>
            <a:ext cx="2561246"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1E44"/>
                </a:solidFill>
                <a:latin typeface="Avenir Book" panose="02000503020000020003" pitchFamily="2" charset="0"/>
              </a:rPr>
              <a:t>competitively awarded</a:t>
            </a:r>
          </a:p>
          <a:p>
            <a:pPr marL="171450" indent="-171450">
              <a:buFont typeface="Arial" panose="020B0604020202020204" pitchFamily="34" charset="0"/>
              <a:buChar char="•"/>
            </a:pPr>
            <a:r>
              <a:rPr lang="en-US" sz="1200" dirty="0">
                <a:solidFill>
                  <a:srgbClr val="001E44"/>
                </a:solidFill>
                <a:latin typeface="Avenir Book" panose="02000503020000020003" pitchFamily="2" charset="0"/>
              </a:rPr>
              <a:t>address a number of animal health concerns, including the general welfare and productivity of income-producing animals, as well as disease prevention for both animals and humans</a:t>
            </a:r>
          </a:p>
          <a:p>
            <a:pPr marL="171450" indent="-171450">
              <a:buFont typeface="Arial" panose="020B0604020202020204" pitchFamily="34" charset="0"/>
              <a:buChar char="•"/>
            </a:pPr>
            <a:endParaRPr lang="en-US" sz="1200" dirty="0">
              <a:solidFill>
                <a:srgbClr val="001E44"/>
              </a:solidFill>
              <a:latin typeface="Avenir Book" panose="02000503020000020003" pitchFamily="2" charset="0"/>
            </a:endParaRPr>
          </a:p>
        </p:txBody>
      </p:sp>
      <p:sp>
        <p:nvSpPr>
          <p:cNvPr id="15" name="TextBox 14">
            <a:extLst>
              <a:ext uri="{FF2B5EF4-FFF2-40B4-BE49-F238E27FC236}">
                <a16:creationId xmlns:a16="http://schemas.microsoft.com/office/drawing/2014/main" id="{D27F826B-7C11-5BEB-0F37-1800D094A701}"/>
              </a:ext>
            </a:extLst>
          </p:cNvPr>
          <p:cNvSpPr txBox="1"/>
          <p:nvPr/>
        </p:nvSpPr>
        <p:spPr>
          <a:xfrm>
            <a:off x="1055977" y="2524420"/>
            <a:ext cx="1157469" cy="646331"/>
          </a:xfrm>
          <a:prstGeom prst="rect">
            <a:avLst/>
          </a:prstGeom>
          <a:noFill/>
        </p:spPr>
        <p:txBody>
          <a:bodyPr wrap="square" rtlCol="0">
            <a:spAutoFit/>
          </a:bodyPr>
          <a:lstStyle/>
          <a:p>
            <a:pPr algn="ctr"/>
            <a:r>
              <a:rPr lang="en-US" sz="3600" b="1" dirty="0">
                <a:solidFill>
                  <a:schemeClr val="bg1"/>
                </a:solidFill>
                <a:latin typeface="Avenir Black" panose="02000503020000020003" pitchFamily="2" charset="0"/>
              </a:rPr>
              <a:t>90%</a:t>
            </a:r>
          </a:p>
        </p:txBody>
      </p:sp>
      <p:sp>
        <p:nvSpPr>
          <p:cNvPr id="17" name="TextBox 16">
            <a:extLst>
              <a:ext uri="{FF2B5EF4-FFF2-40B4-BE49-F238E27FC236}">
                <a16:creationId xmlns:a16="http://schemas.microsoft.com/office/drawing/2014/main" id="{E8073E3F-EA9A-A0F2-187F-4DF0550D211A}"/>
              </a:ext>
            </a:extLst>
          </p:cNvPr>
          <p:cNvSpPr txBox="1"/>
          <p:nvPr/>
        </p:nvSpPr>
        <p:spPr>
          <a:xfrm>
            <a:off x="7279668" y="3798487"/>
            <a:ext cx="1157469" cy="400110"/>
          </a:xfrm>
          <a:prstGeom prst="rect">
            <a:avLst/>
          </a:prstGeom>
          <a:noFill/>
        </p:spPr>
        <p:txBody>
          <a:bodyPr wrap="square" rtlCol="0">
            <a:spAutoFit/>
          </a:bodyPr>
          <a:lstStyle/>
          <a:p>
            <a:pPr algn="ctr"/>
            <a:r>
              <a:rPr lang="en-US" sz="2000" b="1" dirty="0">
                <a:solidFill>
                  <a:schemeClr val="bg1"/>
                </a:solidFill>
                <a:latin typeface="Avenir Black" panose="02000503020000020003" pitchFamily="2" charset="0"/>
              </a:rPr>
              <a:t>9%</a:t>
            </a:r>
          </a:p>
        </p:txBody>
      </p:sp>
      <p:sp>
        <p:nvSpPr>
          <p:cNvPr id="18" name="TextBox 17">
            <a:extLst>
              <a:ext uri="{FF2B5EF4-FFF2-40B4-BE49-F238E27FC236}">
                <a16:creationId xmlns:a16="http://schemas.microsoft.com/office/drawing/2014/main" id="{495FAB3B-F8E9-FDA4-BAB6-886AFE9D8403}"/>
              </a:ext>
            </a:extLst>
          </p:cNvPr>
          <p:cNvSpPr txBox="1"/>
          <p:nvPr/>
        </p:nvSpPr>
        <p:spPr>
          <a:xfrm>
            <a:off x="10065308" y="3942309"/>
            <a:ext cx="1157469" cy="307777"/>
          </a:xfrm>
          <a:prstGeom prst="rect">
            <a:avLst/>
          </a:prstGeom>
          <a:noFill/>
        </p:spPr>
        <p:txBody>
          <a:bodyPr wrap="square" rtlCol="0">
            <a:spAutoFit/>
          </a:bodyPr>
          <a:lstStyle/>
          <a:p>
            <a:pPr algn="ctr"/>
            <a:r>
              <a:rPr lang="en-US" sz="1400" b="1" dirty="0">
                <a:solidFill>
                  <a:schemeClr val="bg1"/>
                </a:solidFill>
                <a:latin typeface="Avenir Black" panose="02000503020000020003" pitchFamily="2" charset="0"/>
              </a:rPr>
              <a:t>1%</a:t>
            </a:r>
          </a:p>
        </p:txBody>
      </p:sp>
      <p:sp>
        <p:nvSpPr>
          <p:cNvPr id="19" name="TextBox 18">
            <a:extLst>
              <a:ext uri="{FF2B5EF4-FFF2-40B4-BE49-F238E27FC236}">
                <a16:creationId xmlns:a16="http://schemas.microsoft.com/office/drawing/2014/main" id="{1C4A99F3-3BE5-7037-39A1-29E5CB749868}"/>
              </a:ext>
            </a:extLst>
          </p:cNvPr>
          <p:cNvSpPr txBox="1"/>
          <p:nvPr/>
        </p:nvSpPr>
        <p:spPr>
          <a:xfrm>
            <a:off x="361714" y="6490502"/>
            <a:ext cx="9896354" cy="307777"/>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Learn more</a:t>
            </a:r>
            <a:r>
              <a:rPr lang="en-US" sz="1400" dirty="0">
                <a:solidFill>
                  <a:srgbClr val="001E44"/>
                </a:solidFill>
                <a:latin typeface="Avenir Medium" panose="02000503020000020003" pitchFamily="2" charset="0"/>
              </a:rPr>
              <a:t>: </a:t>
            </a:r>
            <a:r>
              <a:rPr lang="en-US" sz="1400" dirty="0">
                <a:solidFill>
                  <a:srgbClr val="009CDE"/>
                </a:solidFill>
                <a:latin typeface="Avenir Light" panose="020B0402020203020204" pitchFamily="34" charset="77"/>
                <a:hlinkClick r:id="rId3">
                  <a:extLst>
                    <a:ext uri="{A12FA001-AC4F-418D-AE19-62706E023703}">
                      <ahyp:hlinkClr xmlns:ahyp="http://schemas.microsoft.com/office/drawing/2018/hyperlinkcolor" val="tx"/>
                    </a:ext>
                  </a:extLst>
                </a:hlinkClick>
              </a:rPr>
              <a:t>https://agsci.psu.edu/inside/knowledgebase/research-support/aes-resources/capacity-grants</a:t>
            </a:r>
            <a:r>
              <a:rPr lang="en-US" sz="1400" dirty="0">
                <a:solidFill>
                  <a:srgbClr val="009CDE"/>
                </a:solidFill>
                <a:latin typeface="Avenir Light" panose="020B0402020203020204" pitchFamily="34" charset="77"/>
              </a:rPr>
              <a:t> </a:t>
            </a:r>
          </a:p>
        </p:txBody>
      </p:sp>
      <p:pic>
        <p:nvPicPr>
          <p:cNvPr id="20" name="Graphic 19" descr="Lightbulb with solid fill">
            <a:extLst>
              <a:ext uri="{FF2B5EF4-FFF2-40B4-BE49-F238E27FC236}">
                <a16:creationId xmlns:a16="http://schemas.microsoft.com/office/drawing/2014/main" id="{3EB4369E-DA18-C1DF-5CF8-7DA14615EC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247378"/>
            <a:ext cx="550901" cy="550901"/>
          </a:xfrm>
          <a:prstGeom prst="rect">
            <a:avLst/>
          </a:prstGeom>
        </p:spPr>
      </p:pic>
      <p:sp>
        <p:nvSpPr>
          <p:cNvPr id="21" name="TextBox 20">
            <a:extLst>
              <a:ext uri="{FF2B5EF4-FFF2-40B4-BE49-F238E27FC236}">
                <a16:creationId xmlns:a16="http://schemas.microsoft.com/office/drawing/2014/main" id="{6CCA077F-9AD9-B4EF-BF5F-D08337797F61}"/>
              </a:ext>
            </a:extLst>
          </p:cNvPr>
          <p:cNvSpPr txBox="1"/>
          <p:nvPr/>
        </p:nvSpPr>
        <p:spPr>
          <a:xfrm>
            <a:off x="239072" y="106517"/>
            <a:ext cx="6937906" cy="954107"/>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Research Capacity Grant Programs </a:t>
            </a:r>
          </a:p>
          <a:p>
            <a:r>
              <a:rPr lang="en-US" sz="1600" i="1" dirty="0">
                <a:solidFill>
                  <a:srgbClr val="001E44"/>
                </a:solidFill>
                <a:latin typeface="Avenir Book" panose="02000503020000020003" pitchFamily="2" charset="0"/>
              </a:rPr>
              <a:t>allocated to the Pennsylvania Agricultural Experiment Station through USDA National Institute for Food and Agriculture</a:t>
            </a:r>
          </a:p>
        </p:txBody>
      </p:sp>
      <p:sp>
        <p:nvSpPr>
          <p:cNvPr id="22" name="TextBox 21">
            <a:extLst>
              <a:ext uri="{FF2B5EF4-FFF2-40B4-BE49-F238E27FC236}">
                <a16:creationId xmlns:a16="http://schemas.microsoft.com/office/drawing/2014/main" id="{0E5908F7-6253-2EF9-E84D-1D23A390CA18}"/>
              </a:ext>
            </a:extLst>
          </p:cNvPr>
          <p:cNvSpPr txBox="1"/>
          <p:nvPr/>
        </p:nvSpPr>
        <p:spPr>
          <a:xfrm>
            <a:off x="9887830" y="3646106"/>
            <a:ext cx="1367627" cy="307777"/>
          </a:xfrm>
          <a:prstGeom prst="rect">
            <a:avLst/>
          </a:prstGeom>
          <a:noFill/>
        </p:spPr>
        <p:txBody>
          <a:bodyPr wrap="square" rtlCol="0">
            <a:spAutoFit/>
          </a:bodyPr>
          <a:lstStyle/>
          <a:p>
            <a:pPr algn="ctr"/>
            <a:r>
              <a:rPr lang="en-US" sz="1400" b="1" dirty="0">
                <a:solidFill>
                  <a:srgbClr val="001E44"/>
                </a:solidFill>
                <a:latin typeface="Avenir Heavy" panose="02000503020000020003" pitchFamily="2" charset="0"/>
              </a:rPr>
              <a:t>$56,793</a:t>
            </a:r>
          </a:p>
        </p:txBody>
      </p:sp>
      <p:sp>
        <p:nvSpPr>
          <p:cNvPr id="23" name="TextBox 22">
            <a:extLst>
              <a:ext uri="{FF2B5EF4-FFF2-40B4-BE49-F238E27FC236}">
                <a16:creationId xmlns:a16="http://schemas.microsoft.com/office/drawing/2014/main" id="{D038A712-224E-4AD4-DC61-46BD689A6CE1}"/>
              </a:ext>
            </a:extLst>
          </p:cNvPr>
          <p:cNvSpPr txBox="1"/>
          <p:nvPr/>
        </p:nvSpPr>
        <p:spPr>
          <a:xfrm>
            <a:off x="7069510" y="3290549"/>
            <a:ext cx="1367627" cy="307777"/>
          </a:xfrm>
          <a:prstGeom prst="rect">
            <a:avLst/>
          </a:prstGeom>
          <a:noFill/>
        </p:spPr>
        <p:txBody>
          <a:bodyPr wrap="square" rtlCol="0">
            <a:spAutoFit/>
          </a:bodyPr>
          <a:lstStyle/>
          <a:p>
            <a:pPr algn="ctr"/>
            <a:r>
              <a:rPr lang="en-US" sz="1400" b="1" dirty="0">
                <a:solidFill>
                  <a:srgbClr val="001E44"/>
                </a:solidFill>
                <a:latin typeface="Avenir Heavy" panose="02000503020000020003" pitchFamily="2" charset="0"/>
              </a:rPr>
              <a:t>$794,764</a:t>
            </a:r>
          </a:p>
        </p:txBody>
      </p:sp>
      <p:sp>
        <p:nvSpPr>
          <p:cNvPr id="24" name="TextBox 23">
            <a:extLst>
              <a:ext uri="{FF2B5EF4-FFF2-40B4-BE49-F238E27FC236}">
                <a16:creationId xmlns:a16="http://schemas.microsoft.com/office/drawing/2014/main" id="{51D637DC-4E05-5846-58E9-9D23DA16E15A}"/>
              </a:ext>
            </a:extLst>
          </p:cNvPr>
          <p:cNvSpPr txBox="1"/>
          <p:nvPr/>
        </p:nvSpPr>
        <p:spPr>
          <a:xfrm>
            <a:off x="4056618" y="3641959"/>
            <a:ext cx="1367627" cy="307777"/>
          </a:xfrm>
          <a:prstGeom prst="rect">
            <a:avLst/>
          </a:prstGeom>
          <a:noFill/>
        </p:spPr>
        <p:txBody>
          <a:bodyPr wrap="square" rtlCol="0">
            <a:spAutoFit/>
          </a:bodyPr>
          <a:lstStyle/>
          <a:p>
            <a:pPr algn="ctr"/>
            <a:r>
              <a:rPr lang="en-US" sz="1400" b="1" dirty="0">
                <a:solidFill>
                  <a:schemeClr val="bg1">
                    <a:alpha val="65000"/>
                  </a:schemeClr>
                </a:solidFill>
                <a:latin typeface="Avenir Heavy" panose="02000503020000020003" pitchFamily="2" charset="0"/>
              </a:rPr>
              <a:t>$1,811,996</a:t>
            </a:r>
          </a:p>
        </p:txBody>
      </p:sp>
      <p:sp>
        <p:nvSpPr>
          <p:cNvPr id="25" name="TextBox 24">
            <a:extLst>
              <a:ext uri="{FF2B5EF4-FFF2-40B4-BE49-F238E27FC236}">
                <a16:creationId xmlns:a16="http://schemas.microsoft.com/office/drawing/2014/main" id="{28416BEE-0058-D134-FB0F-CCE358E803BA}"/>
              </a:ext>
            </a:extLst>
          </p:cNvPr>
          <p:cNvSpPr txBox="1"/>
          <p:nvPr/>
        </p:nvSpPr>
        <p:spPr>
          <a:xfrm>
            <a:off x="950900" y="1201318"/>
            <a:ext cx="1367627" cy="307777"/>
          </a:xfrm>
          <a:prstGeom prst="rect">
            <a:avLst/>
          </a:prstGeom>
          <a:noFill/>
        </p:spPr>
        <p:txBody>
          <a:bodyPr wrap="square" rtlCol="0">
            <a:spAutoFit/>
          </a:bodyPr>
          <a:lstStyle/>
          <a:p>
            <a:pPr algn="ctr"/>
            <a:r>
              <a:rPr lang="en-US" sz="1400" b="1" dirty="0">
                <a:solidFill>
                  <a:srgbClr val="001E44"/>
                </a:solidFill>
                <a:latin typeface="Avenir Heavy" panose="02000503020000020003" pitchFamily="2" charset="0"/>
              </a:rPr>
              <a:t>$8,063,943</a:t>
            </a:r>
          </a:p>
        </p:txBody>
      </p:sp>
      <p:sp>
        <p:nvSpPr>
          <p:cNvPr id="32" name="Can 31">
            <a:extLst>
              <a:ext uri="{FF2B5EF4-FFF2-40B4-BE49-F238E27FC236}">
                <a16:creationId xmlns:a16="http://schemas.microsoft.com/office/drawing/2014/main" id="{664602C5-8C16-95AB-DB4E-0B6A203659E0}"/>
              </a:ext>
            </a:extLst>
          </p:cNvPr>
          <p:cNvSpPr/>
          <p:nvPr/>
        </p:nvSpPr>
        <p:spPr>
          <a:xfrm>
            <a:off x="955781" y="3339893"/>
            <a:ext cx="1377388" cy="907290"/>
          </a:xfrm>
          <a:prstGeom prst="can">
            <a:avLst>
              <a:gd name="adj" fmla="val 22361"/>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C94A080-822B-381B-5EE6-CE30C6F216AE}"/>
              </a:ext>
            </a:extLst>
          </p:cNvPr>
          <p:cNvCxnSpPr/>
          <p:nvPr/>
        </p:nvCxnSpPr>
        <p:spPr>
          <a:xfrm>
            <a:off x="2328288" y="3437862"/>
            <a:ext cx="1728330" cy="0"/>
          </a:xfrm>
          <a:prstGeom prst="line">
            <a:avLst/>
          </a:prstGeom>
          <a:ln w="12700">
            <a:solidFill>
              <a:srgbClr val="99CC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6A378F-CCF8-C689-EE1A-75730A2CE645}"/>
              </a:ext>
            </a:extLst>
          </p:cNvPr>
          <p:cNvCxnSpPr/>
          <p:nvPr/>
        </p:nvCxnSpPr>
        <p:spPr>
          <a:xfrm>
            <a:off x="2328288" y="4014805"/>
            <a:ext cx="1728330" cy="0"/>
          </a:xfrm>
          <a:prstGeom prst="line">
            <a:avLst/>
          </a:prstGeom>
          <a:ln w="12700">
            <a:solidFill>
              <a:srgbClr val="99CC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89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02F151-12C4-696C-3901-F942192A7602}"/>
              </a:ext>
            </a:extLst>
          </p:cNvPr>
          <p:cNvSpPr txBox="1"/>
          <p:nvPr/>
        </p:nvSpPr>
        <p:spPr>
          <a:xfrm>
            <a:off x="130176" y="212887"/>
            <a:ext cx="11344194" cy="707886"/>
          </a:xfrm>
          <a:prstGeom prst="rect">
            <a:avLst/>
          </a:prstGeom>
          <a:noFill/>
        </p:spPr>
        <p:txBody>
          <a:bodyPr wrap="square" rtlCol="0">
            <a:spAutoFit/>
          </a:bodyPr>
          <a:lstStyle/>
          <a:p>
            <a:r>
              <a:rPr lang="en-US" sz="2400" b="1" dirty="0">
                <a:solidFill>
                  <a:srgbClr val="001E44"/>
                </a:solidFill>
                <a:latin typeface="Avenir Black" panose="02000503020000020003" pitchFamily="2" charset="0"/>
              </a:rPr>
              <a:t>AES Plan of Work and Current Research Projects</a:t>
            </a:r>
          </a:p>
          <a:p>
            <a:r>
              <a:rPr lang="en-US" sz="1600" i="1" dirty="0">
                <a:solidFill>
                  <a:srgbClr val="001E44"/>
                </a:solidFill>
                <a:latin typeface="Avenir Book" panose="02000503020000020003" pitchFamily="2" charset="0"/>
              </a:rPr>
              <a:t>administered by AES staff in the Office for Research and Graduate Education</a:t>
            </a:r>
          </a:p>
        </p:txBody>
      </p:sp>
      <p:graphicFrame>
        <p:nvGraphicFramePr>
          <p:cNvPr id="4" name="Chart 3">
            <a:extLst>
              <a:ext uri="{FF2B5EF4-FFF2-40B4-BE49-F238E27FC236}">
                <a16:creationId xmlns:a16="http://schemas.microsoft.com/office/drawing/2014/main" id="{5DBD5363-8B49-5BE3-34E9-7358734B20F8}"/>
              </a:ext>
            </a:extLst>
          </p:cNvPr>
          <p:cNvGraphicFramePr>
            <a:graphicFrameLocks/>
          </p:cNvGraphicFramePr>
          <p:nvPr>
            <p:extLst>
              <p:ext uri="{D42A27DB-BD31-4B8C-83A1-F6EECF244321}">
                <p14:modId xmlns:p14="http://schemas.microsoft.com/office/powerpoint/2010/main" val="1500777935"/>
              </p:ext>
            </p:extLst>
          </p:nvPr>
        </p:nvGraphicFramePr>
        <p:xfrm>
          <a:off x="335638" y="957941"/>
          <a:ext cx="9711121" cy="54210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6C1D9C9-65BD-774B-CDD3-1B93F7DEF669}"/>
              </a:ext>
            </a:extLst>
          </p:cNvPr>
          <p:cNvSpPr txBox="1"/>
          <p:nvPr/>
        </p:nvSpPr>
        <p:spPr>
          <a:xfrm>
            <a:off x="1173882" y="1132113"/>
            <a:ext cx="511629" cy="307777"/>
          </a:xfrm>
          <a:prstGeom prst="rect">
            <a:avLst/>
          </a:prstGeom>
          <a:noFill/>
        </p:spPr>
        <p:txBody>
          <a:bodyPr wrap="square" rtlCol="0">
            <a:spAutoFit/>
          </a:bodyPr>
          <a:lstStyle/>
          <a:p>
            <a:pPr algn="ctr"/>
            <a:r>
              <a:rPr lang="en-US" sz="1400" b="1" dirty="0">
                <a:solidFill>
                  <a:srgbClr val="1D407C"/>
                </a:solidFill>
                <a:latin typeface="Avenir Black" panose="02000503020000020003" pitchFamily="2" charset="0"/>
              </a:rPr>
              <a:t>83</a:t>
            </a:r>
          </a:p>
        </p:txBody>
      </p:sp>
      <p:sp>
        <p:nvSpPr>
          <p:cNvPr id="6" name="TextBox 5">
            <a:extLst>
              <a:ext uri="{FF2B5EF4-FFF2-40B4-BE49-F238E27FC236}">
                <a16:creationId xmlns:a16="http://schemas.microsoft.com/office/drawing/2014/main" id="{6F0943B9-F873-1408-B4DC-4E7D4943731F}"/>
              </a:ext>
            </a:extLst>
          </p:cNvPr>
          <p:cNvSpPr txBox="1"/>
          <p:nvPr/>
        </p:nvSpPr>
        <p:spPr>
          <a:xfrm>
            <a:off x="2728015" y="2883707"/>
            <a:ext cx="511629" cy="307777"/>
          </a:xfrm>
          <a:prstGeom prst="rect">
            <a:avLst/>
          </a:prstGeom>
          <a:noFill/>
        </p:spPr>
        <p:txBody>
          <a:bodyPr wrap="square" rtlCol="0">
            <a:spAutoFit/>
          </a:bodyPr>
          <a:lstStyle/>
          <a:p>
            <a:pPr algn="ctr"/>
            <a:r>
              <a:rPr lang="en-US" sz="1400" b="1" dirty="0">
                <a:solidFill>
                  <a:srgbClr val="1D407C"/>
                </a:solidFill>
                <a:latin typeface="Avenir Black" panose="02000503020000020003" pitchFamily="2" charset="0"/>
              </a:rPr>
              <a:t>51</a:t>
            </a:r>
          </a:p>
        </p:txBody>
      </p:sp>
      <p:sp>
        <p:nvSpPr>
          <p:cNvPr id="7" name="TextBox 6">
            <a:extLst>
              <a:ext uri="{FF2B5EF4-FFF2-40B4-BE49-F238E27FC236}">
                <a16:creationId xmlns:a16="http://schemas.microsoft.com/office/drawing/2014/main" id="{3E62F9AC-6BB8-1A1D-8139-4181A1FBEE15}"/>
              </a:ext>
            </a:extLst>
          </p:cNvPr>
          <p:cNvSpPr txBox="1"/>
          <p:nvPr/>
        </p:nvSpPr>
        <p:spPr>
          <a:xfrm>
            <a:off x="4282765" y="5031659"/>
            <a:ext cx="511629" cy="307777"/>
          </a:xfrm>
          <a:prstGeom prst="rect">
            <a:avLst/>
          </a:prstGeom>
          <a:noFill/>
        </p:spPr>
        <p:txBody>
          <a:bodyPr wrap="square" rtlCol="0">
            <a:spAutoFit/>
          </a:bodyPr>
          <a:lstStyle/>
          <a:p>
            <a:pPr algn="ctr"/>
            <a:r>
              <a:rPr lang="en-US" sz="1400" b="1" dirty="0">
                <a:solidFill>
                  <a:srgbClr val="1D407C"/>
                </a:solidFill>
                <a:latin typeface="Avenir Black" panose="02000503020000020003" pitchFamily="2" charset="0"/>
              </a:rPr>
              <a:t>11</a:t>
            </a:r>
          </a:p>
        </p:txBody>
      </p:sp>
      <p:sp>
        <p:nvSpPr>
          <p:cNvPr id="8" name="TextBox 7">
            <a:extLst>
              <a:ext uri="{FF2B5EF4-FFF2-40B4-BE49-F238E27FC236}">
                <a16:creationId xmlns:a16="http://schemas.microsoft.com/office/drawing/2014/main" id="{ED9573A7-30FE-3DD9-AF0C-4E9B13C7A244}"/>
              </a:ext>
            </a:extLst>
          </p:cNvPr>
          <p:cNvSpPr txBox="1"/>
          <p:nvPr/>
        </p:nvSpPr>
        <p:spPr>
          <a:xfrm>
            <a:off x="5840185" y="5602346"/>
            <a:ext cx="511629" cy="307777"/>
          </a:xfrm>
          <a:prstGeom prst="rect">
            <a:avLst/>
          </a:prstGeom>
          <a:noFill/>
        </p:spPr>
        <p:txBody>
          <a:bodyPr wrap="square" rtlCol="0">
            <a:spAutoFit/>
          </a:bodyPr>
          <a:lstStyle/>
          <a:p>
            <a:pPr algn="ctr"/>
            <a:r>
              <a:rPr lang="en-US" sz="1400" b="1" dirty="0">
                <a:solidFill>
                  <a:srgbClr val="1D407C"/>
                </a:solidFill>
                <a:latin typeface="Avenir Black" panose="02000503020000020003" pitchFamily="2" charset="0"/>
              </a:rPr>
              <a:t>2</a:t>
            </a:r>
          </a:p>
        </p:txBody>
      </p:sp>
      <p:pic>
        <p:nvPicPr>
          <p:cNvPr id="10" name="Picture 9" descr="A picture containing text, sign&#10;&#10;Description automatically generated">
            <a:extLst>
              <a:ext uri="{FF2B5EF4-FFF2-40B4-BE49-F238E27FC236}">
                <a16:creationId xmlns:a16="http://schemas.microsoft.com/office/drawing/2014/main" id="{9C762F96-70F6-3E24-5D3C-E80C43CE5DDD}"/>
              </a:ext>
            </a:extLst>
          </p:cNvPr>
          <p:cNvPicPr>
            <a:picLocks noChangeAspect="1"/>
          </p:cNvPicPr>
          <p:nvPr/>
        </p:nvPicPr>
        <p:blipFill>
          <a:blip r:embed="rId3"/>
          <a:stretch>
            <a:fillRect/>
          </a:stretch>
        </p:blipFill>
        <p:spPr>
          <a:xfrm>
            <a:off x="9963333" y="295943"/>
            <a:ext cx="1954925" cy="577463"/>
          </a:xfrm>
          <a:prstGeom prst="rect">
            <a:avLst/>
          </a:prstGeom>
        </p:spPr>
      </p:pic>
      <p:sp>
        <p:nvSpPr>
          <p:cNvPr id="11" name="TextBox 10">
            <a:extLst>
              <a:ext uri="{FF2B5EF4-FFF2-40B4-BE49-F238E27FC236}">
                <a16:creationId xmlns:a16="http://schemas.microsoft.com/office/drawing/2014/main" id="{E2494BF2-611E-D71C-CE81-612FE25A6A2D}"/>
              </a:ext>
            </a:extLst>
          </p:cNvPr>
          <p:cNvSpPr txBox="1"/>
          <p:nvPr/>
        </p:nvSpPr>
        <p:spPr>
          <a:xfrm>
            <a:off x="4506681" y="1672452"/>
            <a:ext cx="2057400" cy="307777"/>
          </a:xfrm>
          <a:prstGeom prst="rect">
            <a:avLst/>
          </a:prstGeom>
          <a:noFill/>
        </p:spPr>
        <p:txBody>
          <a:bodyPr wrap="square" rtlCol="0">
            <a:spAutoFit/>
          </a:bodyPr>
          <a:lstStyle/>
          <a:p>
            <a:r>
              <a:rPr lang="en-US" sz="1400" b="1" dirty="0">
                <a:solidFill>
                  <a:srgbClr val="1D407C"/>
                </a:solidFill>
                <a:latin typeface="Avenir Black" panose="02000503020000020003" pitchFamily="2" charset="0"/>
              </a:rPr>
              <a:t>Critical Issues</a:t>
            </a:r>
          </a:p>
        </p:txBody>
      </p:sp>
      <p:sp>
        <p:nvSpPr>
          <p:cNvPr id="12" name="Rounded Rectangle 11">
            <a:extLst>
              <a:ext uri="{FF2B5EF4-FFF2-40B4-BE49-F238E27FC236}">
                <a16:creationId xmlns:a16="http://schemas.microsoft.com/office/drawing/2014/main" id="{99FBDA19-0273-4DBE-B839-EF4E89A5804B}"/>
              </a:ext>
            </a:extLst>
          </p:cNvPr>
          <p:cNvSpPr/>
          <p:nvPr/>
        </p:nvSpPr>
        <p:spPr>
          <a:xfrm>
            <a:off x="9923788" y="1980229"/>
            <a:ext cx="1847667" cy="1587826"/>
          </a:xfrm>
          <a:prstGeom prst="roundRect">
            <a:avLst/>
          </a:prstGeom>
          <a:solidFill>
            <a:srgbClr val="1D407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C045E3-0C65-D2A5-96DE-766822330194}"/>
              </a:ext>
            </a:extLst>
          </p:cNvPr>
          <p:cNvSpPr txBox="1"/>
          <p:nvPr/>
        </p:nvSpPr>
        <p:spPr>
          <a:xfrm>
            <a:off x="10465714" y="2082026"/>
            <a:ext cx="763814" cy="646331"/>
          </a:xfrm>
          <a:prstGeom prst="rect">
            <a:avLst/>
          </a:prstGeom>
          <a:noFill/>
        </p:spPr>
        <p:txBody>
          <a:bodyPr wrap="square" rtlCol="0">
            <a:spAutoFit/>
          </a:bodyPr>
          <a:lstStyle/>
          <a:p>
            <a:pPr algn="ctr"/>
            <a:r>
              <a:rPr lang="en-US" sz="3600" b="1" dirty="0">
                <a:solidFill>
                  <a:schemeClr val="bg1"/>
                </a:solidFill>
                <a:latin typeface="Avenir Black" panose="02000503020000020003" pitchFamily="2" charset="0"/>
              </a:rPr>
              <a:t>6</a:t>
            </a:r>
          </a:p>
        </p:txBody>
      </p:sp>
      <p:sp>
        <p:nvSpPr>
          <p:cNvPr id="14" name="TextBox 13">
            <a:extLst>
              <a:ext uri="{FF2B5EF4-FFF2-40B4-BE49-F238E27FC236}">
                <a16:creationId xmlns:a16="http://schemas.microsoft.com/office/drawing/2014/main" id="{DF493327-B886-BFBE-95D1-20D9E1245CEB}"/>
              </a:ext>
            </a:extLst>
          </p:cNvPr>
          <p:cNvSpPr txBox="1"/>
          <p:nvPr/>
        </p:nvSpPr>
        <p:spPr>
          <a:xfrm>
            <a:off x="9923788" y="2690336"/>
            <a:ext cx="1847667" cy="738664"/>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Critical issues submitted as a part of the Plan of Work</a:t>
            </a:r>
          </a:p>
        </p:txBody>
      </p:sp>
      <p:sp>
        <p:nvSpPr>
          <p:cNvPr id="15" name="Rounded Rectangle 14">
            <a:extLst>
              <a:ext uri="{FF2B5EF4-FFF2-40B4-BE49-F238E27FC236}">
                <a16:creationId xmlns:a16="http://schemas.microsoft.com/office/drawing/2014/main" id="{C302F2B5-74FD-C737-2332-472D6D001689}"/>
              </a:ext>
            </a:extLst>
          </p:cNvPr>
          <p:cNvSpPr/>
          <p:nvPr/>
        </p:nvSpPr>
        <p:spPr>
          <a:xfrm>
            <a:off x="7851509" y="3783291"/>
            <a:ext cx="1847667" cy="1587826"/>
          </a:xfrm>
          <a:prstGeom prst="roundRect">
            <a:avLst/>
          </a:prstGeom>
          <a:solidFill>
            <a:srgbClr val="1D407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C554933-3E1C-91FA-89F7-DD09D1CBD6DC}"/>
              </a:ext>
            </a:extLst>
          </p:cNvPr>
          <p:cNvSpPr txBox="1"/>
          <p:nvPr/>
        </p:nvSpPr>
        <p:spPr>
          <a:xfrm>
            <a:off x="8057645" y="3964614"/>
            <a:ext cx="1389559" cy="584775"/>
          </a:xfrm>
          <a:prstGeom prst="rect">
            <a:avLst/>
          </a:prstGeom>
          <a:noFill/>
        </p:spPr>
        <p:txBody>
          <a:bodyPr wrap="square" rtlCol="0">
            <a:spAutoFit/>
          </a:bodyPr>
          <a:lstStyle/>
          <a:p>
            <a:pPr algn="ctr"/>
            <a:r>
              <a:rPr lang="en-US" sz="3200" b="1" dirty="0">
                <a:solidFill>
                  <a:schemeClr val="bg1"/>
                </a:solidFill>
                <a:latin typeface="Avenir Black" panose="02000503020000020003" pitchFamily="2" charset="0"/>
              </a:rPr>
              <a:t>~250</a:t>
            </a:r>
          </a:p>
        </p:txBody>
      </p:sp>
      <p:sp>
        <p:nvSpPr>
          <p:cNvPr id="17" name="TextBox 16">
            <a:extLst>
              <a:ext uri="{FF2B5EF4-FFF2-40B4-BE49-F238E27FC236}">
                <a16:creationId xmlns:a16="http://schemas.microsoft.com/office/drawing/2014/main" id="{2F4F3CCD-4977-F66B-97DF-5E307ADE9862}"/>
              </a:ext>
            </a:extLst>
          </p:cNvPr>
          <p:cNvSpPr txBox="1"/>
          <p:nvPr/>
        </p:nvSpPr>
        <p:spPr>
          <a:xfrm>
            <a:off x="7851509" y="4516989"/>
            <a:ext cx="1847667" cy="523220"/>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Faculty with research appointments</a:t>
            </a:r>
          </a:p>
        </p:txBody>
      </p:sp>
      <p:sp>
        <p:nvSpPr>
          <p:cNvPr id="18" name="Rounded Rectangle 17">
            <a:extLst>
              <a:ext uri="{FF2B5EF4-FFF2-40B4-BE49-F238E27FC236}">
                <a16:creationId xmlns:a16="http://schemas.microsoft.com/office/drawing/2014/main" id="{D01BB157-5F41-4BBA-92A4-DF6162E3DBF2}"/>
              </a:ext>
            </a:extLst>
          </p:cNvPr>
          <p:cNvSpPr/>
          <p:nvPr/>
        </p:nvSpPr>
        <p:spPr>
          <a:xfrm>
            <a:off x="9923788" y="3783291"/>
            <a:ext cx="1847667" cy="1587826"/>
          </a:xfrm>
          <a:prstGeom prst="roundRect">
            <a:avLst/>
          </a:prstGeom>
          <a:solidFill>
            <a:srgbClr val="1D407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B0A8A3-E394-6E12-0382-F5036A4D8E7A}"/>
              </a:ext>
            </a:extLst>
          </p:cNvPr>
          <p:cNvSpPr txBox="1"/>
          <p:nvPr/>
        </p:nvSpPr>
        <p:spPr>
          <a:xfrm>
            <a:off x="10019681" y="4026170"/>
            <a:ext cx="1566554" cy="584775"/>
          </a:xfrm>
          <a:prstGeom prst="rect">
            <a:avLst/>
          </a:prstGeom>
          <a:noFill/>
        </p:spPr>
        <p:txBody>
          <a:bodyPr wrap="square" rtlCol="0">
            <a:spAutoFit/>
          </a:bodyPr>
          <a:lstStyle/>
          <a:p>
            <a:pPr algn="ctr"/>
            <a:r>
              <a:rPr lang="en-US" sz="3200" b="1" dirty="0">
                <a:solidFill>
                  <a:schemeClr val="bg1"/>
                </a:solidFill>
                <a:latin typeface="Avenir Black" panose="02000503020000020003" pitchFamily="2" charset="0"/>
              </a:rPr>
              <a:t>~130</a:t>
            </a:r>
          </a:p>
        </p:txBody>
      </p:sp>
      <p:sp>
        <p:nvSpPr>
          <p:cNvPr id="20" name="TextBox 19">
            <a:extLst>
              <a:ext uri="{FF2B5EF4-FFF2-40B4-BE49-F238E27FC236}">
                <a16:creationId xmlns:a16="http://schemas.microsoft.com/office/drawing/2014/main" id="{D2CF37C1-A8CB-03E8-8675-272774D9F64A}"/>
              </a:ext>
            </a:extLst>
          </p:cNvPr>
          <p:cNvSpPr txBox="1"/>
          <p:nvPr/>
        </p:nvSpPr>
        <p:spPr>
          <a:xfrm>
            <a:off x="10046759" y="4549389"/>
            <a:ext cx="1662447" cy="523220"/>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Research FTEs in the college</a:t>
            </a:r>
          </a:p>
        </p:txBody>
      </p:sp>
      <p:sp>
        <p:nvSpPr>
          <p:cNvPr id="21" name="Rounded Rectangle 20">
            <a:extLst>
              <a:ext uri="{FF2B5EF4-FFF2-40B4-BE49-F238E27FC236}">
                <a16:creationId xmlns:a16="http://schemas.microsoft.com/office/drawing/2014/main" id="{59825C12-9524-FE17-3EAC-8BFFBB899FB2}"/>
              </a:ext>
            </a:extLst>
          </p:cNvPr>
          <p:cNvSpPr/>
          <p:nvPr/>
        </p:nvSpPr>
        <p:spPr>
          <a:xfrm>
            <a:off x="7851509" y="1980229"/>
            <a:ext cx="1847667" cy="1587826"/>
          </a:xfrm>
          <a:prstGeom prst="roundRect">
            <a:avLst/>
          </a:prstGeom>
          <a:solidFill>
            <a:srgbClr val="1D407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212CF0-BEE1-E4F7-30BB-F94010C54037}"/>
              </a:ext>
            </a:extLst>
          </p:cNvPr>
          <p:cNvSpPr txBox="1"/>
          <p:nvPr/>
        </p:nvSpPr>
        <p:spPr>
          <a:xfrm>
            <a:off x="8220443" y="2195465"/>
            <a:ext cx="1109798" cy="646331"/>
          </a:xfrm>
          <a:prstGeom prst="rect">
            <a:avLst/>
          </a:prstGeom>
          <a:noFill/>
        </p:spPr>
        <p:txBody>
          <a:bodyPr wrap="square" rtlCol="0">
            <a:spAutoFit/>
          </a:bodyPr>
          <a:lstStyle/>
          <a:p>
            <a:pPr algn="ctr"/>
            <a:r>
              <a:rPr lang="en-US" sz="3600" b="1" dirty="0">
                <a:solidFill>
                  <a:schemeClr val="bg1"/>
                </a:solidFill>
                <a:latin typeface="Avenir Black" panose="02000503020000020003" pitchFamily="2" charset="0"/>
              </a:rPr>
              <a:t>147</a:t>
            </a:r>
          </a:p>
        </p:txBody>
      </p:sp>
      <p:sp>
        <p:nvSpPr>
          <p:cNvPr id="23" name="TextBox 22">
            <a:extLst>
              <a:ext uri="{FF2B5EF4-FFF2-40B4-BE49-F238E27FC236}">
                <a16:creationId xmlns:a16="http://schemas.microsoft.com/office/drawing/2014/main" id="{B51BD22C-8809-E3A4-295B-AF525C61763A}"/>
              </a:ext>
            </a:extLst>
          </p:cNvPr>
          <p:cNvSpPr txBox="1"/>
          <p:nvPr/>
        </p:nvSpPr>
        <p:spPr>
          <a:xfrm>
            <a:off x="8134411" y="2775986"/>
            <a:ext cx="1393371" cy="523220"/>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Active AES Projects</a:t>
            </a:r>
          </a:p>
        </p:txBody>
      </p:sp>
      <p:sp>
        <p:nvSpPr>
          <p:cNvPr id="24" name="TextBox 23">
            <a:extLst>
              <a:ext uri="{FF2B5EF4-FFF2-40B4-BE49-F238E27FC236}">
                <a16:creationId xmlns:a16="http://schemas.microsoft.com/office/drawing/2014/main" id="{013B3257-CCDB-3518-73CF-00EA22D6E506}"/>
              </a:ext>
            </a:extLst>
          </p:cNvPr>
          <p:cNvSpPr txBox="1"/>
          <p:nvPr/>
        </p:nvSpPr>
        <p:spPr>
          <a:xfrm>
            <a:off x="7425732" y="1555611"/>
            <a:ext cx="4695750" cy="338554"/>
          </a:xfrm>
          <a:prstGeom prst="rect">
            <a:avLst/>
          </a:prstGeom>
          <a:noFill/>
        </p:spPr>
        <p:txBody>
          <a:bodyPr wrap="square" rtlCol="0">
            <a:spAutoFit/>
          </a:bodyPr>
          <a:lstStyle/>
          <a:p>
            <a:pPr algn="ctr"/>
            <a:r>
              <a:rPr lang="en-US" sz="1600" b="1" dirty="0">
                <a:solidFill>
                  <a:srgbClr val="1D407C"/>
                </a:solidFill>
                <a:latin typeface="Avenir Black" panose="02000503020000020003" pitchFamily="2" charset="0"/>
              </a:rPr>
              <a:t>Pennsylvania Agricultural Experiment Station</a:t>
            </a:r>
          </a:p>
        </p:txBody>
      </p:sp>
      <p:sp>
        <p:nvSpPr>
          <p:cNvPr id="25" name="TextBox 24">
            <a:extLst>
              <a:ext uri="{FF2B5EF4-FFF2-40B4-BE49-F238E27FC236}">
                <a16:creationId xmlns:a16="http://schemas.microsoft.com/office/drawing/2014/main" id="{64109199-8F92-E8A1-6156-F43D30C46CF7}"/>
              </a:ext>
            </a:extLst>
          </p:cNvPr>
          <p:cNvSpPr txBox="1"/>
          <p:nvPr/>
        </p:nvSpPr>
        <p:spPr>
          <a:xfrm>
            <a:off x="7627019" y="5504258"/>
            <a:ext cx="4269973" cy="584775"/>
          </a:xfrm>
          <a:prstGeom prst="rect">
            <a:avLst/>
          </a:prstGeom>
          <a:noFill/>
        </p:spPr>
        <p:txBody>
          <a:bodyPr wrap="square" rtlCol="0">
            <a:spAutoFit/>
          </a:bodyPr>
          <a:lstStyle/>
          <a:p>
            <a:pPr algn="ctr"/>
            <a:r>
              <a:rPr lang="en-US" sz="1600" dirty="0">
                <a:solidFill>
                  <a:srgbClr val="1D407C"/>
                </a:solidFill>
                <a:latin typeface="Avenir Book" panose="02000503020000020003" pitchFamily="2" charset="0"/>
              </a:rPr>
              <a:t>Blair Siegfried, Director of the Pennsylvania Agricultural Experiment Station</a:t>
            </a:r>
          </a:p>
        </p:txBody>
      </p:sp>
    </p:spTree>
    <p:extLst>
      <p:ext uri="{BB962C8B-B14F-4D97-AF65-F5344CB8AC3E}">
        <p14:creationId xmlns:p14="http://schemas.microsoft.com/office/powerpoint/2010/main" val="183924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253388C-5B58-0271-BBF6-90F9005618C4}"/>
              </a:ext>
            </a:extLst>
          </p:cNvPr>
          <p:cNvSpPr/>
          <p:nvPr/>
        </p:nvSpPr>
        <p:spPr>
          <a:xfrm>
            <a:off x="124423" y="254947"/>
            <a:ext cx="1450427" cy="1103586"/>
          </a:xfrm>
          <a:prstGeom prst="roundRect">
            <a:avLst/>
          </a:prstGeom>
          <a:solidFill>
            <a:srgbClr val="009C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venir Book" panose="02000503020000020003" pitchFamily="2" charset="0"/>
              </a:rPr>
              <a:t>New faculty hired with a research appointment</a:t>
            </a:r>
          </a:p>
        </p:txBody>
      </p:sp>
      <p:sp>
        <p:nvSpPr>
          <p:cNvPr id="4" name="Rounded Rectangle 3">
            <a:extLst>
              <a:ext uri="{FF2B5EF4-FFF2-40B4-BE49-F238E27FC236}">
                <a16:creationId xmlns:a16="http://schemas.microsoft.com/office/drawing/2014/main" id="{AE27763E-82C9-BE6F-FD7B-D88CDB86AC38}"/>
              </a:ext>
            </a:extLst>
          </p:cNvPr>
          <p:cNvSpPr/>
          <p:nvPr/>
        </p:nvSpPr>
        <p:spPr>
          <a:xfrm>
            <a:off x="2601320" y="244369"/>
            <a:ext cx="2186149" cy="1103586"/>
          </a:xfrm>
          <a:prstGeom prst="roundRect">
            <a:avLst/>
          </a:prstGeom>
          <a:solidFill>
            <a:srgbClr val="009C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venir Book" panose="02000503020000020003" pitchFamily="2" charset="0"/>
              </a:rPr>
              <a:t>AES coordinator is notified that the new faculty member must be on an AES project within 12 months of start date</a:t>
            </a:r>
          </a:p>
        </p:txBody>
      </p:sp>
      <p:sp>
        <p:nvSpPr>
          <p:cNvPr id="5" name="Rounded Rectangle 4">
            <a:extLst>
              <a:ext uri="{FF2B5EF4-FFF2-40B4-BE49-F238E27FC236}">
                <a16:creationId xmlns:a16="http://schemas.microsoft.com/office/drawing/2014/main" id="{725E5AF3-605E-F7C0-DE01-FB742C59180A}"/>
              </a:ext>
            </a:extLst>
          </p:cNvPr>
          <p:cNvSpPr/>
          <p:nvPr/>
        </p:nvSpPr>
        <p:spPr>
          <a:xfrm>
            <a:off x="5686096" y="1135112"/>
            <a:ext cx="1954924" cy="1103586"/>
          </a:xfrm>
          <a:prstGeom prst="round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venir Book" panose="02000503020000020003" pitchFamily="2" charset="0"/>
              </a:rPr>
              <a:t>Faculty member submits a new Hatch proposal for a 5-year project</a:t>
            </a:r>
          </a:p>
        </p:txBody>
      </p:sp>
      <p:sp>
        <p:nvSpPr>
          <p:cNvPr id="6" name="Rounded Rectangle 5">
            <a:extLst>
              <a:ext uri="{FF2B5EF4-FFF2-40B4-BE49-F238E27FC236}">
                <a16:creationId xmlns:a16="http://schemas.microsoft.com/office/drawing/2014/main" id="{0BF7039F-9FBD-D158-3689-F2DFAF79E398}"/>
              </a:ext>
            </a:extLst>
          </p:cNvPr>
          <p:cNvSpPr/>
          <p:nvPr/>
        </p:nvSpPr>
        <p:spPr>
          <a:xfrm>
            <a:off x="8650014" y="2690648"/>
            <a:ext cx="1954924" cy="1103586"/>
          </a:xfrm>
          <a:prstGeom prst="round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venir Book" panose="02000503020000020003" pitchFamily="2" charset="0"/>
              </a:rPr>
              <a:t>Internal review of the proposal by department heads, peer reviewers, and AES staff</a:t>
            </a:r>
            <a:endParaRPr lang="en-US" sz="1200" dirty="0"/>
          </a:p>
        </p:txBody>
      </p:sp>
      <p:sp>
        <p:nvSpPr>
          <p:cNvPr id="7" name="Rounded Rectangle 6">
            <a:extLst>
              <a:ext uri="{FF2B5EF4-FFF2-40B4-BE49-F238E27FC236}">
                <a16:creationId xmlns:a16="http://schemas.microsoft.com/office/drawing/2014/main" id="{4ECC5DA1-D5C6-9F19-239E-DE8899F9DAE7}"/>
              </a:ext>
            </a:extLst>
          </p:cNvPr>
          <p:cNvSpPr/>
          <p:nvPr/>
        </p:nvSpPr>
        <p:spPr>
          <a:xfrm>
            <a:off x="7126013" y="5102773"/>
            <a:ext cx="1954924" cy="1103586"/>
          </a:xfrm>
          <a:prstGeom prst="round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venir Book" panose="02000503020000020003" pitchFamily="2" charset="0"/>
              </a:rPr>
              <a:t>Final approval by Director of the Ag Experiment Station</a:t>
            </a:r>
            <a:endParaRPr lang="en-US" sz="1200" dirty="0"/>
          </a:p>
        </p:txBody>
      </p:sp>
      <p:sp>
        <p:nvSpPr>
          <p:cNvPr id="8" name="Rounded Rectangle 7">
            <a:extLst>
              <a:ext uri="{FF2B5EF4-FFF2-40B4-BE49-F238E27FC236}">
                <a16:creationId xmlns:a16="http://schemas.microsoft.com/office/drawing/2014/main" id="{19E44744-9853-A439-B660-EB673865B89E}"/>
              </a:ext>
            </a:extLst>
          </p:cNvPr>
          <p:cNvSpPr/>
          <p:nvPr/>
        </p:nvSpPr>
        <p:spPr>
          <a:xfrm>
            <a:off x="3762704" y="5102773"/>
            <a:ext cx="1954924" cy="1103586"/>
          </a:xfrm>
          <a:prstGeom prst="round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venir Book" panose="02000503020000020003" pitchFamily="2" charset="0"/>
              </a:rPr>
              <a:t>Submission to USDA NIFA for review and approval</a:t>
            </a:r>
          </a:p>
        </p:txBody>
      </p:sp>
      <p:sp>
        <p:nvSpPr>
          <p:cNvPr id="10" name="Rounded Rectangle 9">
            <a:extLst>
              <a:ext uri="{FF2B5EF4-FFF2-40B4-BE49-F238E27FC236}">
                <a16:creationId xmlns:a16="http://schemas.microsoft.com/office/drawing/2014/main" id="{90148F9B-611B-A0E7-DD01-D58E20C9C37D}"/>
              </a:ext>
            </a:extLst>
          </p:cNvPr>
          <p:cNvSpPr/>
          <p:nvPr/>
        </p:nvSpPr>
        <p:spPr>
          <a:xfrm>
            <a:off x="2564525" y="2672255"/>
            <a:ext cx="1954924" cy="1103586"/>
          </a:xfrm>
          <a:prstGeom prst="round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venir Book" panose="02000503020000020003" pitchFamily="2" charset="0"/>
              </a:rPr>
              <a:t>Lead faculty</a:t>
            </a:r>
            <a:r>
              <a:rPr lang="en-US" sz="1200" dirty="0">
                <a:latin typeface="Avenir Book" panose="02000503020000020003" pitchFamily="2" charset="0"/>
              </a:rPr>
              <a:t> submit results </a:t>
            </a:r>
            <a:r>
              <a:rPr lang="en-US" sz="1200">
                <a:latin typeface="Avenir Book" panose="02000503020000020003" pitchFamily="2" charset="0"/>
              </a:rPr>
              <a:t>reports </a:t>
            </a:r>
            <a:r>
              <a:rPr lang="en-US" sz="1200" b="1" dirty="0">
                <a:latin typeface="Avenir Book" panose="02000503020000020003" pitchFamily="2" charset="0"/>
              </a:rPr>
              <a:t>annually</a:t>
            </a:r>
            <a:r>
              <a:rPr lang="en-US" sz="1200" dirty="0">
                <a:latin typeface="Avenir Book" panose="02000503020000020003" pitchFamily="2" charset="0"/>
              </a:rPr>
              <a:t> through NRS</a:t>
            </a:r>
          </a:p>
        </p:txBody>
      </p:sp>
      <p:sp>
        <p:nvSpPr>
          <p:cNvPr id="13" name="Bent Arrow 12">
            <a:extLst>
              <a:ext uri="{FF2B5EF4-FFF2-40B4-BE49-F238E27FC236}">
                <a16:creationId xmlns:a16="http://schemas.microsoft.com/office/drawing/2014/main" id="{4F240063-6AD8-85CF-950A-A2C492F2F1DC}"/>
              </a:ext>
            </a:extLst>
          </p:cNvPr>
          <p:cNvSpPr/>
          <p:nvPr/>
        </p:nvSpPr>
        <p:spPr>
          <a:xfrm rot="5400000">
            <a:off x="8452545" y="776103"/>
            <a:ext cx="1160125" cy="2372138"/>
          </a:xfrm>
          <a:prstGeom prst="bentArrow">
            <a:avLst>
              <a:gd name="adj1" fmla="val 19543"/>
              <a:gd name="adj2" fmla="val 36200"/>
              <a:gd name="adj3" fmla="val 25893"/>
              <a:gd name="adj4" fmla="val 43750"/>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a:extLst>
              <a:ext uri="{FF2B5EF4-FFF2-40B4-BE49-F238E27FC236}">
                <a16:creationId xmlns:a16="http://schemas.microsoft.com/office/drawing/2014/main" id="{54AA29C2-2721-8CE3-48B9-BC704178B7AB}"/>
              </a:ext>
            </a:extLst>
          </p:cNvPr>
          <p:cNvSpPr/>
          <p:nvPr/>
        </p:nvSpPr>
        <p:spPr>
          <a:xfrm rot="10800000">
            <a:off x="9251727" y="3912476"/>
            <a:ext cx="966951" cy="2151991"/>
          </a:xfrm>
          <a:prstGeom prst="bentArrow">
            <a:avLst>
              <a:gd name="adj1" fmla="val 26527"/>
              <a:gd name="adj2" fmla="val 42685"/>
              <a:gd name="adj3" fmla="val 35870"/>
              <a:gd name="adj4" fmla="val 43750"/>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a:extLst>
              <a:ext uri="{FF2B5EF4-FFF2-40B4-BE49-F238E27FC236}">
                <a16:creationId xmlns:a16="http://schemas.microsoft.com/office/drawing/2014/main" id="{3831DB6A-7964-E589-FAED-A478D03A5FE9}"/>
              </a:ext>
            </a:extLst>
          </p:cNvPr>
          <p:cNvSpPr/>
          <p:nvPr/>
        </p:nvSpPr>
        <p:spPr>
          <a:xfrm rot="16200000">
            <a:off x="2120471" y="4393326"/>
            <a:ext cx="1928648" cy="966949"/>
          </a:xfrm>
          <a:prstGeom prst="bentArrow">
            <a:avLst>
              <a:gd name="adj1" fmla="val 26527"/>
              <a:gd name="adj2" fmla="val 42685"/>
              <a:gd name="adj3" fmla="val 35870"/>
              <a:gd name="adj4" fmla="val 43750"/>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16">
            <a:extLst>
              <a:ext uri="{FF2B5EF4-FFF2-40B4-BE49-F238E27FC236}">
                <a16:creationId xmlns:a16="http://schemas.microsoft.com/office/drawing/2014/main" id="{F2EE58CC-C16B-4A68-365E-E4E2C001364A}"/>
              </a:ext>
            </a:extLst>
          </p:cNvPr>
          <p:cNvSpPr/>
          <p:nvPr/>
        </p:nvSpPr>
        <p:spPr>
          <a:xfrm rot="10800000">
            <a:off x="5947545" y="5381297"/>
            <a:ext cx="882869" cy="683171"/>
          </a:xfrm>
          <a:prstGeom prst="rightArrow">
            <a:avLst>
              <a:gd name="adj1" fmla="val 36687"/>
              <a:gd name="adj2" fmla="val 42936"/>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 Arrow 20">
            <a:extLst>
              <a:ext uri="{FF2B5EF4-FFF2-40B4-BE49-F238E27FC236}">
                <a16:creationId xmlns:a16="http://schemas.microsoft.com/office/drawing/2014/main" id="{B8F9A5F5-9CB4-2CCD-60FF-A58BB6D70983}"/>
              </a:ext>
            </a:extLst>
          </p:cNvPr>
          <p:cNvSpPr/>
          <p:nvPr/>
        </p:nvSpPr>
        <p:spPr>
          <a:xfrm>
            <a:off x="3949262" y="1559726"/>
            <a:ext cx="1579179" cy="689985"/>
          </a:xfrm>
          <a:prstGeom prst="bentArrow">
            <a:avLst>
              <a:gd name="adj1" fmla="val 21765"/>
              <a:gd name="adj2" fmla="val 36593"/>
              <a:gd name="adj3" fmla="val 23334"/>
              <a:gd name="adj4" fmla="val 43750"/>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ight Arrow 28">
            <a:extLst>
              <a:ext uri="{FF2B5EF4-FFF2-40B4-BE49-F238E27FC236}">
                <a16:creationId xmlns:a16="http://schemas.microsoft.com/office/drawing/2014/main" id="{815D7449-E611-A554-3FD8-A5F2DBE60165}"/>
              </a:ext>
            </a:extLst>
          </p:cNvPr>
          <p:cNvSpPr/>
          <p:nvPr/>
        </p:nvSpPr>
        <p:spPr>
          <a:xfrm>
            <a:off x="1707432" y="584675"/>
            <a:ext cx="766045" cy="491287"/>
          </a:xfrm>
          <a:prstGeom prst="rightArrow">
            <a:avLst>
              <a:gd name="adj1" fmla="val 33691"/>
              <a:gd name="adj2" fmla="val 30275"/>
            </a:avLst>
          </a:prstGeom>
          <a:solidFill>
            <a:srgbClr val="009C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951C7D-1248-D11E-12D0-7F339D813DD2}"/>
              </a:ext>
            </a:extLst>
          </p:cNvPr>
          <p:cNvSpPr/>
          <p:nvPr/>
        </p:nvSpPr>
        <p:spPr>
          <a:xfrm>
            <a:off x="3949261" y="2300274"/>
            <a:ext cx="155083" cy="96258"/>
          </a:xfrm>
          <a:prstGeom prst="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CF44BE-0545-A5FF-FC84-8CFEC51237BB}"/>
              </a:ext>
            </a:extLst>
          </p:cNvPr>
          <p:cNvSpPr/>
          <p:nvPr/>
        </p:nvSpPr>
        <p:spPr>
          <a:xfrm>
            <a:off x="3949261" y="2445975"/>
            <a:ext cx="155083" cy="96258"/>
          </a:xfrm>
          <a:prstGeom prst="rect">
            <a:avLst/>
          </a:prstGeom>
          <a:solidFill>
            <a:srgbClr val="001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A7A0860-F745-FC0D-A752-55AB30BAB743}"/>
              </a:ext>
            </a:extLst>
          </p:cNvPr>
          <p:cNvSpPr txBox="1"/>
          <p:nvPr/>
        </p:nvSpPr>
        <p:spPr>
          <a:xfrm>
            <a:off x="361714" y="6490502"/>
            <a:ext cx="9896354" cy="307777"/>
          </a:xfrm>
          <a:prstGeom prst="rect">
            <a:avLst/>
          </a:prstGeom>
          <a:noFill/>
        </p:spPr>
        <p:txBody>
          <a:bodyPr wrap="square" rtlCol="0">
            <a:spAutoFit/>
          </a:bodyPr>
          <a:lstStyle/>
          <a:p>
            <a:r>
              <a:rPr lang="en-US" sz="1400" b="1" dirty="0">
                <a:solidFill>
                  <a:srgbClr val="001E44"/>
                </a:solidFill>
                <a:latin typeface="Avenir Black" panose="02000503020000020003" pitchFamily="2" charset="0"/>
              </a:rPr>
              <a:t>Learn more</a:t>
            </a:r>
            <a:r>
              <a:rPr lang="en-US" sz="1400" dirty="0">
                <a:solidFill>
                  <a:srgbClr val="001E44"/>
                </a:solidFill>
                <a:latin typeface="Avenir Medium" panose="02000503020000020003" pitchFamily="2" charset="0"/>
              </a:rPr>
              <a:t>: </a:t>
            </a:r>
            <a:r>
              <a:rPr lang="en-US" sz="1400" dirty="0">
                <a:solidFill>
                  <a:srgbClr val="009CDE"/>
                </a:solidFill>
                <a:latin typeface="Avenir Light" panose="020B0402020203020204" pitchFamily="34" charset="77"/>
                <a:hlinkClick r:id="rId3">
                  <a:extLst>
                    <a:ext uri="{A12FA001-AC4F-418D-AE19-62706E023703}">
                      <ahyp:hlinkClr xmlns:ahyp="http://schemas.microsoft.com/office/drawing/2018/hyperlinkcolor" val="tx"/>
                    </a:ext>
                  </a:extLst>
                </a:hlinkClick>
              </a:rPr>
              <a:t>https://agsci.psu.edu/inside/knowledgebase/research-support/aes-resources/proposals</a:t>
            </a:r>
            <a:r>
              <a:rPr lang="en-US" sz="1400" dirty="0">
                <a:solidFill>
                  <a:srgbClr val="009CDE"/>
                </a:solidFill>
                <a:latin typeface="Avenir Light" panose="020B0402020203020204" pitchFamily="34" charset="77"/>
              </a:rPr>
              <a:t> </a:t>
            </a:r>
          </a:p>
        </p:txBody>
      </p:sp>
      <p:pic>
        <p:nvPicPr>
          <p:cNvPr id="37" name="Graphic 36" descr="Lightbulb with solid fill">
            <a:extLst>
              <a:ext uri="{FF2B5EF4-FFF2-40B4-BE49-F238E27FC236}">
                <a16:creationId xmlns:a16="http://schemas.microsoft.com/office/drawing/2014/main" id="{4D5CF8CC-140B-2845-4A5F-DC75EE38E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247378"/>
            <a:ext cx="550901" cy="550901"/>
          </a:xfrm>
          <a:prstGeom prst="rect">
            <a:avLst/>
          </a:prstGeom>
        </p:spPr>
      </p:pic>
      <p:pic>
        <p:nvPicPr>
          <p:cNvPr id="39" name="Picture 38" descr="A picture containing text, sign&#10;&#10;Description automatically generated">
            <a:extLst>
              <a:ext uri="{FF2B5EF4-FFF2-40B4-BE49-F238E27FC236}">
                <a16:creationId xmlns:a16="http://schemas.microsoft.com/office/drawing/2014/main" id="{2C4514D4-11BB-DBBC-52D8-4E74F89DD3FA}"/>
              </a:ext>
            </a:extLst>
          </p:cNvPr>
          <p:cNvPicPr>
            <a:picLocks noChangeAspect="1"/>
          </p:cNvPicPr>
          <p:nvPr/>
        </p:nvPicPr>
        <p:blipFill>
          <a:blip r:embed="rId6"/>
          <a:stretch>
            <a:fillRect/>
          </a:stretch>
        </p:blipFill>
        <p:spPr>
          <a:xfrm>
            <a:off x="9963333" y="295943"/>
            <a:ext cx="1954925" cy="577463"/>
          </a:xfrm>
          <a:prstGeom prst="rect">
            <a:avLst/>
          </a:prstGeom>
        </p:spPr>
      </p:pic>
      <p:sp>
        <p:nvSpPr>
          <p:cNvPr id="40" name="TextBox 39">
            <a:extLst>
              <a:ext uri="{FF2B5EF4-FFF2-40B4-BE49-F238E27FC236}">
                <a16:creationId xmlns:a16="http://schemas.microsoft.com/office/drawing/2014/main" id="{9D33B82D-9146-FE54-0977-980840929153}"/>
              </a:ext>
            </a:extLst>
          </p:cNvPr>
          <p:cNvSpPr txBox="1"/>
          <p:nvPr/>
        </p:nvSpPr>
        <p:spPr>
          <a:xfrm>
            <a:off x="4817924" y="3029166"/>
            <a:ext cx="3691268" cy="1107996"/>
          </a:xfrm>
          <a:prstGeom prst="rect">
            <a:avLst/>
          </a:prstGeom>
          <a:noFill/>
        </p:spPr>
        <p:txBody>
          <a:bodyPr wrap="square" rtlCol="0">
            <a:spAutoFit/>
          </a:bodyPr>
          <a:lstStyle/>
          <a:p>
            <a:r>
              <a:rPr lang="en-US" b="1">
                <a:solidFill>
                  <a:srgbClr val="001E44"/>
                </a:solidFill>
                <a:latin typeface="Avenir Black" panose="02000503020000020003" pitchFamily="2" charset="0"/>
              </a:rPr>
              <a:t>New Hatch Project Life Cycle</a:t>
            </a:r>
          </a:p>
          <a:p>
            <a:r>
              <a:rPr lang="en-US" sz="1600" i="1" dirty="0">
                <a:solidFill>
                  <a:srgbClr val="001E44"/>
                </a:solidFill>
                <a:latin typeface="Avenir Book" panose="02000503020000020003" pitchFamily="2" charset="0"/>
              </a:rPr>
              <a:t>administered by AES staff in the Office for Research and Graduate Education </a:t>
            </a:r>
            <a:r>
              <a:rPr lang="en-US" sz="1600" i="1">
                <a:solidFill>
                  <a:srgbClr val="001E44"/>
                </a:solidFill>
                <a:latin typeface="Avenir Book" panose="02000503020000020003" pitchFamily="2" charset="0"/>
              </a:rPr>
              <a:t>with departmental AES Coordinators</a:t>
            </a:r>
            <a:endParaRPr lang="en-US" sz="1600" i="1" dirty="0">
              <a:solidFill>
                <a:srgbClr val="001E44"/>
              </a:solidFill>
              <a:latin typeface="Avenir Book" panose="02000503020000020003" pitchFamily="2" charset="0"/>
            </a:endParaRPr>
          </a:p>
        </p:txBody>
      </p:sp>
    </p:spTree>
    <p:extLst>
      <p:ext uri="{BB962C8B-B14F-4D97-AF65-F5344CB8AC3E}">
        <p14:creationId xmlns:p14="http://schemas.microsoft.com/office/powerpoint/2010/main" val="2541894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70EE93A0946E414581A005FAC66F20D7" ma:contentTypeVersion="16" ma:contentTypeDescription="Create a new document." ma:contentTypeScope="" ma:versionID="df00170d58dca949a27cae7274b66559">
  <xsd:schema xmlns:xsd="http://www.w3.org/2001/XMLSchema" xmlns:xs="http://www.w3.org/2001/XMLSchema" xmlns:p="http://schemas.microsoft.com/office/2006/metadata/properties" xmlns:ns2="2b5ffafb-10d7-41df-8abe-38fcf40d0d2e" xmlns:ns3="53940c22-32fa-4a71-af31-5ef744d7dc4a" targetNamespace="http://schemas.microsoft.com/office/2006/metadata/properties" ma:root="true" ma:fieldsID="4587d7047cc4933ce30912b42d434abc" ns2:_="" ns3:_="">
    <xsd:import namespace="2b5ffafb-10d7-41df-8abe-38fcf40d0d2e"/>
    <xsd:import namespace="53940c22-32fa-4a71-af31-5ef744d7dc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3:_dlc_DocId" minOccurs="0"/>
                <xsd:element ref="ns3:_dlc_DocIdUrl" minOccurs="0"/>
                <xsd:element ref="ns3:_dlc_DocIdPersistId"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ffafb-10d7-41df-8abe-38fcf40d0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940c22-32fa-4a71-af31-5ef744d7dc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437ba662-b89c-470b-850f-4319bcf37c36}" ma:internalName="TaxCatchAll" ma:showField="CatchAllData" ma:web="53940c22-32fa-4a71-af31-5ef744d7dc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3940c22-32fa-4a71-af31-5ef744d7dc4a">CASRGE-913963082-189167</_dlc_DocId>
    <lcf76f155ced4ddcb4097134ff3c332f xmlns="2b5ffafb-10d7-41df-8abe-38fcf40d0d2e">
      <Terms xmlns="http://schemas.microsoft.com/office/infopath/2007/PartnerControls"/>
    </lcf76f155ced4ddcb4097134ff3c332f>
    <TaxCatchAll xmlns="53940c22-32fa-4a71-af31-5ef744d7dc4a" xsi:nil="true"/>
    <_dlc_DocIdUrl xmlns="53940c22-32fa-4a71-af31-5ef744d7dc4a">
      <Url>https://pennstateoffice365.sharepoint.com/sites/CASResearchInternalGrants/_layouts/15/DocIdRedir.aspx?ID=CASRGE-913963082-189167</Url>
      <Description>CASRGE-913963082-189167</Description>
    </_dlc_DocIdUrl>
    <SharedWithUsers xmlns="53940c22-32fa-4a71-af31-5ef744d7dc4a">
      <UserInfo>
        <DisplayName>Unger, Rachel L</DisplayName>
        <AccountId>19</AccountId>
        <AccountType/>
      </UserInfo>
    </SharedWithUsers>
  </documentManagement>
</p:properties>
</file>

<file path=customXml/itemProps1.xml><?xml version="1.0" encoding="utf-8"?>
<ds:datastoreItem xmlns:ds="http://schemas.openxmlformats.org/officeDocument/2006/customXml" ds:itemID="{27CF112D-1EBA-46C5-9FE1-DC79379A2200}">
  <ds:schemaRefs>
    <ds:schemaRef ds:uri="http://schemas.microsoft.com/sharepoint/events"/>
  </ds:schemaRefs>
</ds:datastoreItem>
</file>

<file path=customXml/itemProps2.xml><?xml version="1.0" encoding="utf-8"?>
<ds:datastoreItem xmlns:ds="http://schemas.openxmlformats.org/officeDocument/2006/customXml" ds:itemID="{786CC14B-137D-49BB-B8AD-5FD099179268}">
  <ds:schemaRefs>
    <ds:schemaRef ds:uri="2b5ffafb-10d7-41df-8abe-38fcf40d0d2e"/>
    <ds:schemaRef ds:uri="53940c22-32fa-4a71-af31-5ef744d7dc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4075B0-5B2E-4265-AD01-8C1DE0F270A5}">
  <ds:schemaRefs>
    <ds:schemaRef ds:uri="http://schemas.microsoft.com/sharepoint/v3/contenttype/forms"/>
  </ds:schemaRefs>
</ds:datastoreItem>
</file>

<file path=customXml/itemProps4.xml><?xml version="1.0" encoding="utf-8"?>
<ds:datastoreItem xmlns:ds="http://schemas.openxmlformats.org/officeDocument/2006/customXml" ds:itemID="{FF55168A-ADC2-4351-9E8B-99F8669CA7FD}">
  <ds:schemaRefs>
    <ds:schemaRef ds:uri="http://schemas.microsoft.com/office/2006/documentManagement/types"/>
    <ds:schemaRef ds:uri="http://purl.org/dc/terms/"/>
    <ds:schemaRef ds:uri="http://purl.org/dc/elements/1.1/"/>
    <ds:schemaRef ds:uri="http://schemas.microsoft.com/office/infopath/2007/PartnerControls"/>
    <ds:schemaRef ds:uri="http://purl.org/dc/dcmitype/"/>
    <ds:schemaRef ds:uri="2b5ffafb-10d7-41df-8abe-38fcf40d0d2e"/>
    <ds:schemaRef ds:uri="http://schemas.openxmlformats.org/package/2006/metadata/core-properties"/>
    <ds:schemaRef ds:uri="53940c22-32fa-4a71-af31-5ef744d7dc4a"/>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5477</TotalTime>
  <Words>4948</Words>
  <Application>Microsoft Macintosh PowerPoint</Application>
  <PresentationFormat>Widescreen</PresentationFormat>
  <Paragraphs>461</Paragraphs>
  <Slides>40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Avenir Book Oblique</vt:lpstr>
      <vt:lpstr>Avenir Heavy</vt:lpstr>
      <vt:lpstr>Avenir Medium</vt:lpstr>
      <vt:lpstr>Calibri</vt:lpstr>
      <vt:lpstr>Avenir Light Oblique</vt:lpstr>
      <vt:lpstr>Avenir Light</vt:lpstr>
      <vt:lpstr>Avenir Black</vt:lpstr>
      <vt:lpstr>Avenir Book</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Tritch Roman, Gretta</dc:creator>
  <cp:lastModifiedBy>Tritch Roman, Gretta</cp:lastModifiedBy>
  <cp:revision>4</cp:revision>
  <cp:lastPrinted>2023-03-21T18:14:53Z</cp:lastPrinted>
  <dcterms:created xsi:type="dcterms:W3CDTF">2023-03-16T13:49:04Z</dcterms:created>
  <dcterms:modified xsi:type="dcterms:W3CDTF">2023-03-22T15:50:24Z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f650b376-055e-4cdc-a8e0-0fbb05e4f2f8</vt:lpwstr>
  </property>
  <property fmtid="{D5CDD505-2E9C-101B-9397-08002B2CF9AE}" pid="3" name="MediaServiceImageTags">
    <vt:lpwstr/>
  </property>
  <property fmtid="{D5CDD505-2E9C-101B-9397-08002B2CF9AE}" pid="4" name="ContentTypeId">
    <vt:lpwstr>0x01010070EE93A0946E414581A005FAC66F20D7</vt:lpwstr>
  </property>
</Properties>
</file>