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28" r:id="rId2"/>
    <p:sldId id="411" r:id="rId3"/>
    <p:sldId id="412" r:id="rId4"/>
    <p:sldId id="413" r:id="rId5"/>
    <p:sldId id="414" r:id="rId6"/>
    <p:sldId id="415" r:id="rId7"/>
    <p:sldId id="416" r:id="rId8"/>
    <p:sldId id="417" r:id="rId9"/>
    <p:sldId id="427" r:id="rId10"/>
    <p:sldId id="420" r:id="rId11"/>
    <p:sldId id="421" r:id="rId12"/>
    <p:sldId id="351" r:id="rId13"/>
    <p:sldId id="433" r:id="rId14"/>
    <p:sldId id="312" r:id="rId15"/>
    <p:sldId id="347" r:id="rId16"/>
    <p:sldId id="358" r:id="rId17"/>
    <p:sldId id="409" r:id="rId18"/>
    <p:sldId id="400" r:id="rId19"/>
    <p:sldId id="429" r:id="rId20"/>
    <p:sldId id="432" r:id="rId21"/>
    <p:sldId id="422" r:id="rId22"/>
    <p:sldId id="423" r:id="rId23"/>
    <p:sldId id="430" r:id="rId24"/>
    <p:sldId id="396" r:id="rId25"/>
    <p:sldId id="426" r:id="rId26"/>
    <p:sldId id="431"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ject Intro - first level" id="{CAB8BA6E-1E96-407D-9DED-F7B0F73A8203}">
          <p14:sldIdLst>
            <p14:sldId id="428"/>
            <p14:sldId id="411"/>
            <p14:sldId id="412"/>
            <p14:sldId id="413"/>
            <p14:sldId id="414"/>
            <p14:sldId id="415"/>
            <p14:sldId id="416"/>
            <p14:sldId id="417"/>
            <p14:sldId id="427"/>
            <p14:sldId id="420"/>
            <p14:sldId id="421"/>
            <p14:sldId id="351"/>
            <p14:sldId id="433"/>
            <p14:sldId id="312"/>
            <p14:sldId id="347"/>
            <p14:sldId id="358"/>
            <p14:sldId id="409"/>
            <p14:sldId id="400"/>
            <p14:sldId id="429"/>
            <p14:sldId id="432"/>
            <p14:sldId id="422"/>
            <p14:sldId id="423"/>
            <p14:sldId id="430"/>
            <p14:sldId id="396"/>
            <p14:sldId id="426"/>
            <p14:sldId id="43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Palmer" initials="" lastIdx="4" clrIdx="0"/>
  <p:cmAuthor id="1" name="Kristen Devli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07" autoAdjust="0"/>
    <p:restoredTop sz="92593" autoAdjust="0"/>
  </p:normalViewPr>
  <p:slideViewPr>
    <p:cSldViewPr>
      <p:cViewPr>
        <p:scale>
          <a:sx n="66" d="100"/>
          <a:sy n="66" d="100"/>
        </p:scale>
        <p:origin x="-2360" y="-968"/>
      </p:cViewPr>
      <p:guideLst>
        <p:guide orient="horz" pos="2160"/>
        <p:guide pos="2880"/>
      </p:guideLst>
    </p:cSldViewPr>
  </p:slideViewPr>
  <p:outlineViewPr>
    <p:cViewPr>
      <p:scale>
        <a:sx n="33" d="100"/>
        <a:sy n="33" d="100"/>
      </p:scale>
      <p:origin x="0" y="35624"/>
    </p:cViewPr>
  </p:outlineViewPr>
  <p:notesTextViewPr>
    <p:cViewPr>
      <p:scale>
        <a:sx n="1" d="1"/>
        <a:sy n="1" d="1"/>
      </p:scale>
      <p:origin x="0" y="0"/>
    </p:cViewPr>
  </p:notesTextViewPr>
  <p:sorterViewPr>
    <p:cViewPr>
      <p:scale>
        <a:sx n="66" d="100"/>
        <a:sy n="66" d="100"/>
      </p:scale>
      <p:origin x="0" y="424"/>
    </p:cViewPr>
  </p:sorterViewPr>
  <p:gridSpacing cx="457200" cy="457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3A3D8115-E5D7-46D0-A2C0-A2FF881C9682}" type="datetimeFigureOut">
              <a:rPr lang="en-US" smtClean="0"/>
              <a:t>1/20/16</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DB65B343-BCF5-44B1-A22E-5796595A4DC7}" type="slidenum">
              <a:rPr lang="en-US" smtClean="0"/>
              <a:t>‹#›</a:t>
            </a:fld>
            <a:endParaRPr lang="en-US"/>
          </a:p>
        </p:txBody>
      </p:sp>
    </p:spTree>
    <p:extLst>
      <p:ext uri="{BB962C8B-B14F-4D97-AF65-F5344CB8AC3E}">
        <p14:creationId xmlns:p14="http://schemas.microsoft.com/office/powerpoint/2010/main" val="79588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0219845-2AF8-490C-AB96-773D5F130CDD}" type="datetimeFigureOut">
              <a:rPr lang="en-US" smtClean="0"/>
              <a:t>1/20/16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9197EAF-DBC0-4F5A-96A8-40DDE4C0C25E}" type="slidenum">
              <a:rPr lang="en-US" smtClean="0"/>
              <a:t>‹#›</a:t>
            </a:fld>
            <a:endParaRPr lang="en-US"/>
          </a:p>
        </p:txBody>
      </p:sp>
    </p:spTree>
    <p:extLst>
      <p:ext uri="{BB962C8B-B14F-4D97-AF65-F5344CB8AC3E}">
        <p14:creationId xmlns:p14="http://schemas.microsoft.com/office/powerpoint/2010/main" val="133089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65610" indent="-294465">
              <a:defRPr sz="1200">
                <a:solidFill>
                  <a:schemeClr val="tx1"/>
                </a:solidFill>
                <a:latin typeface="Calibri" charset="0"/>
                <a:ea typeface="ＭＳ Ｐゴシック" charset="0"/>
              </a:defRPr>
            </a:lvl2pPr>
            <a:lvl3pPr marL="1177862" indent="-235572">
              <a:defRPr sz="1200">
                <a:solidFill>
                  <a:schemeClr val="tx1"/>
                </a:solidFill>
                <a:latin typeface="Calibri" charset="0"/>
                <a:ea typeface="ＭＳ Ｐゴシック" charset="0"/>
              </a:defRPr>
            </a:lvl3pPr>
            <a:lvl4pPr marL="1649006" indent="-235572">
              <a:defRPr sz="1200">
                <a:solidFill>
                  <a:schemeClr val="tx1"/>
                </a:solidFill>
                <a:latin typeface="Calibri" charset="0"/>
                <a:ea typeface="ＭＳ Ｐゴシック" charset="0"/>
              </a:defRPr>
            </a:lvl4pPr>
            <a:lvl5pPr marL="2120151" indent="-235572">
              <a:defRPr sz="1200">
                <a:solidFill>
                  <a:schemeClr val="tx1"/>
                </a:solidFill>
                <a:latin typeface="Calibri" charset="0"/>
                <a:ea typeface="ＭＳ Ｐゴシック" charset="0"/>
              </a:defRPr>
            </a:lvl5pPr>
            <a:lvl6pPr marL="2591295" indent="-235572" eaLnBrk="0" fontAlgn="base" hangingPunct="0">
              <a:spcBef>
                <a:spcPct val="30000"/>
              </a:spcBef>
              <a:spcAft>
                <a:spcPct val="0"/>
              </a:spcAft>
              <a:defRPr sz="1200">
                <a:solidFill>
                  <a:schemeClr val="tx1"/>
                </a:solidFill>
                <a:latin typeface="Calibri" charset="0"/>
                <a:ea typeface="ＭＳ Ｐゴシック" charset="0"/>
              </a:defRPr>
            </a:lvl6pPr>
            <a:lvl7pPr marL="3062440" indent="-235572" eaLnBrk="0" fontAlgn="base" hangingPunct="0">
              <a:spcBef>
                <a:spcPct val="30000"/>
              </a:spcBef>
              <a:spcAft>
                <a:spcPct val="0"/>
              </a:spcAft>
              <a:defRPr sz="1200">
                <a:solidFill>
                  <a:schemeClr val="tx1"/>
                </a:solidFill>
                <a:latin typeface="Calibri" charset="0"/>
                <a:ea typeface="ＭＳ Ｐゴシック" charset="0"/>
              </a:defRPr>
            </a:lvl7pPr>
            <a:lvl8pPr marL="3533585" indent="-235572" eaLnBrk="0" fontAlgn="base" hangingPunct="0">
              <a:spcBef>
                <a:spcPct val="30000"/>
              </a:spcBef>
              <a:spcAft>
                <a:spcPct val="0"/>
              </a:spcAft>
              <a:defRPr sz="1200">
                <a:solidFill>
                  <a:schemeClr val="tx1"/>
                </a:solidFill>
                <a:latin typeface="Calibri" charset="0"/>
                <a:ea typeface="ＭＳ Ｐゴシック" charset="0"/>
              </a:defRPr>
            </a:lvl8pPr>
            <a:lvl9pPr marL="4004729" indent="-235572" eaLnBrk="0" fontAlgn="base" hangingPunct="0">
              <a:spcBef>
                <a:spcPct val="30000"/>
              </a:spcBef>
              <a:spcAft>
                <a:spcPct val="0"/>
              </a:spcAft>
              <a:defRPr sz="1200">
                <a:solidFill>
                  <a:schemeClr val="tx1"/>
                </a:solidFill>
                <a:latin typeface="Calibri" charset="0"/>
                <a:ea typeface="ＭＳ Ｐゴシック" charset="0"/>
              </a:defRPr>
            </a:lvl9pPr>
          </a:lstStyle>
          <a:p>
            <a:fld id="{E97FE01A-700E-8242-983B-E3559B435BDE}" type="slidenum">
              <a:rPr lang="en-US"/>
              <a:pPr/>
              <a:t>2</a:t>
            </a:fld>
            <a:endParaRPr lang="en-US"/>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348411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65610" indent="-294465">
              <a:defRPr sz="1200">
                <a:solidFill>
                  <a:schemeClr val="tx1"/>
                </a:solidFill>
                <a:latin typeface="Calibri" charset="0"/>
                <a:ea typeface="ＭＳ Ｐゴシック" charset="0"/>
              </a:defRPr>
            </a:lvl2pPr>
            <a:lvl3pPr marL="1177862" indent="-235572">
              <a:defRPr sz="1200">
                <a:solidFill>
                  <a:schemeClr val="tx1"/>
                </a:solidFill>
                <a:latin typeface="Calibri" charset="0"/>
                <a:ea typeface="ＭＳ Ｐゴシック" charset="0"/>
              </a:defRPr>
            </a:lvl3pPr>
            <a:lvl4pPr marL="1649006" indent="-235572">
              <a:defRPr sz="1200">
                <a:solidFill>
                  <a:schemeClr val="tx1"/>
                </a:solidFill>
                <a:latin typeface="Calibri" charset="0"/>
                <a:ea typeface="ＭＳ Ｐゴシック" charset="0"/>
              </a:defRPr>
            </a:lvl4pPr>
            <a:lvl5pPr marL="2120151" indent="-235572">
              <a:defRPr sz="1200">
                <a:solidFill>
                  <a:schemeClr val="tx1"/>
                </a:solidFill>
                <a:latin typeface="Calibri" charset="0"/>
                <a:ea typeface="ＭＳ Ｐゴシック" charset="0"/>
              </a:defRPr>
            </a:lvl5pPr>
            <a:lvl6pPr marL="2591295" indent="-235572" eaLnBrk="0" fontAlgn="base" hangingPunct="0">
              <a:spcBef>
                <a:spcPct val="30000"/>
              </a:spcBef>
              <a:spcAft>
                <a:spcPct val="0"/>
              </a:spcAft>
              <a:defRPr sz="1200">
                <a:solidFill>
                  <a:schemeClr val="tx1"/>
                </a:solidFill>
                <a:latin typeface="Calibri" charset="0"/>
                <a:ea typeface="ＭＳ Ｐゴシック" charset="0"/>
              </a:defRPr>
            </a:lvl6pPr>
            <a:lvl7pPr marL="3062440" indent="-235572" eaLnBrk="0" fontAlgn="base" hangingPunct="0">
              <a:spcBef>
                <a:spcPct val="30000"/>
              </a:spcBef>
              <a:spcAft>
                <a:spcPct val="0"/>
              </a:spcAft>
              <a:defRPr sz="1200">
                <a:solidFill>
                  <a:schemeClr val="tx1"/>
                </a:solidFill>
                <a:latin typeface="Calibri" charset="0"/>
                <a:ea typeface="ＭＳ Ｐゴシック" charset="0"/>
              </a:defRPr>
            </a:lvl7pPr>
            <a:lvl8pPr marL="3533585" indent="-235572" eaLnBrk="0" fontAlgn="base" hangingPunct="0">
              <a:spcBef>
                <a:spcPct val="30000"/>
              </a:spcBef>
              <a:spcAft>
                <a:spcPct val="0"/>
              </a:spcAft>
              <a:defRPr sz="1200">
                <a:solidFill>
                  <a:schemeClr val="tx1"/>
                </a:solidFill>
                <a:latin typeface="Calibri" charset="0"/>
                <a:ea typeface="ＭＳ Ｐゴシック" charset="0"/>
              </a:defRPr>
            </a:lvl8pPr>
            <a:lvl9pPr marL="4004729" indent="-235572" eaLnBrk="0" fontAlgn="base" hangingPunct="0">
              <a:spcBef>
                <a:spcPct val="30000"/>
              </a:spcBef>
              <a:spcAft>
                <a:spcPct val="0"/>
              </a:spcAft>
              <a:defRPr sz="1200">
                <a:solidFill>
                  <a:schemeClr val="tx1"/>
                </a:solidFill>
                <a:latin typeface="Calibri" charset="0"/>
                <a:ea typeface="ＭＳ Ｐゴシック" charset="0"/>
              </a:defRPr>
            </a:lvl9pPr>
          </a:lstStyle>
          <a:p>
            <a:fld id="{4702B863-75BE-114E-88B9-83E3107F8BAF}" type="slidenum">
              <a:rPr lang="en-US"/>
              <a:pPr/>
              <a:t>3</a:t>
            </a:fld>
            <a:endParaRPr lang="en-US"/>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165191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65610" indent="-294465">
              <a:defRPr sz="1200">
                <a:solidFill>
                  <a:schemeClr val="tx1"/>
                </a:solidFill>
                <a:latin typeface="Calibri" charset="0"/>
                <a:ea typeface="ＭＳ Ｐゴシック" charset="0"/>
              </a:defRPr>
            </a:lvl2pPr>
            <a:lvl3pPr marL="1177862" indent="-235572">
              <a:defRPr sz="1200">
                <a:solidFill>
                  <a:schemeClr val="tx1"/>
                </a:solidFill>
                <a:latin typeface="Calibri" charset="0"/>
                <a:ea typeface="ＭＳ Ｐゴシック" charset="0"/>
              </a:defRPr>
            </a:lvl3pPr>
            <a:lvl4pPr marL="1649006" indent="-235572">
              <a:defRPr sz="1200">
                <a:solidFill>
                  <a:schemeClr val="tx1"/>
                </a:solidFill>
                <a:latin typeface="Calibri" charset="0"/>
                <a:ea typeface="ＭＳ Ｐゴシック" charset="0"/>
              </a:defRPr>
            </a:lvl4pPr>
            <a:lvl5pPr marL="2120151" indent="-235572">
              <a:defRPr sz="1200">
                <a:solidFill>
                  <a:schemeClr val="tx1"/>
                </a:solidFill>
                <a:latin typeface="Calibri" charset="0"/>
                <a:ea typeface="ＭＳ Ｐゴシック" charset="0"/>
              </a:defRPr>
            </a:lvl5pPr>
            <a:lvl6pPr marL="2591295" indent="-235572" eaLnBrk="0" fontAlgn="base" hangingPunct="0">
              <a:spcBef>
                <a:spcPct val="30000"/>
              </a:spcBef>
              <a:spcAft>
                <a:spcPct val="0"/>
              </a:spcAft>
              <a:defRPr sz="1200">
                <a:solidFill>
                  <a:schemeClr val="tx1"/>
                </a:solidFill>
                <a:latin typeface="Calibri" charset="0"/>
                <a:ea typeface="ＭＳ Ｐゴシック" charset="0"/>
              </a:defRPr>
            </a:lvl6pPr>
            <a:lvl7pPr marL="3062440" indent="-235572" eaLnBrk="0" fontAlgn="base" hangingPunct="0">
              <a:spcBef>
                <a:spcPct val="30000"/>
              </a:spcBef>
              <a:spcAft>
                <a:spcPct val="0"/>
              </a:spcAft>
              <a:defRPr sz="1200">
                <a:solidFill>
                  <a:schemeClr val="tx1"/>
                </a:solidFill>
                <a:latin typeface="Calibri" charset="0"/>
                <a:ea typeface="ＭＳ Ｐゴシック" charset="0"/>
              </a:defRPr>
            </a:lvl7pPr>
            <a:lvl8pPr marL="3533585" indent="-235572" eaLnBrk="0" fontAlgn="base" hangingPunct="0">
              <a:spcBef>
                <a:spcPct val="30000"/>
              </a:spcBef>
              <a:spcAft>
                <a:spcPct val="0"/>
              </a:spcAft>
              <a:defRPr sz="1200">
                <a:solidFill>
                  <a:schemeClr val="tx1"/>
                </a:solidFill>
                <a:latin typeface="Calibri" charset="0"/>
                <a:ea typeface="ＭＳ Ｐゴシック" charset="0"/>
              </a:defRPr>
            </a:lvl8pPr>
            <a:lvl9pPr marL="4004729" indent="-235572" eaLnBrk="0" fontAlgn="base" hangingPunct="0">
              <a:spcBef>
                <a:spcPct val="30000"/>
              </a:spcBef>
              <a:spcAft>
                <a:spcPct val="0"/>
              </a:spcAft>
              <a:defRPr sz="1200">
                <a:solidFill>
                  <a:schemeClr val="tx1"/>
                </a:solidFill>
                <a:latin typeface="Calibri" charset="0"/>
                <a:ea typeface="ＭＳ Ｐゴシック" charset="0"/>
              </a:defRPr>
            </a:lvl9pPr>
          </a:lstStyle>
          <a:p>
            <a:fld id="{EBF963B2-FEBC-2849-9499-5588DD5EEF77}" type="slidenum">
              <a:rPr lang="en-US"/>
              <a:pPr/>
              <a:t>4</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325809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65610" indent="-294465">
              <a:defRPr sz="1200">
                <a:solidFill>
                  <a:schemeClr val="tx1"/>
                </a:solidFill>
                <a:latin typeface="Calibri" charset="0"/>
                <a:ea typeface="ＭＳ Ｐゴシック" charset="0"/>
              </a:defRPr>
            </a:lvl2pPr>
            <a:lvl3pPr marL="1177862" indent="-235572">
              <a:defRPr sz="1200">
                <a:solidFill>
                  <a:schemeClr val="tx1"/>
                </a:solidFill>
                <a:latin typeface="Calibri" charset="0"/>
                <a:ea typeface="ＭＳ Ｐゴシック" charset="0"/>
              </a:defRPr>
            </a:lvl3pPr>
            <a:lvl4pPr marL="1649006" indent="-235572">
              <a:defRPr sz="1200">
                <a:solidFill>
                  <a:schemeClr val="tx1"/>
                </a:solidFill>
                <a:latin typeface="Calibri" charset="0"/>
                <a:ea typeface="ＭＳ Ｐゴシック" charset="0"/>
              </a:defRPr>
            </a:lvl4pPr>
            <a:lvl5pPr marL="2120151" indent="-235572">
              <a:defRPr sz="1200">
                <a:solidFill>
                  <a:schemeClr val="tx1"/>
                </a:solidFill>
                <a:latin typeface="Calibri" charset="0"/>
                <a:ea typeface="ＭＳ Ｐゴシック" charset="0"/>
              </a:defRPr>
            </a:lvl5pPr>
            <a:lvl6pPr marL="2591295" indent="-235572" eaLnBrk="0" fontAlgn="base" hangingPunct="0">
              <a:spcBef>
                <a:spcPct val="30000"/>
              </a:spcBef>
              <a:spcAft>
                <a:spcPct val="0"/>
              </a:spcAft>
              <a:defRPr sz="1200">
                <a:solidFill>
                  <a:schemeClr val="tx1"/>
                </a:solidFill>
                <a:latin typeface="Calibri" charset="0"/>
                <a:ea typeface="ＭＳ Ｐゴシック" charset="0"/>
              </a:defRPr>
            </a:lvl6pPr>
            <a:lvl7pPr marL="3062440" indent="-235572" eaLnBrk="0" fontAlgn="base" hangingPunct="0">
              <a:spcBef>
                <a:spcPct val="30000"/>
              </a:spcBef>
              <a:spcAft>
                <a:spcPct val="0"/>
              </a:spcAft>
              <a:defRPr sz="1200">
                <a:solidFill>
                  <a:schemeClr val="tx1"/>
                </a:solidFill>
                <a:latin typeface="Calibri" charset="0"/>
                <a:ea typeface="ＭＳ Ｐゴシック" charset="0"/>
              </a:defRPr>
            </a:lvl7pPr>
            <a:lvl8pPr marL="3533585" indent="-235572" eaLnBrk="0" fontAlgn="base" hangingPunct="0">
              <a:spcBef>
                <a:spcPct val="30000"/>
              </a:spcBef>
              <a:spcAft>
                <a:spcPct val="0"/>
              </a:spcAft>
              <a:defRPr sz="1200">
                <a:solidFill>
                  <a:schemeClr val="tx1"/>
                </a:solidFill>
                <a:latin typeface="Calibri" charset="0"/>
                <a:ea typeface="ＭＳ Ｐゴシック" charset="0"/>
              </a:defRPr>
            </a:lvl8pPr>
            <a:lvl9pPr marL="4004729" indent="-235572" eaLnBrk="0" fontAlgn="base" hangingPunct="0">
              <a:spcBef>
                <a:spcPct val="30000"/>
              </a:spcBef>
              <a:spcAft>
                <a:spcPct val="0"/>
              </a:spcAft>
              <a:defRPr sz="1200">
                <a:solidFill>
                  <a:schemeClr val="tx1"/>
                </a:solidFill>
                <a:latin typeface="Calibri" charset="0"/>
                <a:ea typeface="ＭＳ Ｐゴシック" charset="0"/>
              </a:defRPr>
            </a:lvl9pPr>
          </a:lstStyle>
          <a:p>
            <a:fld id="{B56EB3D1-B9C0-C94C-910F-CCE21317DB70}" type="slidenum">
              <a:rPr lang="en-US"/>
              <a:pPr/>
              <a:t>5</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399815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65610" indent="-294465">
              <a:defRPr sz="1200">
                <a:solidFill>
                  <a:schemeClr val="tx1"/>
                </a:solidFill>
                <a:latin typeface="Calibri" charset="0"/>
                <a:ea typeface="ＭＳ Ｐゴシック" charset="0"/>
              </a:defRPr>
            </a:lvl2pPr>
            <a:lvl3pPr marL="1177862" indent="-235572">
              <a:defRPr sz="1200">
                <a:solidFill>
                  <a:schemeClr val="tx1"/>
                </a:solidFill>
                <a:latin typeface="Calibri" charset="0"/>
                <a:ea typeface="ＭＳ Ｐゴシック" charset="0"/>
              </a:defRPr>
            </a:lvl3pPr>
            <a:lvl4pPr marL="1649006" indent="-235572">
              <a:defRPr sz="1200">
                <a:solidFill>
                  <a:schemeClr val="tx1"/>
                </a:solidFill>
                <a:latin typeface="Calibri" charset="0"/>
                <a:ea typeface="ＭＳ Ｐゴシック" charset="0"/>
              </a:defRPr>
            </a:lvl4pPr>
            <a:lvl5pPr marL="2120151" indent="-235572">
              <a:defRPr sz="1200">
                <a:solidFill>
                  <a:schemeClr val="tx1"/>
                </a:solidFill>
                <a:latin typeface="Calibri" charset="0"/>
                <a:ea typeface="ＭＳ Ｐゴシック" charset="0"/>
              </a:defRPr>
            </a:lvl5pPr>
            <a:lvl6pPr marL="2591295" indent="-235572" eaLnBrk="0" fontAlgn="base" hangingPunct="0">
              <a:spcBef>
                <a:spcPct val="30000"/>
              </a:spcBef>
              <a:spcAft>
                <a:spcPct val="0"/>
              </a:spcAft>
              <a:defRPr sz="1200">
                <a:solidFill>
                  <a:schemeClr val="tx1"/>
                </a:solidFill>
                <a:latin typeface="Calibri" charset="0"/>
                <a:ea typeface="ＭＳ Ｐゴシック" charset="0"/>
              </a:defRPr>
            </a:lvl6pPr>
            <a:lvl7pPr marL="3062440" indent="-235572" eaLnBrk="0" fontAlgn="base" hangingPunct="0">
              <a:spcBef>
                <a:spcPct val="30000"/>
              </a:spcBef>
              <a:spcAft>
                <a:spcPct val="0"/>
              </a:spcAft>
              <a:defRPr sz="1200">
                <a:solidFill>
                  <a:schemeClr val="tx1"/>
                </a:solidFill>
                <a:latin typeface="Calibri" charset="0"/>
                <a:ea typeface="ＭＳ Ｐゴシック" charset="0"/>
              </a:defRPr>
            </a:lvl7pPr>
            <a:lvl8pPr marL="3533585" indent="-235572" eaLnBrk="0" fontAlgn="base" hangingPunct="0">
              <a:spcBef>
                <a:spcPct val="30000"/>
              </a:spcBef>
              <a:spcAft>
                <a:spcPct val="0"/>
              </a:spcAft>
              <a:defRPr sz="1200">
                <a:solidFill>
                  <a:schemeClr val="tx1"/>
                </a:solidFill>
                <a:latin typeface="Calibri" charset="0"/>
                <a:ea typeface="ＭＳ Ｐゴシック" charset="0"/>
              </a:defRPr>
            </a:lvl8pPr>
            <a:lvl9pPr marL="4004729" indent="-235572" eaLnBrk="0" fontAlgn="base" hangingPunct="0">
              <a:spcBef>
                <a:spcPct val="30000"/>
              </a:spcBef>
              <a:spcAft>
                <a:spcPct val="0"/>
              </a:spcAft>
              <a:defRPr sz="1200">
                <a:solidFill>
                  <a:schemeClr val="tx1"/>
                </a:solidFill>
                <a:latin typeface="Calibri" charset="0"/>
                <a:ea typeface="ＭＳ Ｐゴシック" charset="0"/>
              </a:defRPr>
            </a:lvl9pPr>
          </a:lstStyle>
          <a:p>
            <a:fld id="{51C60B08-B8F9-DB4B-B172-ECEECB9BEA40}" type="slidenum">
              <a:rPr lang="en-US"/>
              <a:pPr/>
              <a:t>6</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132193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65610" indent="-294465">
              <a:defRPr sz="1200">
                <a:solidFill>
                  <a:schemeClr val="tx1"/>
                </a:solidFill>
                <a:latin typeface="Calibri" charset="0"/>
                <a:ea typeface="ＭＳ Ｐゴシック" charset="0"/>
              </a:defRPr>
            </a:lvl2pPr>
            <a:lvl3pPr marL="1177862" indent="-235572">
              <a:defRPr sz="1200">
                <a:solidFill>
                  <a:schemeClr val="tx1"/>
                </a:solidFill>
                <a:latin typeface="Calibri" charset="0"/>
                <a:ea typeface="ＭＳ Ｐゴシック" charset="0"/>
              </a:defRPr>
            </a:lvl3pPr>
            <a:lvl4pPr marL="1649006" indent="-235572">
              <a:defRPr sz="1200">
                <a:solidFill>
                  <a:schemeClr val="tx1"/>
                </a:solidFill>
                <a:latin typeface="Calibri" charset="0"/>
                <a:ea typeface="ＭＳ Ｐゴシック" charset="0"/>
              </a:defRPr>
            </a:lvl4pPr>
            <a:lvl5pPr marL="2120151" indent="-235572">
              <a:defRPr sz="1200">
                <a:solidFill>
                  <a:schemeClr val="tx1"/>
                </a:solidFill>
                <a:latin typeface="Calibri" charset="0"/>
                <a:ea typeface="ＭＳ Ｐゴシック" charset="0"/>
              </a:defRPr>
            </a:lvl5pPr>
            <a:lvl6pPr marL="2591295" indent="-235572" eaLnBrk="0" fontAlgn="base" hangingPunct="0">
              <a:spcBef>
                <a:spcPct val="30000"/>
              </a:spcBef>
              <a:spcAft>
                <a:spcPct val="0"/>
              </a:spcAft>
              <a:defRPr sz="1200">
                <a:solidFill>
                  <a:schemeClr val="tx1"/>
                </a:solidFill>
                <a:latin typeface="Calibri" charset="0"/>
                <a:ea typeface="ＭＳ Ｐゴシック" charset="0"/>
              </a:defRPr>
            </a:lvl6pPr>
            <a:lvl7pPr marL="3062440" indent="-235572" eaLnBrk="0" fontAlgn="base" hangingPunct="0">
              <a:spcBef>
                <a:spcPct val="30000"/>
              </a:spcBef>
              <a:spcAft>
                <a:spcPct val="0"/>
              </a:spcAft>
              <a:defRPr sz="1200">
                <a:solidFill>
                  <a:schemeClr val="tx1"/>
                </a:solidFill>
                <a:latin typeface="Calibri" charset="0"/>
                <a:ea typeface="ＭＳ Ｐゴシック" charset="0"/>
              </a:defRPr>
            </a:lvl7pPr>
            <a:lvl8pPr marL="3533585" indent="-235572" eaLnBrk="0" fontAlgn="base" hangingPunct="0">
              <a:spcBef>
                <a:spcPct val="30000"/>
              </a:spcBef>
              <a:spcAft>
                <a:spcPct val="0"/>
              </a:spcAft>
              <a:defRPr sz="1200">
                <a:solidFill>
                  <a:schemeClr val="tx1"/>
                </a:solidFill>
                <a:latin typeface="Calibri" charset="0"/>
                <a:ea typeface="ＭＳ Ｐゴシック" charset="0"/>
              </a:defRPr>
            </a:lvl8pPr>
            <a:lvl9pPr marL="4004729" indent="-235572" eaLnBrk="0" fontAlgn="base" hangingPunct="0">
              <a:spcBef>
                <a:spcPct val="30000"/>
              </a:spcBef>
              <a:spcAft>
                <a:spcPct val="0"/>
              </a:spcAft>
              <a:defRPr sz="1200">
                <a:solidFill>
                  <a:schemeClr val="tx1"/>
                </a:solidFill>
                <a:latin typeface="Calibri" charset="0"/>
                <a:ea typeface="ＭＳ Ｐゴシック" charset="0"/>
              </a:defRPr>
            </a:lvl9pPr>
          </a:lstStyle>
          <a:p>
            <a:fld id="{248BE6E4-53C1-544D-9946-759B59CBCE9C}" type="slidenum">
              <a:rPr lang="en-US"/>
              <a:pPr/>
              <a:t>7</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193559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65610" indent="-294465">
              <a:defRPr sz="1200">
                <a:solidFill>
                  <a:schemeClr val="tx1"/>
                </a:solidFill>
                <a:latin typeface="Calibri" charset="0"/>
                <a:ea typeface="ＭＳ Ｐゴシック" charset="0"/>
              </a:defRPr>
            </a:lvl2pPr>
            <a:lvl3pPr marL="1177862" indent="-235572">
              <a:defRPr sz="1200">
                <a:solidFill>
                  <a:schemeClr val="tx1"/>
                </a:solidFill>
                <a:latin typeface="Calibri" charset="0"/>
                <a:ea typeface="ＭＳ Ｐゴシック" charset="0"/>
              </a:defRPr>
            </a:lvl3pPr>
            <a:lvl4pPr marL="1649006" indent="-235572">
              <a:defRPr sz="1200">
                <a:solidFill>
                  <a:schemeClr val="tx1"/>
                </a:solidFill>
                <a:latin typeface="Calibri" charset="0"/>
                <a:ea typeface="ＭＳ Ｐゴシック" charset="0"/>
              </a:defRPr>
            </a:lvl4pPr>
            <a:lvl5pPr marL="2120151" indent="-235572">
              <a:defRPr sz="1200">
                <a:solidFill>
                  <a:schemeClr val="tx1"/>
                </a:solidFill>
                <a:latin typeface="Calibri" charset="0"/>
                <a:ea typeface="ＭＳ Ｐゴシック" charset="0"/>
              </a:defRPr>
            </a:lvl5pPr>
            <a:lvl6pPr marL="2591295" indent="-235572" eaLnBrk="0" fontAlgn="base" hangingPunct="0">
              <a:spcBef>
                <a:spcPct val="30000"/>
              </a:spcBef>
              <a:spcAft>
                <a:spcPct val="0"/>
              </a:spcAft>
              <a:defRPr sz="1200">
                <a:solidFill>
                  <a:schemeClr val="tx1"/>
                </a:solidFill>
                <a:latin typeface="Calibri" charset="0"/>
                <a:ea typeface="ＭＳ Ｐゴシック" charset="0"/>
              </a:defRPr>
            </a:lvl6pPr>
            <a:lvl7pPr marL="3062440" indent="-235572" eaLnBrk="0" fontAlgn="base" hangingPunct="0">
              <a:spcBef>
                <a:spcPct val="30000"/>
              </a:spcBef>
              <a:spcAft>
                <a:spcPct val="0"/>
              </a:spcAft>
              <a:defRPr sz="1200">
                <a:solidFill>
                  <a:schemeClr val="tx1"/>
                </a:solidFill>
                <a:latin typeface="Calibri" charset="0"/>
                <a:ea typeface="ＭＳ Ｐゴシック" charset="0"/>
              </a:defRPr>
            </a:lvl7pPr>
            <a:lvl8pPr marL="3533585" indent="-235572" eaLnBrk="0" fontAlgn="base" hangingPunct="0">
              <a:spcBef>
                <a:spcPct val="30000"/>
              </a:spcBef>
              <a:spcAft>
                <a:spcPct val="0"/>
              </a:spcAft>
              <a:defRPr sz="1200">
                <a:solidFill>
                  <a:schemeClr val="tx1"/>
                </a:solidFill>
                <a:latin typeface="Calibri" charset="0"/>
                <a:ea typeface="ＭＳ Ｐゴシック" charset="0"/>
              </a:defRPr>
            </a:lvl8pPr>
            <a:lvl9pPr marL="4004729" indent="-235572" eaLnBrk="0" fontAlgn="base" hangingPunct="0">
              <a:spcBef>
                <a:spcPct val="30000"/>
              </a:spcBef>
              <a:spcAft>
                <a:spcPct val="0"/>
              </a:spcAft>
              <a:defRPr sz="1200">
                <a:solidFill>
                  <a:schemeClr val="tx1"/>
                </a:solidFill>
                <a:latin typeface="Calibri" charset="0"/>
                <a:ea typeface="ＭＳ Ｐゴシック" charset="0"/>
              </a:defRPr>
            </a:lvl9pPr>
          </a:lstStyle>
          <a:p>
            <a:fld id="{4A622AB5-D31E-664D-BCC7-FE856F1CED11}" type="slidenum">
              <a:rPr lang="en-US"/>
              <a:pPr/>
              <a:t>8</a:t>
            </a:fld>
            <a:endParaRPr lang="en-US"/>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963973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65610" indent="-294465">
              <a:defRPr sz="1200">
                <a:solidFill>
                  <a:schemeClr val="tx1"/>
                </a:solidFill>
                <a:latin typeface="Calibri" charset="0"/>
                <a:ea typeface="ＭＳ Ｐゴシック" charset="0"/>
              </a:defRPr>
            </a:lvl2pPr>
            <a:lvl3pPr marL="1177862" indent="-235572">
              <a:defRPr sz="1200">
                <a:solidFill>
                  <a:schemeClr val="tx1"/>
                </a:solidFill>
                <a:latin typeface="Calibri" charset="0"/>
                <a:ea typeface="ＭＳ Ｐゴシック" charset="0"/>
              </a:defRPr>
            </a:lvl3pPr>
            <a:lvl4pPr marL="1649006" indent="-235572">
              <a:defRPr sz="1200">
                <a:solidFill>
                  <a:schemeClr val="tx1"/>
                </a:solidFill>
                <a:latin typeface="Calibri" charset="0"/>
                <a:ea typeface="ＭＳ Ｐゴシック" charset="0"/>
              </a:defRPr>
            </a:lvl4pPr>
            <a:lvl5pPr marL="2120151" indent="-235572">
              <a:defRPr sz="1200">
                <a:solidFill>
                  <a:schemeClr val="tx1"/>
                </a:solidFill>
                <a:latin typeface="Calibri" charset="0"/>
                <a:ea typeface="ＭＳ Ｐゴシック" charset="0"/>
              </a:defRPr>
            </a:lvl5pPr>
            <a:lvl6pPr marL="2591295" indent="-235572" eaLnBrk="0" fontAlgn="base" hangingPunct="0">
              <a:spcBef>
                <a:spcPct val="30000"/>
              </a:spcBef>
              <a:spcAft>
                <a:spcPct val="0"/>
              </a:spcAft>
              <a:defRPr sz="1200">
                <a:solidFill>
                  <a:schemeClr val="tx1"/>
                </a:solidFill>
                <a:latin typeface="Calibri" charset="0"/>
                <a:ea typeface="ＭＳ Ｐゴシック" charset="0"/>
              </a:defRPr>
            </a:lvl6pPr>
            <a:lvl7pPr marL="3062440" indent="-235572" eaLnBrk="0" fontAlgn="base" hangingPunct="0">
              <a:spcBef>
                <a:spcPct val="30000"/>
              </a:spcBef>
              <a:spcAft>
                <a:spcPct val="0"/>
              </a:spcAft>
              <a:defRPr sz="1200">
                <a:solidFill>
                  <a:schemeClr val="tx1"/>
                </a:solidFill>
                <a:latin typeface="Calibri" charset="0"/>
                <a:ea typeface="ＭＳ Ｐゴシック" charset="0"/>
              </a:defRPr>
            </a:lvl7pPr>
            <a:lvl8pPr marL="3533585" indent="-235572" eaLnBrk="0" fontAlgn="base" hangingPunct="0">
              <a:spcBef>
                <a:spcPct val="30000"/>
              </a:spcBef>
              <a:spcAft>
                <a:spcPct val="0"/>
              </a:spcAft>
              <a:defRPr sz="1200">
                <a:solidFill>
                  <a:schemeClr val="tx1"/>
                </a:solidFill>
                <a:latin typeface="Calibri" charset="0"/>
                <a:ea typeface="ＭＳ Ｐゴシック" charset="0"/>
              </a:defRPr>
            </a:lvl8pPr>
            <a:lvl9pPr marL="4004729" indent="-235572" eaLnBrk="0" fontAlgn="base" hangingPunct="0">
              <a:spcBef>
                <a:spcPct val="30000"/>
              </a:spcBef>
              <a:spcAft>
                <a:spcPct val="0"/>
              </a:spcAft>
              <a:defRPr sz="1200">
                <a:solidFill>
                  <a:schemeClr val="tx1"/>
                </a:solidFill>
                <a:latin typeface="Calibri" charset="0"/>
                <a:ea typeface="ＭＳ Ｐゴシック" charset="0"/>
              </a:defRPr>
            </a:lvl9pPr>
          </a:lstStyle>
          <a:p>
            <a:fld id="{4C1C779E-A4A7-1847-BB9A-4DCB4400141A}" type="slidenum">
              <a:rPr lang="en-US">
                <a:solidFill>
                  <a:srgbClr val="000000"/>
                </a:solidFill>
              </a:rPr>
              <a:pPr/>
              <a:t>10</a:t>
            </a:fld>
            <a:endParaRPr lang="en-US">
              <a:solidFill>
                <a:srgbClr val="000000"/>
              </a:solidFill>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149885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sz="1200" dirty="0" smtClean="0"/>
              <a:t>I edited existing text for space.</a:t>
            </a:r>
            <a:r>
              <a:rPr lang="en-US" sz="1200" baseline="0" dirty="0" smtClean="0"/>
              <a:t>  Includes cutting of following sentences:</a:t>
            </a:r>
            <a:endParaRPr lang="en-US" sz="1200" dirty="0" smtClean="0"/>
          </a:p>
          <a:p>
            <a:endParaRPr lang="en-US" dirty="0" smtClean="0"/>
          </a:p>
          <a:p>
            <a:pPr marL="228600" indent="-228600">
              <a:buAutoNum type="arabicParenR"/>
            </a:pPr>
            <a:r>
              <a:rPr lang="en-US" sz="1200" dirty="0" smtClean="0"/>
              <a:t>Distinguish how the food system of low-income populations differs from that of the region as a whole. </a:t>
            </a:r>
          </a:p>
          <a:p>
            <a:pPr marL="228600" indent="-228600">
              <a:buAutoNum type="arabicParenR"/>
            </a:pPr>
            <a:r>
              <a:rPr lang="en-US" sz="1200" dirty="0" smtClean="0"/>
              <a:t>None</a:t>
            </a:r>
          </a:p>
          <a:p>
            <a:pPr marL="228600" indent="-228600">
              <a:buAutoNum type="arabicParenR"/>
            </a:pPr>
            <a:r>
              <a:rPr lang="en-US" sz="1200" dirty="0" smtClean="0"/>
              <a:t>The response of these alternative food systems will be evaluated in light of the attributes defined in question one.  </a:t>
            </a:r>
          </a:p>
          <a:p>
            <a:pPr marL="228600" indent="-228600">
              <a:buAutoNum type="arabicParenR"/>
            </a:pPr>
            <a:endParaRPr lang="en-US" sz="1200" dirty="0" smtClean="0"/>
          </a:p>
          <a:p>
            <a:pPr marL="228600" indent="-228600">
              <a:buNone/>
            </a:pPr>
            <a:endParaRPr lang="en-US" sz="120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A916823A-3981-4C58-B94F-18108E46637A}" type="slidenum">
              <a:rPr lang="en-US" smtClean="0"/>
              <a:pPr/>
              <a:t>14</a:t>
            </a:fld>
            <a:endParaRPr lang="en-US"/>
          </a:p>
        </p:txBody>
      </p:sp>
    </p:spTree>
    <p:extLst>
      <p:ext uri="{BB962C8B-B14F-4D97-AF65-F5344CB8AC3E}">
        <p14:creationId xmlns:p14="http://schemas.microsoft.com/office/powerpoint/2010/main" val="237920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9FBC1-61F8-4893-80CA-D300BFED26A9}" type="datetime1">
              <a:rPr lang="en-US" smtClean="0"/>
              <a:t>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First Level Slide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AC1068-71ED-4A33-A437-55AED295EF89}" type="slidenum">
              <a:rPr lang="en-US" smtClean="0"/>
              <a:t>‹#›</a:t>
            </a:fld>
            <a:endParaRPr lang="en-US"/>
          </a:p>
        </p:txBody>
      </p:sp>
    </p:spTree>
    <p:extLst>
      <p:ext uri="{BB962C8B-B14F-4D97-AF65-F5344CB8AC3E}">
        <p14:creationId xmlns:p14="http://schemas.microsoft.com/office/powerpoint/2010/main" val="221785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29513-455F-456B-92F6-628310D53BF1}" type="datetime1">
              <a:rPr lang="en-US" smtClean="0"/>
              <a:t>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First Level Slide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AC1068-71ED-4A33-A437-55AED295EF89}" type="slidenum">
              <a:rPr lang="en-US" smtClean="0"/>
              <a:t>‹#›</a:t>
            </a:fld>
            <a:endParaRPr lang="en-US"/>
          </a:p>
        </p:txBody>
      </p:sp>
    </p:spTree>
    <p:extLst>
      <p:ext uri="{BB962C8B-B14F-4D97-AF65-F5344CB8AC3E}">
        <p14:creationId xmlns:p14="http://schemas.microsoft.com/office/powerpoint/2010/main" val="290086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E780B-D112-4D92-ACF3-C22B685D9381}" type="datetime1">
              <a:rPr lang="en-US" smtClean="0"/>
              <a:t>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First Level Slide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AC1068-71ED-4A33-A437-55AED295EF89}" type="slidenum">
              <a:rPr lang="en-US" smtClean="0"/>
              <a:t>‹#›</a:t>
            </a:fld>
            <a:endParaRPr lang="en-US"/>
          </a:p>
        </p:txBody>
      </p:sp>
    </p:spTree>
    <p:extLst>
      <p:ext uri="{BB962C8B-B14F-4D97-AF65-F5344CB8AC3E}">
        <p14:creationId xmlns:p14="http://schemas.microsoft.com/office/powerpoint/2010/main" val="268139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73D18-718C-4441-8C54-F0E04E4E6E19}" type="datetime1">
              <a:rPr lang="en-US" smtClean="0"/>
              <a:t>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First Level Slide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AC1068-71ED-4A33-A437-55AED295EF89}" type="slidenum">
              <a:rPr lang="en-US" smtClean="0"/>
              <a:t>‹#›</a:t>
            </a:fld>
            <a:endParaRPr lang="en-US"/>
          </a:p>
        </p:txBody>
      </p:sp>
    </p:spTree>
    <p:extLst>
      <p:ext uri="{BB962C8B-B14F-4D97-AF65-F5344CB8AC3E}">
        <p14:creationId xmlns:p14="http://schemas.microsoft.com/office/powerpoint/2010/main" val="277441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D75F2-0CA9-4470-906F-C5198FB0282A}" type="datetime1">
              <a:rPr lang="en-US" smtClean="0"/>
              <a:t>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First Level Slide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AC1068-71ED-4A33-A437-55AED295EF89}" type="slidenum">
              <a:rPr lang="en-US" smtClean="0"/>
              <a:t>‹#›</a:t>
            </a:fld>
            <a:endParaRPr lang="en-US"/>
          </a:p>
        </p:txBody>
      </p:sp>
    </p:spTree>
    <p:extLst>
      <p:ext uri="{BB962C8B-B14F-4D97-AF65-F5344CB8AC3E}">
        <p14:creationId xmlns:p14="http://schemas.microsoft.com/office/powerpoint/2010/main" val="177471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AEA55-7B57-492A-A295-022B45894D42}" type="datetime1">
              <a:rPr lang="en-US" smtClean="0"/>
              <a:t>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First Level Slide</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5AC1068-71ED-4A33-A437-55AED295EF89}" type="slidenum">
              <a:rPr lang="en-US" smtClean="0"/>
              <a:t>‹#›</a:t>
            </a:fld>
            <a:endParaRPr lang="en-US"/>
          </a:p>
        </p:txBody>
      </p:sp>
    </p:spTree>
    <p:extLst>
      <p:ext uri="{BB962C8B-B14F-4D97-AF65-F5344CB8AC3E}">
        <p14:creationId xmlns:p14="http://schemas.microsoft.com/office/powerpoint/2010/main" val="60103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6B32DC-F4F1-4D37-98AB-677CA426A58D}" type="datetime1">
              <a:rPr lang="en-US" smtClean="0"/>
              <a:t>1/20/16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First Level Slide</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5AC1068-71ED-4A33-A437-55AED295EF89}" type="slidenum">
              <a:rPr lang="en-US" smtClean="0"/>
              <a:t>‹#›</a:t>
            </a:fld>
            <a:endParaRPr lang="en-US"/>
          </a:p>
        </p:txBody>
      </p:sp>
    </p:spTree>
    <p:extLst>
      <p:ext uri="{BB962C8B-B14F-4D97-AF65-F5344CB8AC3E}">
        <p14:creationId xmlns:p14="http://schemas.microsoft.com/office/powerpoint/2010/main" val="416215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FFA6BE-4D09-4F0B-B524-6AA45A15D387}" type="datetime1">
              <a:rPr lang="en-US" smtClean="0"/>
              <a:t>1/20/16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First Level Slide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5AC1068-71ED-4A33-A437-55AED295EF89}" type="slidenum">
              <a:rPr lang="en-US" smtClean="0"/>
              <a:t>‹#›</a:t>
            </a:fld>
            <a:endParaRPr lang="en-US"/>
          </a:p>
        </p:txBody>
      </p:sp>
    </p:spTree>
    <p:extLst>
      <p:ext uri="{BB962C8B-B14F-4D97-AF65-F5344CB8AC3E}">
        <p14:creationId xmlns:p14="http://schemas.microsoft.com/office/powerpoint/2010/main" val="177308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299CC-C4D3-48F9-8B2C-9EFEDDEEDBF5}" type="datetime1">
              <a:rPr lang="en-US" smtClean="0"/>
              <a:t>1/20/16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First Level Slide</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5AC1068-71ED-4A33-A437-55AED295EF89}" type="slidenum">
              <a:rPr lang="en-US" smtClean="0"/>
              <a:t>‹#›</a:t>
            </a:fld>
            <a:endParaRPr lang="en-US"/>
          </a:p>
        </p:txBody>
      </p:sp>
    </p:spTree>
    <p:extLst>
      <p:ext uri="{BB962C8B-B14F-4D97-AF65-F5344CB8AC3E}">
        <p14:creationId xmlns:p14="http://schemas.microsoft.com/office/powerpoint/2010/main" val="153175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77F6D-E7FB-4D99-B397-63D9C3EEB945}" type="datetime1">
              <a:rPr lang="en-US" smtClean="0"/>
              <a:t>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First Level Slide</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5AC1068-71ED-4A33-A437-55AED295EF89}" type="slidenum">
              <a:rPr lang="en-US" smtClean="0"/>
              <a:t>‹#›</a:t>
            </a:fld>
            <a:endParaRPr lang="en-US"/>
          </a:p>
        </p:txBody>
      </p:sp>
    </p:spTree>
    <p:extLst>
      <p:ext uri="{BB962C8B-B14F-4D97-AF65-F5344CB8AC3E}">
        <p14:creationId xmlns:p14="http://schemas.microsoft.com/office/powerpoint/2010/main" val="36652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B99C7-DE8B-448B-B82C-78F786483542}" type="datetime1">
              <a:rPr lang="en-US" smtClean="0"/>
              <a:t>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First Level Slide</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5AC1068-71ED-4A33-A437-55AED295EF89}" type="slidenum">
              <a:rPr lang="en-US" smtClean="0"/>
              <a:t>‹#›</a:t>
            </a:fld>
            <a:endParaRPr lang="en-US"/>
          </a:p>
        </p:txBody>
      </p:sp>
    </p:spTree>
    <p:extLst>
      <p:ext uri="{BB962C8B-B14F-4D97-AF65-F5344CB8AC3E}">
        <p14:creationId xmlns:p14="http://schemas.microsoft.com/office/powerpoint/2010/main" val="17790991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85" y="228600"/>
            <a:ext cx="9144000" cy="9446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2972096"/>
          </a:xfrm>
          <a:prstGeom prst="rect">
            <a:avLst/>
          </a:prstGeom>
        </p:spPr>
        <p:txBody>
          <a:bodyPr vert="horz" lIns="91440" tIns="45720" rIns="91440" bIns="45720" rtlCol="0">
            <a:spAutoFit/>
          </a:bodyPr>
          <a:lstStyle/>
          <a:p>
            <a:pPr lvl="0"/>
            <a:r>
              <a:rPr lang="en-US" dirty="0" smtClean="0"/>
              <a:t>Click to edit Master text styles blah blah </a:t>
            </a:r>
            <a:r>
              <a:rPr lang="en-US" dirty="0" err="1" smtClean="0"/>
              <a:t>ablahb</a:t>
            </a:r>
            <a:r>
              <a:rPr lang="en-US" dirty="0" smtClean="0"/>
              <a:t> </a:t>
            </a:r>
            <a:r>
              <a:rPr lang="en-US" dirty="0" err="1" smtClean="0"/>
              <a:t>ablh</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9EE6D-6BE5-4187-9176-95269DCFF78C}" type="datetime1">
              <a:rPr lang="en-US" smtClean="0"/>
              <a:t>1/20/16</a:t>
            </a:fld>
            <a:endParaRPr lang="en-US"/>
          </a:p>
        </p:txBody>
      </p:sp>
      <p:pic>
        <p:nvPicPr>
          <p:cNvPr id="5" name="Picture 4" descr="final-efsne-logo.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603172" y="5257800"/>
            <a:ext cx="1324484" cy="1487931"/>
          </a:xfrm>
          <a:prstGeom prst="rect">
            <a:avLst/>
          </a:prstGeom>
        </p:spPr>
      </p:pic>
    </p:spTree>
    <p:extLst>
      <p:ext uri="{BB962C8B-B14F-4D97-AF65-F5344CB8AC3E}">
        <p14:creationId xmlns:p14="http://schemas.microsoft.com/office/powerpoint/2010/main" val="1878897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accent3">
              <a:lumMod val="50000"/>
            </a:schemeClr>
          </a:solidFill>
          <a:latin typeface="Calibri"/>
          <a:ea typeface="+mj-ea"/>
          <a:cs typeface="+mj-cs"/>
        </a:defRPr>
      </a:lvl1pPr>
    </p:titleStyle>
    <p:bodyStyle>
      <a:lvl1pPr marL="339725" indent="-285750" algn="l" defTabSz="914400" rtl="0" eaLnBrk="1" latinLnBrk="0" hangingPunct="1">
        <a:lnSpc>
          <a:spcPct val="100000"/>
        </a:lnSpc>
        <a:spcBef>
          <a:spcPts val="0"/>
        </a:spcBef>
        <a:spcAft>
          <a:spcPts val="900"/>
        </a:spcAft>
        <a:buFont typeface="Arial" pitchFamily="34" charset="0"/>
        <a:buChar char="•"/>
        <a:defRPr sz="3200" kern="1200" normalizeH="0" baseline="0">
          <a:solidFill>
            <a:schemeClr val="tx1"/>
          </a:solidFill>
          <a:latin typeface="+mn-lt"/>
          <a:ea typeface="+mn-ea"/>
          <a:cs typeface="+mn-cs"/>
        </a:defRPr>
      </a:lvl1pPr>
      <a:lvl2pPr marL="742950" indent="-285750" algn="l" defTabSz="914400" rtl="0" eaLnBrk="1" latinLnBrk="0" hangingPunct="1">
        <a:spcBef>
          <a:spcPts val="1000"/>
        </a:spcBef>
        <a:spcAft>
          <a:spcPts val="0"/>
        </a:spcAft>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85800"/>
            <a:ext cx="9144000" cy="2092881"/>
          </a:xfrm>
          <a:prstGeom prst="rect">
            <a:avLst/>
          </a:prstGeom>
          <a:noFill/>
        </p:spPr>
        <p:txBody>
          <a:bodyPr wrap="square" rtlCol="0">
            <a:spAutoFit/>
          </a:bodyPr>
          <a:lstStyle/>
          <a:p>
            <a:pPr algn="ctr"/>
            <a:r>
              <a:rPr lang="en-US" sz="2800" b="1" dirty="0" smtClean="0">
                <a:solidFill>
                  <a:schemeClr val="accent3">
                    <a:lumMod val="50000"/>
                  </a:schemeClr>
                </a:solidFill>
              </a:rPr>
              <a:t>Overview of Enhancing Food Security in the Northeast through Regional Food Systems</a:t>
            </a:r>
          </a:p>
          <a:p>
            <a:pPr algn="ctr"/>
            <a:endParaRPr lang="en-US" sz="2800" b="1" dirty="0" smtClean="0">
              <a:solidFill>
                <a:schemeClr val="accent3">
                  <a:lumMod val="50000"/>
                </a:schemeClr>
              </a:solidFill>
            </a:endParaRPr>
          </a:p>
          <a:p>
            <a:pPr algn="ctr"/>
            <a:r>
              <a:rPr lang="en-US" b="1" dirty="0" smtClean="0">
                <a:solidFill>
                  <a:schemeClr val="accent3">
                    <a:lumMod val="50000"/>
                  </a:schemeClr>
                </a:solidFill>
              </a:rPr>
              <a:t>December 10, 2015</a:t>
            </a:r>
            <a:endParaRPr lang="en-US" b="1" dirty="0">
              <a:solidFill>
                <a:schemeClr val="accent3">
                  <a:lumMod val="50000"/>
                </a:schemeClr>
              </a:solidFill>
            </a:endParaRPr>
          </a:p>
          <a:p>
            <a:pPr algn="ctr"/>
            <a:endParaRPr lang="en-US" sz="2800" b="1" dirty="0">
              <a:solidFill>
                <a:schemeClr val="accent3">
                  <a:lumMod val="50000"/>
                </a:schemeClr>
              </a:solidFill>
            </a:endParaRPr>
          </a:p>
        </p:txBody>
      </p:sp>
      <p:sp>
        <p:nvSpPr>
          <p:cNvPr id="4" name="TextBox 3"/>
          <p:cNvSpPr txBox="1"/>
          <p:nvPr/>
        </p:nvSpPr>
        <p:spPr>
          <a:xfrm>
            <a:off x="457200" y="5715000"/>
            <a:ext cx="8229600" cy="646331"/>
          </a:xfrm>
          <a:prstGeom prst="rect">
            <a:avLst/>
          </a:prstGeom>
          <a:noFill/>
        </p:spPr>
        <p:txBody>
          <a:bodyPr wrap="square" rtlCol="0">
            <a:spAutoFit/>
          </a:bodyPr>
          <a:lstStyle/>
          <a:p>
            <a:pPr algn="ctr"/>
            <a:r>
              <a:rPr lang="en-US" b="1" dirty="0">
                <a:solidFill>
                  <a:schemeClr val="accent3">
                    <a:lumMod val="50000"/>
                  </a:schemeClr>
                </a:solidFill>
              </a:rPr>
              <a:t>USDA Grant # 2011-68004-30057 and USDA Grant # </a:t>
            </a:r>
            <a:r>
              <a:rPr lang="en-US" b="1" dirty="0" smtClean="0">
                <a:solidFill>
                  <a:schemeClr val="accent3">
                    <a:lumMod val="50000"/>
                  </a:schemeClr>
                </a:solidFill>
              </a:rPr>
              <a:t>2014</a:t>
            </a:r>
            <a:r>
              <a:rPr lang="en-US" b="1" dirty="0">
                <a:solidFill>
                  <a:schemeClr val="accent3">
                    <a:lumMod val="50000"/>
                  </a:schemeClr>
                </a:solidFill>
              </a:rPr>
              <a:t>-68004-22166</a:t>
            </a:r>
          </a:p>
          <a:p>
            <a:endParaRPr lang="en-US" dirty="0"/>
          </a:p>
        </p:txBody>
      </p:sp>
      <p:pic>
        <p:nvPicPr>
          <p:cNvPr id="5" name="Picture 4" descr="final-efsne-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9584" y="2755900"/>
            <a:ext cx="2424016" cy="2723150"/>
          </a:xfrm>
          <a:prstGeom prst="rect">
            <a:avLst/>
          </a:prstGeom>
        </p:spPr>
      </p:pic>
    </p:spTree>
    <p:extLst>
      <p:ext uri="{BB962C8B-B14F-4D97-AF65-F5344CB8AC3E}">
        <p14:creationId xmlns:p14="http://schemas.microsoft.com/office/powerpoint/2010/main" val="1170945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txBox="1">
            <a:spLocks noChangeArrowheads="1"/>
          </p:cNvSpPr>
          <p:nvPr/>
        </p:nvSpPr>
        <p:spPr bwMode="auto">
          <a:xfrm>
            <a:off x="3657600" y="1295400"/>
            <a:ext cx="17272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eaLnBrk="1" hangingPunct="1">
              <a:spcBef>
                <a:spcPct val="20000"/>
              </a:spcBef>
              <a:buFont typeface="Arial" charset="0"/>
              <a:buNone/>
            </a:pPr>
            <a:r>
              <a:rPr lang="en-US" sz="1700" b="1">
                <a:solidFill>
                  <a:srgbClr val="000000"/>
                </a:solidFill>
              </a:rPr>
              <a:t>Environmental Feedbacks </a:t>
            </a:r>
          </a:p>
          <a:p>
            <a:pPr marL="342900" indent="-342900" eaLnBrk="1" hangingPunct="1">
              <a:spcBef>
                <a:spcPct val="20000"/>
              </a:spcBef>
              <a:buFont typeface="Arial" charset="0"/>
              <a:buNone/>
            </a:pPr>
            <a:r>
              <a:rPr lang="en-US" sz="1700">
                <a:solidFill>
                  <a:srgbClr val="000000"/>
                </a:solidFill>
              </a:rPr>
              <a:t>(water quality, greenhouse gases)</a:t>
            </a:r>
          </a:p>
        </p:txBody>
      </p:sp>
      <p:sp>
        <p:nvSpPr>
          <p:cNvPr id="16387"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4000">
                <a:latin typeface="Calibri" charset="0"/>
                <a:cs typeface="Times New Roman" charset="0"/>
              </a:rPr>
              <a:t>Analyzing Food Security in Context of Drivers and Feedbacks</a:t>
            </a:r>
            <a:endParaRPr lang="en-US" sz="4000">
              <a:latin typeface="Calibri" charset="0"/>
            </a:endParaRPr>
          </a:p>
        </p:txBody>
      </p:sp>
      <p:sp>
        <p:nvSpPr>
          <p:cNvPr id="16388" name="Rectangle 3"/>
          <p:cNvSpPr>
            <a:spLocks noGrp="1" noChangeArrowheads="1"/>
          </p:cNvSpPr>
          <p:nvPr>
            <p:ph type="body" idx="1"/>
          </p:nvPr>
        </p:nvSpPr>
        <p:spPr>
          <a:xfrm>
            <a:off x="5638800" y="1676400"/>
            <a:ext cx="3429000" cy="1752600"/>
          </a:xfrm>
          <a:ln>
            <a:solidFill>
              <a:schemeClr val="tx1"/>
            </a:solidFill>
            <a:miter lim="800000"/>
            <a:headEnd/>
            <a:tailEnd/>
          </a:ln>
        </p:spPr>
        <p:txBody>
          <a:bodyPr/>
          <a:lstStyle/>
          <a:p>
            <a:pPr eaLnBrk="1" hangingPunct="1">
              <a:lnSpc>
                <a:spcPct val="90000"/>
              </a:lnSpc>
              <a:spcBef>
                <a:spcPct val="0"/>
              </a:spcBef>
              <a:buFont typeface="Arial" charset="0"/>
              <a:buNone/>
            </a:pPr>
            <a:r>
              <a:rPr lang="en-US" sz="1700" b="1" dirty="0">
                <a:latin typeface="Calibri" charset="0"/>
              </a:rPr>
              <a:t>Food System Activities</a:t>
            </a:r>
          </a:p>
          <a:p>
            <a:pPr eaLnBrk="1" hangingPunct="1">
              <a:lnSpc>
                <a:spcPct val="90000"/>
              </a:lnSpc>
              <a:spcBef>
                <a:spcPct val="0"/>
              </a:spcBef>
            </a:pPr>
            <a:r>
              <a:rPr lang="en-US" sz="1700" dirty="0">
                <a:latin typeface="Calibri" charset="0"/>
              </a:rPr>
              <a:t>Producing</a:t>
            </a:r>
          </a:p>
          <a:p>
            <a:pPr eaLnBrk="1" hangingPunct="1">
              <a:lnSpc>
                <a:spcPct val="90000"/>
              </a:lnSpc>
              <a:spcBef>
                <a:spcPct val="0"/>
              </a:spcBef>
            </a:pPr>
            <a:r>
              <a:rPr lang="en-US" sz="1700" dirty="0">
                <a:latin typeface="Calibri" charset="0"/>
              </a:rPr>
              <a:t>Processing and packaging</a:t>
            </a:r>
          </a:p>
          <a:p>
            <a:pPr eaLnBrk="1" hangingPunct="1">
              <a:lnSpc>
                <a:spcPct val="90000"/>
              </a:lnSpc>
              <a:spcBef>
                <a:spcPct val="0"/>
              </a:spcBef>
            </a:pPr>
            <a:r>
              <a:rPr lang="en-US" sz="1700" dirty="0">
                <a:latin typeface="Calibri" charset="0"/>
              </a:rPr>
              <a:t>Distributing and retailing</a:t>
            </a:r>
          </a:p>
          <a:p>
            <a:pPr eaLnBrk="1" hangingPunct="1">
              <a:lnSpc>
                <a:spcPct val="90000"/>
              </a:lnSpc>
              <a:spcBef>
                <a:spcPct val="0"/>
              </a:spcBef>
            </a:pPr>
            <a:r>
              <a:rPr lang="en-US" sz="1700" dirty="0">
                <a:latin typeface="Calibri" charset="0"/>
              </a:rPr>
              <a:t>Consuming</a:t>
            </a:r>
          </a:p>
        </p:txBody>
      </p:sp>
      <p:sp>
        <p:nvSpPr>
          <p:cNvPr id="7" name="Rectangle 3"/>
          <p:cNvSpPr txBox="1">
            <a:spLocks noChangeArrowheads="1"/>
          </p:cNvSpPr>
          <p:nvPr/>
        </p:nvSpPr>
        <p:spPr bwMode="auto">
          <a:xfrm>
            <a:off x="5638800" y="3810000"/>
            <a:ext cx="3429000" cy="2590800"/>
          </a:xfrm>
          <a:prstGeom prst="rect">
            <a:avLst/>
          </a:prstGeom>
          <a:noFill/>
          <a:ln w="9525">
            <a:solidFill>
              <a:schemeClr val="tx1"/>
            </a:solidFill>
            <a:miter lim="800000"/>
            <a:headEnd/>
            <a:tailEnd/>
          </a:ln>
        </p:spPr>
        <p:txBody>
          <a:bodyPr>
            <a:normAutofit fontScale="55000" lnSpcReduction="20000"/>
          </a:bodyPr>
          <a:lstStyle/>
          <a:p>
            <a:pPr marL="342900" indent="-342900" eaLnBrk="1" fontAlgn="auto" hangingPunct="1">
              <a:lnSpc>
                <a:spcPct val="120000"/>
              </a:lnSpc>
              <a:spcBef>
                <a:spcPts val="0"/>
              </a:spcBef>
              <a:spcAft>
                <a:spcPts val="0"/>
              </a:spcAft>
              <a:buFont typeface="Arial" charset="0"/>
              <a:buNone/>
              <a:defRPr/>
            </a:pPr>
            <a:r>
              <a:rPr lang="en-US" sz="3100" b="1" dirty="0">
                <a:solidFill>
                  <a:prstClr val="black"/>
                </a:solidFill>
                <a:latin typeface="Calibri"/>
                <a:ea typeface="+mn-ea"/>
              </a:rPr>
              <a:t>Food System Outcomes</a:t>
            </a:r>
          </a:p>
          <a:p>
            <a:pPr marL="342900" indent="-342900" eaLnBrk="1" fontAlgn="auto" hangingPunct="1">
              <a:lnSpc>
                <a:spcPct val="120000"/>
              </a:lnSpc>
              <a:spcBef>
                <a:spcPts val="0"/>
              </a:spcBef>
              <a:spcAft>
                <a:spcPts val="0"/>
              </a:spcAft>
              <a:buFont typeface="Arial" charset="0"/>
              <a:buNone/>
              <a:defRPr/>
            </a:pPr>
            <a:r>
              <a:rPr lang="en-US" sz="3100" dirty="0">
                <a:solidFill>
                  <a:prstClr val="black"/>
                </a:solidFill>
                <a:latin typeface="Calibri"/>
                <a:ea typeface="+mn-ea"/>
              </a:rPr>
              <a:t>Contributing to Food Security,</a:t>
            </a:r>
          </a:p>
          <a:p>
            <a:pPr marL="342900" indent="-342900" eaLnBrk="1" fontAlgn="auto" hangingPunct="1">
              <a:lnSpc>
                <a:spcPct val="120000"/>
              </a:lnSpc>
              <a:spcBef>
                <a:spcPts val="0"/>
              </a:spcBef>
              <a:spcAft>
                <a:spcPts val="0"/>
              </a:spcAft>
              <a:buFont typeface="Arial" charset="0"/>
              <a:buNone/>
              <a:defRPr/>
            </a:pPr>
            <a:r>
              <a:rPr lang="en-US" sz="3100" dirty="0">
                <a:solidFill>
                  <a:prstClr val="black"/>
                </a:solidFill>
                <a:latin typeface="Calibri"/>
                <a:ea typeface="+mn-ea"/>
              </a:rPr>
              <a:t>Environmental Security, and Other</a:t>
            </a:r>
          </a:p>
          <a:p>
            <a:pPr marL="342900" indent="-342900" eaLnBrk="1" fontAlgn="auto" hangingPunct="1">
              <a:lnSpc>
                <a:spcPct val="120000"/>
              </a:lnSpc>
              <a:spcBef>
                <a:spcPts val="0"/>
              </a:spcBef>
              <a:spcAft>
                <a:spcPts val="0"/>
              </a:spcAft>
              <a:buFont typeface="Arial" charset="0"/>
              <a:buNone/>
              <a:defRPr/>
            </a:pPr>
            <a:r>
              <a:rPr lang="en-US" sz="3100" dirty="0">
                <a:solidFill>
                  <a:prstClr val="black"/>
                </a:solidFill>
                <a:latin typeface="Calibri"/>
                <a:ea typeface="+mn-ea"/>
              </a:rPr>
              <a:t>Societal Interests:</a:t>
            </a:r>
          </a:p>
          <a:p>
            <a:pPr marL="342900" indent="-342900" eaLnBrk="1" fontAlgn="auto" hangingPunct="1">
              <a:lnSpc>
                <a:spcPct val="120000"/>
              </a:lnSpc>
              <a:spcBef>
                <a:spcPts val="0"/>
              </a:spcBef>
              <a:spcAft>
                <a:spcPts val="0"/>
              </a:spcAft>
              <a:buFont typeface="Arial" pitchFamily="34" charset="0"/>
              <a:buChar char="•"/>
              <a:defRPr/>
            </a:pPr>
            <a:r>
              <a:rPr lang="en-US" sz="3100" dirty="0">
                <a:solidFill>
                  <a:prstClr val="black"/>
                </a:solidFill>
                <a:latin typeface="Calibri"/>
                <a:ea typeface="+mn-ea"/>
              </a:rPr>
              <a:t>Food utilization</a:t>
            </a:r>
          </a:p>
          <a:p>
            <a:pPr marL="342900" indent="-342900" eaLnBrk="1" fontAlgn="auto" hangingPunct="1">
              <a:lnSpc>
                <a:spcPct val="120000"/>
              </a:lnSpc>
              <a:spcBef>
                <a:spcPts val="0"/>
              </a:spcBef>
              <a:spcAft>
                <a:spcPts val="0"/>
              </a:spcAft>
              <a:buFont typeface="Arial" pitchFamily="34" charset="0"/>
              <a:buChar char="•"/>
              <a:defRPr/>
            </a:pPr>
            <a:r>
              <a:rPr lang="en-US" sz="3100" dirty="0">
                <a:solidFill>
                  <a:prstClr val="black"/>
                </a:solidFill>
                <a:latin typeface="Calibri"/>
                <a:ea typeface="+mn-ea"/>
              </a:rPr>
              <a:t>Food availability</a:t>
            </a:r>
          </a:p>
          <a:p>
            <a:pPr marL="342900" indent="-342900" eaLnBrk="1" fontAlgn="auto" hangingPunct="1">
              <a:lnSpc>
                <a:spcPct val="120000"/>
              </a:lnSpc>
              <a:spcBef>
                <a:spcPts val="0"/>
              </a:spcBef>
              <a:spcAft>
                <a:spcPts val="0"/>
              </a:spcAft>
              <a:buFont typeface="Arial" pitchFamily="34" charset="0"/>
              <a:buChar char="•"/>
              <a:defRPr/>
            </a:pPr>
            <a:r>
              <a:rPr lang="en-US" sz="3100" dirty="0">
                <a:solidFill>
                  <a:prstClr val="black"/>
                </a:solidFill>
                <a:latin typeface="Calibri"/>
                <a:ea typeface="+mn-ea"/>
              </a:rPr>
              <a:t>Social welfare</a:t>
            </a:r>
          </a:p>
          <a:p>
            <a:pPr marL="342900" indent="-342900" eaLnBrk="1" fontAlgn="auto" hangingPunct="1">
              <a:lnSpc>
                <a:spcPct val="120000"/>
              </a:lnSpc>
              <a:spcBef>
                <a:spcPts val="0"/>
              </a:spcBef>
              <a:spcAft>
                <a:spcPts val="0"/>
              </a:spcAft>
              <a:buFont typeface="Arial" pitchFamily="34" charset="0"/>
              <a:buChar char="•"/>
              <a:defRPr/>
            </a:pPr>
            <a:r>
              <a:rPr lang="en-US" sz="3100" dirty="0">
                <a:solidFill>
                  <a:prstClr val="black"/>
                </a:solidFill>
                <a:latin typeface="Calibri"/>
                <a:ea typeface="+mn-ea"/>
              </a:rPr>
              <a:t>Food access</a:t>
            </a:r>
          </a:p>
          <a:p>
            <a:pPr marL="342900" indent="-342900" eaLnBrk="1" fontAlgn="auto" hangingPunct="1">
              <a:lnSpc>
                <a:spcPct val="120000"/>
              </a:lnSpc>
              <a:spcBef>
                <a:spcPts val="0"/>
              </a:spcBef>
              <a:spcAft>
                <a:spcPts val="0"/>
              </a:spcAft>
              <a:buFont typeface="Arial" pitchFamily="34" charset="0"/>
              <a:buChar char="•"/>
              <a:defRPr/>
            </a:pPr>
            <a:r>
              <a:rPr lang="en-US" sz="3100" dirty="0">
                <a:solidFill>
                  <a:prstClr val="black"/>
                </a:solidFill>
                <a:latin typeface="Calibri"/>
                <a:ea typeface="+mn-ea"/>
              </a:rPr>
              <a:t>Environmental capital</a:t>
            </a:r>
          </a:p>
          <a:p>
            <a:pPr marL="342900" indent="-342900" eaLnBrk="1" fontAlgn="auto" hangingPunct="1">
              <a:spcBef>
                <a:spcPct val="20000"/>
              </a:spcBef>
              <a:spcAft>
                <a:spcPts val="0"/>
              </a:spcAft>
              <a:buFont typeface="Arial" charset="0"/>
              <a:buNone/>
              <a:defRPr/>
            </a:pPr>
            <a:endParaRPr lang="en-US" sz="3200" dirty="0">
              <a:solidFill>
                <a:prstClr val="black"/>
              </a:solidFill>
              <a:latin typeface="Calibri"/>
              <a:ea typeface="+mn-ea"/>
            </a:endParaRPr>
          </a:p>
        </p:txBody>
      </p:sp>
      <p:sp>
        <p:nvSpPr>
          <p:cNvPr id="16390" name="Rectangle 3"/>
          <p:cNvSpPr txBox="1">
            <a:spLocks noChangeArrowheads="1"/>
          </p:cNvSpPr>
          <p:nvPr/>
        </p:nvSpPr>
        <p:spPr bwMode="auto">
          <a:xfrm flipH="1">
            <a:off x="76200" y="4343400"/>
            <a:ext cx="32004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eaLnBrk="1" hangingPunct="1">
              <a:spcBef>
                <a:spcPct val="20000"/>
              </a:spcBef>
              <a:buFont typeface="Arial" charset="0"/>
              <a:buNone/>
            </a:pPr>
            <a:r>
              <a:rPr lang="en-US" sz="1700" b="1">
                <a:solidFill>
                  <a:srgbClr val="000000"/>
                </a:solidFill>
              </a:rPr>
              <a:t>Socioeconomic Drivers</a:t>
            </a:r>
          </a:p>
          <a:p>
            <a:pPr marL="342900" indent="-342900" eaLnBrk="1" hangingPunct="1">
              <a:buFont typeface="Arial" charset="0"/>
              <a:buNone/>
            </a:pPr>
            <a:r>
              <a:rPr lang="en-US" sz="1700">
                <a:solidFill>
                  <a:srgbClr val="000000"/>
                </a:solidFill>
              </a:rPr>
              <a:t>Changes in:</a:t>
            </a:r>
          </a:p>
          <a:p>
            <a:pPr marL="342900" indent="-342900" eaLnBrk="1" hangingPunct="1">
              <a:buFont typeface="Arial" charset="0"/>
              <a:buChar char="•"/>
            </a:pPr>
            <a:r>
              <a:rPr lang="en-US" sz="1700">
                <a:solidFill>
                  <a:srgbClr val="000000"/>
                </a:solidFill>
              </a:rPr>
              <a:t>Demographics</a:t>
            </a:r>
          </a:p>
          <a:p>
            <a:pPr marL="342900" indent="-342900" eaLnBrk="1" hangingPunct="1">
              <a:buFont typeface="Arial" charset="0"/>
              <a:buChar char="•"/>
            </a:pPr>
            <a:r>
              <a:rPr lang="en-US" sz="1700">
                <a:solidFill>
                  <a:srgbClr val="000000"/>
                </a:solidFill>
              </a:rPr>
              <a:t>Economics</a:t>
            </a:r>
          </a:p>
          <a:p>
            <a:pPr marL="342900" indent="-342900" eaLnBrk="1" hangingPunct="1">
              <a:buFont typeface="Arial" charset="0"/>
              <a:buChar char="•"/>
            </a:pPr>
            <a:r>
              <a:rPr lang="en-US" sz="1700">
                <a:solidFill>
                  <a:srgbClr val="000000"/>
                </a:solidFill>
              </a:rPr>
              <a:t>Socio-political context</a:t>
            </a:r>
          </a:p>
          <a:p>
            <a:pPr marL="342900" indent="-342900" eaLnBrk="1" hangingPunct="1">
              <a:buFont typeface="Arial" charset="0"/>
              <a:buChar char="•"/>
            </a:pPr>
            <a:r>
              <a:rPr lang="en-US" sz="1700">
                <a:solidFill>
                  <a:srgbClr val="000000"/>
                </a:solidFill>
              </a:rPr>
              <a:t>Cultural context</a:t>
            </a:r>
          </a:p>
          <a:p>
            <a:pPr marL="342900" indent="-342900" eaLnBrk="1" hangingPunct="1">
              <a:buFont typeface="Arial" charset="0"/>
              <a:buChar char="•"/>
            </a:pPr>
            <a:r>
              <a:rPr lang="en-US" sz="1700">
                <a:solidFill>
                  <a:srgbClr val="000000"/>
                </a:solidFill>
              </a:rPr>
              <a:t>Science and technology</a:t>
            </a:r>
          </a:p>
        </p:txBody>
      </p:sp>
      <p:sp>
        <p:nvSpPr>
          <p:cNvPr id="10" name="Rectangle 3"/>
          <p:cNvSpPr txBox="1">
            <a:spLocks noChangeArrowheads="1"/>
          </p:cNvSpPr>
          <p:nvPr/>
        </p:nvSpPr>
        <p:spPr bwMode="auto">
          <a:xfrm>
            <a:off x="76200" y="1295400"/>
            <a:ext cx="3124200" cy="2895600"/>
          </a:xfrm>
          <a:prstGeom prst="rect">
            <a:avLst/>
          </a:prstGeom>
          <a:noFill/>
          <a:ln w="9525">
            <a:solidFill>
              <a:schemeClr val="tx1"/>
            </a:solidFill>
            <a:miter lim="800000"/>
            <a:headEnd/>
            <a:tailEnd/>
          </a:ln>
        </p:spPr>
        <p:txBody>
          <a:bodyPr>
            <a:normAutofit fontScale="85000" lnSpcReduction="20000"/>
          </a:bodyPr>
          <a:lstStyle/>
          <a:p>
            <a:pPr marL="342900" indent="-342900" eaLnBrk="1" fontAlgn="auto" hangingPunct="1">
              <a:spcBef>
                <a:spcPct val="20000"/>
              </a:spcBef>
              <a:spcAft>
                <a:spcPts val="0"/>
              </a:spcAft>
              <a:buFont typeface="Arial" charset="0"/>
              <a:buNone/>
              <a:defRPr/>
            </a:pPr>
            <a:r>
              <a:rPr lang="en-US" sz="2000" b="1" dirty="0">
                <a:solidFill>
                  <a:prstClr val="black"/>
                </a:solidFill>
                <a:latin typeface="Calibri"/>
                <a:ea typeface="+mn-ea"/>
              </a:rPr>
              <a:t>GEC Drivers</a:t>
            </a:r>
          </a:p>
          <a:p>
            <a:pPr marL="342900" indent="-342900" eaLnBrk="1" fontAlgn="auto" hangingPunct="1">
              <a:lnSpc>
                <a:spcPct val="120000"/>
              </a:lnSpc>
              <a:spcBef>
                <a:spcPts val="0"/>
              </a:spcBef>
              <a:spcAft>
                <a:spcPts val="0"/>
              </a:spcAft>
              <a:buFont typeface="Arial" charset="0"/>
              <a:buNone/>
              <a:defRPr/>
            </a:pPr>
            <a:r>
              <a:rPr lang="en-US" sz="2000" dirty="0">
                <a:solidFill>
                  <a:prstClr val="black"/>
                </a:solidFill>
                <a:latin typeface="Calibri"/>
                <a:ea typeface="+mn-ea"/>
              </a:rPr>
              <a:t>Changes in:</a:t>
            </a:r>
          </a:p>
          <a:p>
            <a:pPr marL="342900" indent="-342900" eaLnBrk="1" fontAlgn="auto" hangingPunct="1">
              <a:lnSpc>
                <a:spcPct val="120000"/>
              </a:lnSpc>
              <a:spcBef>
                <a:spcPts val="0"/>
              </a:spcBef>
              <a:spcAft>
                <a:spcPts val="0"/>
              </a:spcAft>
              <a:buFont typeface="Arial" pitchFamily="34" charset="0"/>
              <a:buChar char="•"/>
              <a:defRPr/>
            </a:pPr>
            <a:r>
              <a:rPr lang="en-US" sz="2000" dirty="0">
                <a:solidFill>
                  <a:prstClr val="black"/>
                </a:solidFill>
                <a:latin typeface="Calibri"/>
                <a:ea typeface="+mn-ea"/>
              </a:rPr>
              <a:t>Land cover and soils</a:t>
            </a:r>
          </a:p>
          <a:p>
            <a:pPr marL="342900" indent="-342900" eaLnBrk="1" fontAlgn="auto" hangingPunct="1">
              <a:lnSpc>
                <a:spcPct val="120000"/>
              </a:lnSpc>
              <a:spcBef>
                <a:spcPts val="0"/>
              </a:spcBef>
              <a:spcAft>
                <a:spcPts val="0"/>
              </a:spcAft>
              <a:buFont typeface="Arial" pitchFamily="34" charset="0"/>
              <a:buChar char="•"/>
              <a:defRPr/>
            </a:pPr>
            <a:r>
              <a:rPr lang="en-US" sz="2000" dirty="0">
                <a:solidFill>
                  <a:prstClr val="black"/>
                </a:solidFill>
                <a:latin typeface="Calibri"/>
                <a:ea typeface="+mn-ea"/>
              </a:rPr>
              <a:t>Atmospheric composition</a:t>
            </a:r>
          </a:p>
          <a:p>
            <a:pPr marL="342900" indent="-342900" eaLnBrk="1" fontAlgn="auto" hangingPunct="1">
              <a:lnSpc>
                <a:spcPct val="120000"/>
              </a:lnSpc>
              <a:spcBef>
                <a:spcPts val="0"/>
              </a:spcBef>
              <a:spcAft>
                <a:spcPts val="0"/>
              </a:spcAft>
              <a:buFont typeface="Arial" pitchFamily="34" charset="0"/>
              <a:buChar char="•"/>
              <a:defRPr/>
            </a:pPr>
            <a:r>
              <a:rPr lang="en-US" sz="2000" dirty="0">
                <a:solidFill>
                  <a:prstClr val="black"/>
                </a:solidFill>
                <a:latin typeface="Calibri"/>
                <a:ea typeface="+mn-ea"/>
              </a:rPr>
              <a:t>Climate variability and means</a:t>
            </a:r>
          </a:p>
          <a:p>
            <a:pPr marL="342900" indent="-342900" eaLnBrk="1" fontAlgn="auto" hangingPunct="1">
              <a:lnSpc>
                <a:spcPct val="120000"/>
              </a:lnSpc>
              <a:spcBef>
                <a:spcPts val="0"/>
              </a:spcBef>
              <a:spcAft>
                <a:spcPts val="0"/>
              </a:spcAft>
              <a:buFont typeface="Arial" pitchFamily="34" charset="0"/>
              <a:buChar char="•"/>
              <a:defRPr/>
            </a:pPr>
            <a:r>
              <a:rPr lang="en-US" sz="2000" dirty="0">
                <a:solidFill>
                  <a:prstClr val="black"/>
                </a:solidFill>
                <a:latin typeface="Calibri"/>
                <a:ea typeface="+mn-ea"/>
              </a:rPr>
              <a:t>Water availability and quality</a:t>
            </a:r>
          </a:p>
          <a:p>
            <a:pPr marL="342900" indent="-342900" eaLnBrk="1" fontAlgn="auto" hangingPunct="1">
              <a:lnSpc>
                <a:spcPct val="120000"/>
              </a:lnSpc>
              <a:spcBef>
                <a:spcPts val="0"/>
              </a:spcBef>
              <a:spcAft>
                <a:spcPts val="0"/>
              </a:spcAft>
              <a:buFont typeface="Arial" pitchFamily="34" charset="0"/>
              <a:buChar char="•"/>
              <a:defRPr/>
            </a:pPr>
            <a:r>
              <a:rPr lang="en-US" sz="2000" dirty="0">
                <a:solidFill>
                  <a:prstClr val="black"/>
                </a:solidFill>
                <a:latin typeface="Calibri"/>
                <a:ea typeface="+mn-ea"/>
              </a:rPr>
              <a:t>Nutrient availability and cycling</a:t>
            </a:r>
          </a:p>
          <a:p>
            <a:pPr marL="342900" indent="-342900" eaLnBrk="1" fontAlgn="auto" hangingPunct="1">
              <a:lnSpc>
                <a:spcPct val="120000"/>
              </a:lnSpc>
              <a:spcBef>
                <a:spcPts val="0"/>
              </a:spcBef>
              <a:spcAft>
                <a:spcPts val="0"/>
              </a:spcAft>
              <a:buFont typeface="Arial" pitchFamily="34" charset="0"/>
              <a:buChar char="•"/>
              <a:defRPr/>
            </a:pPr>
            <a:r>
              <a:rPr lang="en-US" sz="2000" dirty="0">
                <a:solidFill>
                  <a:prstClr val="black"/>
                </a:solidFill>
                <a:latin typeface="Calibri"/>
                <a:ea typeface="+mn-ea"/>
              </a:rPr>
              <a:t>Biodiversity</a:t>
            </a:r>
          </a:p>
          <a:p>
            <a:pPr marL="342900" indent="-342900" eaLnBrk="1" fontAlgn="auto" hangingPunct="1">
              <a:lnSpc>
                <a:spcPct val="120000"/>
              </a:lnSpc>
              <a:spcBef>
                <a:spcPts val="0"/>
              </a:spcBef>
              <a:spcAft>
                <a:spcPts val="0"/>
              </a:spcAft>
              <a:buFont typeface="Arial" pitchFamily="34" charset="0"/>
              <a:buChar char="•"/>
              <a:defRPr/>
            </a:pPr>
            <a:r>
              <a:rPr lang="en-US" sz="2000" dirty="0">
                <a:solidFill>
                  <a:prstClr val="black"/>
                </a:solidFill>
                <a:latin typeface="Calibri"/>
                <a:ea typeface="+mn-ea"/>
              </a:rPr>
              <a:t>Sea currents and salinity</a:t>
            </a:r>
          </a:p>
          <a:p>
            <a:pPr marL="342900" indent="-342900" eaLnBrk="1" fontAlgn="auto" hangingPunct="1">
              <a:lnSpc>
                <a:spcPct val="120000"/>
              </a:lnSpc>
              <a:spcBef>
                <a:spcPts val="0"/>
              </a:spcBef>
              <a:spcAft>
                <a:spcPts val="0"/>
              </a:spcAft>
              <a:buFont typeface="Arial" pitchFamily="34" charset="0"/>
              <a:buChar char="•"/>
              <a:defRPr/>
            </a:pPr>
            <a:r>
              <a:rPr lang="en-US" sz="2000" dirty="0">
                <a:solidFill>
                  <a:prstClr val="black"/>
                </a:solidFill>
                <a:latin typeface="Calibri"/>
                <a:ea typeface="+mn-ea"/>
              </a:rPr>
              <a:t>Sea level</a:t>
            </a:r>
          </a:p>
        </p:txBody>
      </p:sp>
      <p:sp>
        <p:nvSpPr>
          <p:cNvPr id="16392" name="Rectangle 10"/>
          <p:cNvSpPr>
            <a:spLocks noChangeArrowheads="1"/>
          </p:cNvSpPr>
          <p:nvPr/>
        </p:nvSpPr>
        <p:spPr bwMode="auto">
          <a:xfrm flipV="1">
            <a:off x="7010400" y="386309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3200" b="1" dirty="0">
                <a:solidFill>
                  <a:srgbClr val="000000"/>
                </a:solidFill>
              </a:rPr>
              <a:t> ↑</a:t>
            </a:r>
          </a:p>
        </p:txBody>
      </p:sp>
      <p:sp>
        <p:nvSpPr>
          <p:cNvPr id="12" name="Rectangle 3"/>
          <p:cNvSpPr txBox="1">
            <a:spLocks noChangeArrowheads="1"/>
          </p:cNvSpPr>
          <p:nvPr/>
        </p:nvSpPr>
        <p:spPr bwMode="auto">
          <a:xfrm>
            <a:off x="2819400" y="6400800"/>
            <a:ext cx="3733800" cy="381000"/>
          </a:xfrm>
          <a:prstGeom prst="rect">
            <a:avLst/>
          </a:prstGeom>
          <a:noFill/>
          <a:ln w="9525">
            <a:noFill/>
            <a:miter lim="800000"/>
            <a:headEnd/>
            <a:tailEnd/>
          </a:ln>
        </p:spPr>
        <p:txBody>
          <a:bodyPr>
            <a:normAutofit fontScale="92500"/>
          </a:bodyPr>
          <a:lstStyle/>
          <a:p>
            <a:pPr marL="342900" indent="-342900" eaLnBrk="1" fontAlgn="auto" hangingPunct="1">
              <a:spcBef>
                <a:spcPct val="20000"/>
              </a:spcBef>
              <a:spcAft>
                <a:spcPts val="0"/>
              </a:spcAft>
              <a:buFont typeface="Arial" charset="0"/>
              <a:buNone/>
              <a:defRPr/>
            </a:pPr>
            <a:r>
              <a:rPr lang="en-US" sz="2000" dirty="0">
                <a:solidFill>
                  <a:prstClr val="black"/>
                </a:solidFill>
                <a:latin typeface="Calibri"/>
                <a:ea typeface="+mn-ea"/>
              </a:rPr>
              <a:t>Source: Ericksen, P. GECAFS. 2009.</a:t>
            </a:r>
          </a:p>
        </p:txBody>
      </p:sp>
      <p:sp>
        <p:nvSpPr>
          <p:cNvPr id="13" name="Rectangle 3"/>
          <p:cNvSpPr txBox="1">
            <a:spLocks noChangeArrowheads="1"/>
          </p:cNvSpPr>
          <p:nvPr/>
        </p:nvSpPr>
        <p:spPr bwMode="auto">
          <a:xfrm>
            <a:off x="3556000" y="3962400"/>
            <a:ext cx="1676400" cy="762000"/>
          </a:xfrm>
          <a:prstGeom prst="rect">
            <a:avLst/>
          </a:prstGeom>
          <a:noFill/>
          <a:ln w="9525">
            <a:solidFill>
              <a:schemeClr val="tx1"/>
            </a:solidFill>
            <a:miter lim="800000"/>
            <a:headEnd/>
            <a:tailEnd/>
          </a:ln>
        </p:spPr>
        <p:txBody>
          <a:bodyPr>
            <a:normAutofit/>
          </a:bodyPr>
          <a:lstStyle>
            <a:lvl1pPr marL="342900" indent="-342900">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80000"/>
              </a:lnSpc>
              <a:spcBef>
                <a:spcPct val="20000"/>
              </a:spcBef>
              <a:buFont typeface="Arial" charset="0"/>
              <a:buNone/>
            </a:pPr>
            <a:r>
              <a:rPr lang="en-US" sz="2200" b="1">
                <a:solidFill>
                  <a:srgbClr val="000000"/>
                </a:solidFill>
                <a:latin typeface="Calibri" charset="0"/>
              </a:rPr>
              <a:t>Drivers</a:t>
            </a:r>
            <a:r>
              <a:rPr lang="ja-JP" altLang="en-US" sz="2200" b="1">
                <a:solidFill>
                  <a:srgbClr val="000000"/>
                </a:solidFill>
                <a:latin typeface="Calibri" charset="0"/>
              </a:rPr>
              <a:t>’</a:t>
            </a:r>
            <a:r>
              <a:rPr lang="en-US" sz="2200" b="1">
                <a:solidFill>
                  <a:srgbClr val="000000"/>
                </a:solidFill>
                <a:latin typeface="Calibri" charset="0"/>
              </a:rPr>
              <a:t> </a:t>
            </a:r>
          </a:p>
          <a:p>
            <a:pPr algn="ctr" eaLnBrk="1" hangingPunct="1">
              <a:lnSpc>
                <a:spcPct val="80000"/>
              </a:lnSpc>
              <a:spcBef>
                <a:spcPct val="20000"/>
              </a:spcBef>
              <a:buFont typeface="Arial" charset="0"/>
              <a:buNone/>
            </a:pPr>
            <a:r>
              <a:rPr lang="en-US" sz="2200" b="1">
                <a:solidFill>
                  <a:srgbClr val="000000"/>
                </a:solidFill>
                <a:latin typeface="Calibri" charset="0"/>
              </a:rPr>
              <a:t>Interactions</a:t>
            </a:r>
          </a:p>
        </p:txBody>
      </p:sp>
      <p:sp>
        <p:nvSpPr>
          <p:cNvPr id="14" name="Rectangle 3"/>
          <p:cNvSpPr txBox="1">
            <a:spLocks noChangeArrowheads="1"/>
          </p:cNvSpPr>
          <p:nvPr/>
        </p:nvSpPr>
        <p:spPr bwMode="auto">
          <a:xfrm>
            <a:off x="3657600" y="5029200"/>
            <a:ext cx="1727200" cy="1371600"/>
          </a:xfrm>
          <a:prstGeom prst="rect">
            <a:avLst/>
          </a:prstGeom>
          <a:noFill/>
          <a:ln w="9525">
            <a:solidFill>
              <a:schemeClr val="tx1"/>
            </a:solidFill>
            <a:miter lim="800000"/>
            <a:headEnd/>
            <a:tailEnd/>
          </a:ln>
        </p:spPr>
        <p:txBody>
          <a:bodyPr>
            <a:normAutofit lnSpcReduction="10000"/>
          </a:bodyPr>
          <a:lstStyle/>
          <a:p>
            <a:pPr marL="342900" indent="-342900" eaLnBrk="1" fontAlgn="auto" hangingPunct="1">
              <a:spcBef>
                <a:spcPct val="20000"/>
              </a:spcBef>
              <a:spcAft>
                <a:spcPts val="0"/>
              </a:spcAft>
              <a:buFont typeface="Arial" charset="0"/>
              <a:buNone/>
              <a:defRPr/>
            </a:pPr>
            <a:r>
              <a:rPr lang="en-US" sz="1700" b="1" dirty="0">
                <a:solidFill>
                  <a:prstClr val="black"/>
                </a:solidFill>
                <a:latin typeface="Calibri"/>
                <a:ea typeface="+mn-ea"/>
              </a:rPr>
              <a:t>Socioeconomic Feedbacks </a:t>
            </a:r>
          </a:p>
          <a:p>
            <a:pPr marL="342900" indent="-342900" eaLnBrk="1" fontAlgn="auto" hangingPunct="1">
              <a:spcBef>
                <a:spcPct val="20000"/>
              </a:spcBef>
              <a:spcAft>
                <a:spcPts val="0"/>
              </a:spcAft>
              <a:buFont typeface="Arial" charset="0"/>
              <a:buNone/>
              <a:defRPr/>
            </a:pPr>
            <a:r>
              <a:rPr lang="en-US" sz="1700" dirty="0">
                <a:solidFill>
                  <a:prstClr val="black"/>
                </a:solidFill>
                <a:latin typeface="Calibri"/>
                <a:ea typeface="+mn-ea"/>
              </a:rPr>
              <a:t>(livelihoods, social cohesion)</a:t>
            </a:r>
          </a:p>
        </p:txBody>
      </p:sp>
      <p:sp>
        <p:nvSpPr>
          <p:cNvPr id="16396" name="Rectangle 3"/>
          <p:cNvSpPr txBox="1">
            <a:spLocks noChangeArrowheads="1"/>
          </p:cNvSpPr>
          <p:nvPr/>
        </p:nvSpPr>
        <p:spPr bwMode="auto">
          <a:xfrm>
            <a:off x="3657600" y="2743200"/>
            <a:ext cx="1727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eaLnBrk="1" hangingPunct="1">
              <a:spcBef>
                <a:spcPct val="20000"/>
              </a:spcBef>
              <a:buFont typeface="Arial" charset="0"/>
              <a:buNone/>
            </a:pPr>
            <a:r>
              <a:rPr lang="en-US" sz="1700" b="1">
                <a:solidFill>
                  <a:srgbClr val="000000"/>
                </a:solidFill>
              </a:rPr>
              <a:t>Natural Drivers</a:t>
            </a:r>
          </a:p>
          <a:p>
            <a:pPr marL="342900" indent="-342900" eaLnBrk="1" hangingPunct="1">
              <a:spcBef>
                <a:spcPct val="20000"/>
              </a:spcBef>
              <a:buFont typeface="Arial" charset="0"/>
              <a:buNone/>
            </a:pPr>
            <a:r>
              <a:rPr lang="en-US" sz="1700">
                <a:solidFill>
                  <a:srgbClr val="000000"/>
                </a:solidFill>
              </a:rPr>
              <a:t>(volcanoes, solar cycles)</a:t>
            </a:r>
          </a:p>
        </p:txBody>
      </p:sp>
      <p:cxnSp>
        <p:nvCxnSpPr>
          <p:cNvPr id="3" name="Straight Arrow Connector 2"/>
          <p:cNvCxnSpPr>
            <a:stCxn id="13" idx="3"/>
          </p:cNvCxnSpPr>
          <p:nvPr/>
        </p:nvCxnSpPr>
        <p:spPr>
          <a:xfrm flipV="1">
            <a:off x="5232400" y="3378200"/>
            <a:ext cx="457200" cy="96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3" idx="3"/>
          </p:cNvCxnSpPr>
          <p:nvPr/>
        </p:nvCxnSpPr>
        <p:spPr>
          <a:xfrm>
            <a:off x="5232400" y="4343400"/>
            <a:ext cx="40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00400" y="3810000"/>
            <a:ext cx="304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276600" y="4495800"/>
            <a:ext cx="228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69" name="Straight Arrow Connector 7168"/>
          <p:cNvCxnSpPr>
            <a:stCxn id="16396" idx="1"/>
          </p:cNvCxnSpPr>
          <p:nvPr/>
        </p:nvCxnSpPr>
        <p:spPr>
          <a:xfrm flipH="1">
            <a:off x="3200400" y="3200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73" name="Straight Arrow Connector 7172"/>
          <p:cNvCxnSpPr>
            <a:stCxn id="16386" idx="1"/>
          </p:cNvCxnSpPr>
          <p:nvPr/>
        </p:nvCxnSpPr>
        <p:spPr>
          <a:xfrm flipH="1">
            <a:off x="3200400" y="1981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81" name="Straight Arrow Connector 7180"/>
          <p:cNvCxnSpPr>
            <a:stCxn id="14" idx="1"/>
          </p:cNvCxnSpPr>
          <p:nvPr/>
        </p:nvCxnSpPr>
        <p:spPr>
          <a:xfrm flipH="1">
            <a:off x="3276600" y="5715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99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Complex Adaptive Systems</a:t>
            </a:r>
            <a:endParaRPr lang="en-US" dirty="0"/>
          </a:p>
        </p:txBody>
      </p:sp>
      <p:sp>
        <p:nvSpPr>
          <p:cNvPr id="3" name="Content Placeholder 2"/>
          <p:cNvSpPr>
            <a:spLocks noGrp="1"/>
          </p:cNvSpPr>
          <p:nvPr>
            <p:ph idx="1"/>
          </p:nvPr>
        </p:nvSpPr>
        <p:spPr>
          <a:xfrm>
            <a:off x="457200" y="1385282"/>
            <a:ext cx="8229600" cy="4591000"/>
          </a:xfrm>
        </p:spPr>
        <p:txBody>
          <a:bodyPr/>
          <a:lstStyle/>
          <a:p>
            <a:r>
              <a:rPr lang="en-US" sz="2800" dirty="0" smtClean="0"/>
              <a:t>Composed of many heterogeneous pieces whose interactions drive system behavior in ways that cannot be easily understood from considering components separately</a:t>
            </a:r>
          </a:p>
          <a:p>
            <a:r>
              <a:rPr lang="en-US" sz="2800" dirty="0" smtClean="0"/>
              <a:t>Properties:</a:t>
            </a:r>
          </a:p>
          <a:p>
            <a:pPr lvl="1"/>
            <a:r>
              <a:rPr lang="en-US" sz="2600" dirty="0" smtClean="0"/>
              <a:t>Individuality and adaptation</a:t>
            </a:r>
          </a:p>
          <a:p>
            <a:pPr lvl="1"/>
            <a:r>
              <a:rPr lang="en-US" sz="2600" dirty="0"/>
              <a:t>F</a:t>
            </a:r>
            <a:r>
              <a:rPr lang="en-US" sz="2600" dirty="0" smtClean="0"/>
              <a:t>eedback and interdependence</a:t>
            </a:r>
          </a:p>
          <a:p>
            <a:pPr lvl="1"/>
            <a:r>
              <a:rPr lang="en-US" sz="2600" dirty="0" smtClean="0"/>
              <a:t>Heterogeneity</a:t>
            </a:r>
          </a:p>
          <a:p>
            <a:pPr lvl="1"/>
            <a:r>
              <a:rPr lang="en-US" sz="2600" dirty="0"/>
              <a:t>S</a:t>
            </a:r>
            <a:r>
              <a:rPr lang="en-US" sz="2600" dirty="0" smtClean="0"/>
              <a:t>patial complexity</a:t>
            </a:r>
            <a:endParaRPr lang="en-US" sz="2600" dirty="0"/>
          </a:p>
        </p:txBody>
      </p:sp>
      <p:sp>
        <p:nvSpPr>
          <p:cNvPr id="5" name="TextBox 4"/>
          <p:cNvSpPr txBox="1"/>
          <p:nvPr/>
        </p:nvSpPr>
        <p:spPr>
          <a:xfrm>
            <a:off x="156304" y="6306418"/>
            <a:ext cx="9144000" cy="369332"/>
          </a:xfrm>
          <a:prstGeom prst="rect">
            <a:avLst/>
          </a:prstGeom>
          <a:noFill/>
        </p:spPr>
        <p:txBody>
          <a:bodyPr wrap="square" rtlCol="0">
            <a:spAutoFit/>
          </a:bodyPr>
          <a:lstStyle/>
          <a:p>
            <a:r>
              <a:rPr lang="en-US" dirty="0" smtClean="0"/>
              <a:t>Source: </a:t>
            </a:r>
            <a:r>
              <a:rPr lang="en-US" dirty="0"/>
              <a:t>A Framework for Assessing The Effects </a:t>
            </a:r>
            <a:r>
              <a:rPr lang="en-US"/>
              <a:t>of </a:t>
            </a:r>
            <a:r>
              <a:rPr lang="en-US" smtClean="0"/>
              <a:t>the Food </a:t>
            </a:r>
            <a:r>
              <a:rPr lang="en-US" dirty="0"/>
              <a:t>System. IOM and NRC. 2015.</a:t>
            </a:r>
          </a:p>
        </p:txBody>
      </p:sp>
    </p:spTree>
    <p:extLst>
      <p:ext uri="{BB962C8B-B14F-4D97-AF65-F5344CB8AC3E}">
        <p14:creationId xmlns:p14="http://schemas.microsoft.com/office/powerpoint/2010/main" val="425851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to Food Security</a:t>
            </a:r>
            <a:endParaRPr lang="en-US" dirty="0"/>
          </a:p>
        </p:txBody>
      </p:sp>
      <p:sp>
        <p:nvSpPr>
          <p:cNvPr id="3" name="Content Placeholder 2"/>
          <p:cNvSpPr>
            <a:spLocks noGrp="1"/>
          </p:cNvSpPr>
          <p:nvPr>
            <p:ph idx="1"/>
          </p:nvPr>
        </p:nvSpPr>
        <p:spPr>
          <a:xfrm>
            <a:off x="457200" y="1600200"/>
            <a:ext cx="8229600" cy="3200400"/>
          </a:xfrm>
        </p:spPr>
        <p:txBody>
          <a:bodyPr>
            <a:normAutofit/>
          </a:bodyPr>
          <a:lstStyle/>
          <a:p>
            <a:r>
              <a:rPr lang="en-US" dirty="0" smtClean="0">
                <a:cs typeface="Calibri"/>
              </a:rPr>
              <a:t>Food </a:t>
            </a:r>
            <a:r>
              <a:rPr lang="en-US" dirty="0">
                <a:cs typeface="Calibri"/>
              </a:rPr>
              <a:t>insecurity is the result of multiple forces </a:t>
            </a:r>
          </a:p>
          <a:p>
            <a:r>
              <a:rPr lang="en-US" dirty="0">
                <a:cs typeface="Calibri"/>
              </a:rPr>
              <a:t>Systemic approaches to food access may be more cost-effective, reach larger numbers of people, and be easier to sustain than individual approaches.</a:t>
            </a:r>
          </a:p>
        </p:txBody>
      </p:sp>
    </p:spTree>
    <p:extLst>
      <p:ext uri="{BB962C8B-B14F-4D97-AF65-F5344CB8AC3E}">
        <p14:creationId xmlns:p14="http://schemas.microsoft.com/office/powerpoint/2010/main" val="7877372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Orienting Goal</a:t>
            </a:r>
            <a:endParaRPr lang="en-US" dirty="0"/>
          </a:p>
        </p:txBody>
      </p:sp>
      <p:sp>
        <p:nvSpPr>
          <p:cNvPr id="3" name="Content Placeholder 2"/>
          <p:cNvSpPr>
            <a:spLocks noGrp="1"/>
          </p:cNvSpPr>
          <p:nvPr>
            <p:ph idx="1"/>
          </p:nvPr>
        </p:nvSpPr>
        <p:spPr>
          <a:xfrm>
            <a:off x="457200" y="1600200"/>
            <a:ext cx="8229600" cy="4114800"/>
          </a:xfrm>
        </p:spPr>
        <p:txBody>
          <a:bodyPr>
            <a:normAutofit/>
          </a:bodyPr>
          <a:lstStyle/>
          <a:p>
            <a:pPr lvl="0">
              <a:spcAft>
                <a:spcPts val="1200"/>
              </a:spcAft>
            </a:pPr>
            <a:r>
              <a:rPr lang="en-US" dirty="0" smtClean="0"/>
              <a:t>To assess whether greater reliance on regionally produced foods can improve food access for low-income communities, while also benefiting farmers, food supply chain firms, and others in the food system.</a:t>
            </a:r>
            <a:endParaRPr lang="en-US" dirty="0"/>
          </a:p>
        </p:txBody>
      </p:sp>
    </p:spTree>
    <p:extLst>
      <p:ext uri="{BB962C8B-B14F-4D97-AF65-F5344CB8AC3E}">
        <p14:creationId xmlns:p14="http://schemas.microsoft.com/office/powerpoint/2010/main" val="34289932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0" y="967816"/>
            <a:ext cx="9144000" cy="5486400"/>
          </a:xfrm>
        </p:spPr>
        <p:txBody>
          <a:bodyPr lIns="274320" rIns="274320">
            <a:normAutofit fontScale="55000" lnSpcReduction="20000"/>
          </a:bodyPr>
          <a:lstStyle/>
          <a:p>
            <a:pPr marL="514350" indent="-514350">
              <a:buFont typeface="+mj-lt"/>
              <a:buAutoNum type="arabicPeriod"/>
            </a:pPr>
            <a:r>
              <a:rPr lang="en-US" b="1" dirty="0"/>
              <a:t>What is the Northeast food system? </a:t>
            </a:r>
            <a:br>
              <a:rPr lang="en-US" b="1" dirty="0"/>
            </a:br>
            <a:r>
              <a:rPr lang="en-US" dirty="0"/>
              <a:t>Using a consistent set of metrics, define the salient attributes that describe Northeast consumers and the system of farms, processors, and distributors that supply the region’s food. </a:t>
            </a:r>
            <a:br>
              <a:rPr lang="en-US" dirty="0"/>
            </a:br>
            <a:endParaRPr lang="en-US" b="1" dirty="0"/>
          </a:p>
          <a:p>
            <a:pPr marL="514350" indent="-514350">
              <a:buFont typeface="+mj-lt"/>
              <a:buAutoNum type="arabicPeriod"/>
            </a:pPr>
            <a:r>
              <a:rPr lang="en-US" b="1" dirty="0"/>
              <a:t>Is food sufficiently accessible and affordable for Northeast consumers? </a:t>
            </a:r>
            <a:r>
              <a:rPr lang="en-US" dirty="0"/>
              <a:t>	</a:t>
            </a:r>
            <a:br>
              <a:rPr lang="en-US" dirty="0"/>
            </a:br>
            <a:r>
              <a:rPr lang="en-US" dirty="0"/>
              <a:t>Work in the target sites will help to determine if food </a:t>
            </a:r>
            <a:r>
              <a:rPr lang="en-US" dirty="0" smtClean="0"/>
              <a:t>is not </a:t>
            </a:r>
            <a:r>
              <a:rPr lang="en-US" dirty="0"/>
              <a:t>sufficiently accessible and affordable to consumers in locations where it is already available.</a:t>
            </a:r>
            <a:br>
              <a:rPr lang="en-US" dirty="0"/>
            </a:br>
            <a:endParaRPr lang="en-US" dirty="0"/>
          </a:p>
          <a:p>
            <a:pPr marL="514350" indent="-514350">
              <a:buFont typeface="+mj-lt"/>
              <a:buAutoNum type="arabicPeriod"/>
            </a:pPr>
            <a:r>
              <a:rPr lang="en-US" b="1" dirty="0"/>
              <a:t>How might the Northeast food system respond to future challenges and opportunities? </a:t>
            </a:r>
            <a:br>
              <a:rPr lang="en-US" b="1" dirty="0"/>
            </a:br>
            <a:r>
              <a:rPr lang="en-US" dirty="0"/>
              <a:t>Numerous drivers of food demand and shocks to food production will influence the relative importance of regional food systems. Scenarios of alternative futures will be analyzed using economic and bio- physical models to address increasing demand for regional products, changes in land availability, the influence of fuel price shocks, and climate change. </a:t>
            </a:r>
          </a:p>
          <a:p>
            <a:pPr marL="514350" indent="-514350">
              <a:buFont typeface="+mj-lt"/>
              <a:buAutoNum type="arabicPeriod"/>
            </a:pPr>
            <a:r>
              <a:rPr lang="en-US" b="1" dirty="0"/>
              <a:t>What changes would be required in key elements of the Northeast food system to provide more regionally produced and processed food in low income sites in the Northeast? </a:t>
            </a:r>
            <a:r>
              <a:rPr lang="en-US" dirty="0"/>
              <a:t/>
            </a:r>
            <a:br>
              <a:rPr lang="en-US" dirty="0"/>
            </a:br>
            <a:r>
              <a:rPr lang="en-US" dirty="0"/>
              <a:t>Changes may be necessary in multiple elements of the food system, such as production, infrastructure, demand, and policy</a:t>
            </a:r>
            <a:r>
              <a:rPr lang="en-US" dirty="0" smtClean="0"/>
              <a:t>.</a:t>
            </a:r>
            <a:endParaRPr lang="en-US" dirty="0"/>
          </a:p>
        </p:txBody>
      </p:sp>
      <p:sp>
        <p:nvSpPr>
          <p:cNvPr id="11" name="Title 10"/>
          <p:cNvSpPr>
            <a:spLocks noGrp="1"/>
          </p:cNvSpPr>
          <p:nvPr>
            <p:ph type="title"/>
          </p:nvPr>
        </p:nvSpPr>
        <p:spPr>
          <a:xfrm>
            <a:off x="0" y="60400"/>
            <a:ext cx="9144000" cy="625400"/>
          </a:xfrm>
        </p:spPr>
        <p:txBody>
          <a:bodyPr>
            <a:normAutofit fontScale="90000"/>
          </a:bodyPr>
          <a:lstStyle/>
          <a:p>
            <a:r>
              <a:rPr lang="en-US" dirty="0" smtClean="0"/>
              <a:t>Framing Questions</a:t>
            </a:r>
            <a:endParaRPr lang="en-US" dirty="0"/>
          </a:p>
        </p:txBody>
      </p:sp>
    </p:spTree>
    <p:extLst>
      <p:ext uri="{BB962C8B-B14F-4D97-AF65-F5344CB8AC3E}">
        <p14:creationId xmlns:p14="http://schemas.microsoft.com/office/powerpoint/2010/main" val="37396657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omposite-efsne-map-with-KatesChanges2015_Flat.jpg"/>
          <p:cNvPicPr>
            <a:picLocks noChangeAspect="1"/>
          </p:cNvPicPr>
          <p:nvPr/>
        </p:nvPicPr>
        <p:blipFill rotWithShape="1">
          <a:blip r:embed="rId2" cstate="print">
            <a:extLst>
              <a:ext uri="{28A0092B-C50C-407E-A947-70E740481C1C}">
                <a14:useLocalDpi xmlns:a14="http://schemas.microsoft.com/office/drawing/2010/main" val="0"/>
              </a:ext>
            </a:extLst>
          </a:blip>
          <a:srcRect t="-2664" b="9329"/>
          <a:stretch/>
        </p:blipFill>
        <p:spPr>
          <a:xfrm>
            <a:off x="192296" y="-182418"/>
            <a:ext cx="8951704" cy="6400800"/>
          </a:xfrm>
          <a:prstGeom prst="rect">
            <a:avLst/>
          </a:prstGeom>
        </p:spPr>
      </p:pic>
    </p:spTree>
    <p:extLst>
      <p:ext uri="{BB962C8B-B14F-4D97-AF65-F5344CB8AC3E}">
        <p14:creationId xmlns:p14="http://schemas.microsoft.com/office/powerpoint/2010/main" val="31776560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Integrative Approach: 11 Institutions</a:t>
            </a:r>
            <a:endParaRPr lang="en-US" dirty="0"/>
          </a:p>
        </p:txBody>
      </p:sp>
      <p:sp>
        <p:nvSpPr>
          <p:cNvPr id="3" name="Content Placeholder 2"/>
          <p:cNvSpPr>
            <a:spLocks noGrp="1"/>
          </p:cNvSpPr>
          <p:nvPr>
            <p:ph idx="1"/>
          </p:nvPr>
        </p:nvSpPr>
        <p:spPr>
          <a:xfrm>
            <a:off x="336772" y="1379538"/>
            <a:ext cx="8229600" cy="5249862"/>
          </a:xfrm>
        </p:spPr>
        <p:txBody>
          <a:bodyPr>
            <a:normAutofit fontScale="70000" lnSpcReduction="20000"/>
          </a:bodyPr>
          <a:lstStyle/>
          <a:p>
            <a:r>
              <a:rPr lang="en-US" dirty="0" smtClean="0"/>
              <a:t>Agricultural Research Service/USDA – </a:t>
            </a:r>
            <a:r>
              <a:rPr lang="en-US" dirty="0" err="1" smtClean="0"/>
              <a:t>Orono</a:t>
            </a:r>
            <a:r>
              <a:rPr lang="en-US" dirty="0" smtClean="0"/>
              <a:t>, ME and Beltsville, MD</a:t>
            </a:r>
          </a:p>
          <a:p>
            <a:r>
              <a:rPr lang="en-US" dirty="0" smtClean="0"/>
              <a:t>Columbia University, Urban Design Lab</a:t>
            </a:r>
          </a:p>
          <a:p>
            <a:r>
              <a:rPr lang="en-US" dirty="0"/>
              <a:t>Cornell University and Syracuse Cooperative Extension</a:t>
            </a:r>
          </a:p>
          <a:p>
            <a:r>
              <a:rPr lang="en-US" dirty="0" smtClean="0"/>
              <a:t>Delaware State University</a:t>
            </a:r>
          </a:p>
          <a:p>
            <a:r>
              <a:rPr lang="en-US" dirty="0" smtClean="0"/>
              <a:t>Economic Research Service/USDA Washington, DC</a:t>
            </a:r>
          </a:p>
          <a:p>
            <a:r>
              <a:rPr lang="en-US" dirty="0" smtClean="0"/>
              <a:t>Johns Hopkins University Bloomberg School of Public Health, Center for a Livable Future</a:t>
            </a:r>
          </a:p>
          <a:p>
            <a:r>
              <a:rPr lang="en-US" dirty="0" smtClean="0"/>
              <a:t>Northeast Regional Center for Rural Development (PD)</a:t>
            </a:r>
          </a:p>
          <a:p>
            <a:r>
              <a:rPr lang="en-US" dirty="0" smtClean="0"/>
              <a:t>Northeast Sustainable Agriculture Working Group</a:t>
            </a:r>
          </a:p>
          <a:p>
            <a:r>
              <a:rPr lang="en-US" dirty="0" smtClean="0"/>
              <a:t>Tufts University, Friedman School of Nutrition</a:t>
            </a:r>
          </a:p>
          <a:p>
            <a:r>
              <a:rPr lang="en-US" dirty="0" smtClean="0"/>
              <a:t>Penn State University</a:t>
            </a:r>
          </a:p>
          <a:p>
            <a:r>
              <a:rPr lang="en-US" dirty="0" smtClean="0"/>
              <a:t>University of Vermont</a:t>
            </a:r>
          </a:p>
          <a:p>
            <a:r>
              <a:rPr lang="en-US" dirty="0" smtClean="0"/>
              <a:t>West Virginia State University</a:t>
            </a:r>
          </a:p>
        </p:txBody>
      </p:sp>
    </p:spTree>
    <p:extLst>
      <p:ext uri="{BB962C8B-B14F-4D97-AF65-F5344CB8AC3E}">
        <p14:creationId xmlns:p14="http://schemas.microsoft.com/office/powerpoint/2010/main" val="28978437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85" y="365366"/>
            <a:ext cx="9144000" cy="944628"/>
          </a:xfrm>
        </p:spPr>
        <p:txBody>
          <a:bodyPr>
            <a:normAutofit fontScale="90000"/>
          </a:bodyPr>
          <a:lstStyle/>
          <a:p>
            <a:r>
              <a:rPr lang="en-US" dirty="0" smtClean="0"/>
              <a:t>Integrative Approach: Multiple Disciplines</a:t>
            </a:r>
            <a:endParaRPr lang="en-US" dirty="0"/>
          </a:p>
        </p:txBody>
      </p:sp>
      <p:sp>
        <p:nvSpPr>
          <p:cNvPr id="3" name="Content Placeholder 2"/>
          <p:cNvSpPr>
            <a:spLocks noGrp="1"/>
          </p:cNvSpPr>
          <p:nvPr>
            <p:ph idx="1"/>
          </p:nvPr>
        </p:nvSpPr>
        <p:spPr>
          <a:xfrm>
            <a:off x="317500" y="1656851"/>
            <a:ext cx="8686800" cy="4224233"/>
          </a:xfrm>
        </p:spPr>
        <p:txBody>
          <a:bodyPr numCol="2"/>
          <a:lstStyle/>
          <a:p>
            <a:r>
              <a:rPr lang="en-US" sz="2400" dirty="0"/>
              <a:t>Agricultural Engineering</a:t>
            </a:r>
          </a:p>
          <a:p>
            <a:r>
              <a:rPr lang="en-US" sz="2400" dirty="0"/>
              <a:t>Agricultural </a:t>
            </a:r>
            <a:r>
              <a:rPr lang="en-US" sz="2400" dirty="0" smtClean="0"/>
              <a:t>Economics / Economics</a:t>
            </a:r>
            <a:endParaRPr lang="en-US" sz="2400" dirty="0"/>
          </a:p>
          <a:p>
            <a:r>
              <a:rPr lang="en-US" sz="2400" dirty="0"/>
              <a:t>Agronomy</a:t>
            </a:r>
          </a:p>
          <a:p>
            <a:r>
              <a:rPr lang="en-US" sz="2400" dirty="0"/>
              <a:t>Architecture / Urban Design</a:t>
            </a:r>
          </a:p>
          <a:p>
            <a:r>
              <a:rPr lang="en-US" sz="2400" dirty="0"/>
              <a:t>Civil Engineering</a:t>
            </a:r>
          </a:p>
          <a:p>
            <a:r>
              <a:rPr lang="en-US" sz="2400" dirty="0"/>
              <a:t>Climatology</a:t>
            </a:r>
          </a:p>
          <a:p>
            <a:r>
              <a:rPr lang="en-US" sz="2400" dirty="0"/>
              <a:t>Communications</a:t>
            </a:r>
          </a:p>
          <a:p>
            <a:r>
              <a:rPr lang="en-US" sz="2400" dirty="0"/>
              <a:t>Community </a:t>
            </a:r>
            <a:r>
              <a:rPr lang="en-US" sz="2400" dirty="0" smtClean="0"/>
              <a:t>Development</a:t>
            </a:r>
            <a:endParaRPr lang="en-US" sz="2400" dirty="0"/>
          </a:p>
          <a:p>
            <a:r>
              <a:rPr lang="en-US" sz="2400" dirty="0"/>
              <a:t>Crop and Soil Science</a:t>
            </a:r>
          </a:p>
          <a:p>
            <a:r>
              <a:rPr lang="en-US" sz="2400" dirty="0"/>
              <a:t>Education</a:t>
            </a:r>
          </a:p>
          <a:p>
            <a:r>
              <a:rPr lang="en-US" sz="2400" dirty="0"/>
              <a:t>Food Policy</a:t>
            </a:r>
          </a:p>
          <a:p>
            <a:r>
              <a:rPr lang="en-US" sz="2400" dirty="0"/>
              <a:t>Food Systems </a:t>
            </a:r>
          </a:p>
          <a:p>
            <a:r>
              <a:rPr lang="en-US" sz="2400" dirty="0"/>
              <a:t>Public Health</a:t>
            </a:r>
          </a:p>
          <a:p>
            <a:r>
              <a:rPr lang="en-US" sz="2400" dirty="0"/>
              <a:t>Natural Resource Management</a:t>
            </a:r>
          </a:p>
          <a:p>
            <a:r>
              <a:rPr lang="en-US" sz="2400" dirty="0"/>
              <a:t>Nutrition Science</a:t>
            </a:r>
          </a:p>
          <a:p>
            <a:r>
              <a:rPr lang="en-US" sz="2400" dirty="0" smtClean="0"/>
              <a:t>Sociology</a:t>
            </a:r>
            <a:endParaRPr lang="en-US" sz="2400" dirty="0"/>
          </a:p>
        </p:txBody>
      </p:sp>
    </p:spTree>
    <p:extLst>
      <p:ext uri="{BB962C8B-B14F-4D97-AF65-F5344CB8AC3E}">
        <p14:creationId xmlns:p14="http://schemas.microsoft.com/office/powerpoint/2010/main" val="3561835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3" name="Straight Connector 42"/>
          <p:cNvCxnSpPr/>
          <p:nvPr/>
        </p:nvCxnSpPr>
        <p:spPr>
          <a:xfrm rot="5400000" flipH="1" flipV="1">
            <a:off x="4870933" y="1312293"/>
            <a:ext cx="3296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35241" y="1479761"/>
            <a:ext cx="8672315" cy="5260056"/>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8204" y="2898508"/>
            <a:ext cx="1662545" cy="3293209"/>
          </a:xfrm>
          <a:prstGeom prst="rect">
            <a:avLst/>
          </a:prstGeom>
          <a:solidFill>
            <a:schemeClr val="accent3">
              <a:lumMod val="60000"/>
              <a:lumOff val="40000"/>
            </a:schemeClr>
          </a:solidFill>
          <a:ln>
            <a:solidFill>
              <a:schemeClr val="tx1"/>
            </a:solidFill>
          </a:ln>
        </p:spPr>
        <p:txBody>
          <a:bodyPr wrap="square" rtlCol="0">
            <a:spAutoFit/>
          </a:bodyPr>
          <a:lstStyle/>
          <a:p>
            <a:pPr lvl="0" algn="ctr"/>
            <a:r>
              <a:rPr lang="en-US" sz="1600" dirty="0" smtClean="0">
                <a:solidFill>
                  <a:prstClr val="black"/>
                </a:solidFill>
              </a:rPr>
              <a:t>Obj. 1</a:t>
            </a:r>
            <a:r>
              <a:rPr lang="en-US" sz="1600" i="1" dirty="0" smtClean="0">
                <a:solidFill>
                  <a:prstClr val="black"/>
                </a:solidFill>
              </a:rPr>
              <a:t>: Consumption</a:t>
            </a:r>
          </a:p>
          <a:p>
            <a:pPr algn="ctr"/>
            <a:r>
              <a:rPr lang="en-US" sz="1600" b="1" dirty="0" smtClean="0"/>
              <a:t>Anne Palmer</a:t>
            </a:r>
            <a:endParaRPr lang="en-US" sz="1600" dirty="0" smtClean="0"/>
          </a:p>
          <a:p>
            <a:pPr algn="ctr"/>
            <a:r>
              <a:rPr lang="en-US" sz="1600" dirty="0" smtClean="0"/>
              <a:t>Linda Berlin</a:t>
            </a:r>
          </a:p>
          <a:p>
            <a:pPr algn="ctr"/>
            <a:r>
              <a:rPr lang="en-US" sz="1600" dirty="0"/>
              <a:t>A. </a:t>
            </a:r>
            <a:r>
              <a:rPr lang="en-US" sz="1600" dirty="0" err="1" smtClean="0"/>
              <a:t>Bonanno</a:t>
            </a:r>
            <a:endParaRPr lang="en-US" sz="1600" dirty="0"/>
          </a:p>
          <a:p>
            <a:pPr algn="ctr"/>
            <a:r>
              <a:rPr lang="en-US" sz="1600" dirty="0" smtClean="0"/>
              <a:t>Anita Bono</a:t>
            </a:r>
          </a:p>
          <a:p>
            <a:pPr algn="ctr"/>
            <a:r>
              <a:rPr lang="en-US" sz="1600" dirty="0" smtClean="0"/>
              <a:t>Kate Clancy</a:t>
            </a:r>
          </a:p>
          <a:p>
            <a:pPr algn="ctr"/>
            <a:r>
              <a:rPr lang="en-US" sz="1600" dirty="0" smtClean="0"/>
              <a:t>Rebecca Cleary</a:t>
            </a:r>
          </a:p>
          <a:p>
            <a:pPr algn="ctr"/>
            <a:r>
              <a:rPr lang="en-US" sz="1600" dirty="0" smtClean="0"/>
              <a:t>Kathy </a:t>
            </a:r>
            <a:r>
              <a:rPr lang="en-US" sz="1600" dirty="0" err="1" smtClean="0"/>
              <a:t>Dischner</a:t>
            </a:r>
            <a:endParaRPr lang="en-US" sz="1600" dirty="0" smtClean="0"/>
          </a:p>
          <a:p>
            <a:pPr algn="ctr"/>
            <a:r>
              <a:rPr lang="en-US" sz="1600" dirty="0" smtClean="0"/>
              <a:t>Bonnie Dunn</a:t>
            </a:r>
          </a:p>
          <a:p>
            <a:pPr algn="ctr"/>
            <a:r>
              <a:rPr lang="en-US" sz="1600" dirty="0" smtClean="0"/>
              <a:t>Carol </a:t>
            </a:r>
            <a:r>
              <a:rPr lang="en-US" sz="1600" dirty="0" err="1" smtClean="0"/>
              <a:t>Giesecke</a:t>
            </a:r>
            <a:endParaRPr lang="en-US" sz="1600" dirty="0" smtClean="0"/>
          </a:p>
          <a:p>
            <a:pPr algn="ctr"/>
            <a:r>
              <a:rPr lang="en-US" sz="1600" dirty="0" smtClean="0"/>
              <a:t>Clare </a:t>
            </a:r>
            <a:r>
              <a:rPr lang="en-US" sz="1600" dirty="0" err="1" smtClean="0"/>
              <a:t>Hinrichs</a:t>
            </a:r>
            <a:endParaRPr lang="en-US" sz="1600" dirty="0" smtClean="0"/>
          </a:p>
          <a:p>
            <a:pPr algn="ctr"/>
            <a:r>
              <a:rPr lang="en-US" sz="1600" dirty="0" smtClean="0"/>
              <a:t>Heather </a:t>
            </a:r>
            <a:r>
              <a:rPr lang="en-US" sz="1600" dirty="0" err="1" smtClean="0"/>
              <a:t>Mikulas</a:t>
            </a:r>
            <a:endParaRPr lang="en-US" sz="1600" dirty="0" smtClean="0"/>
          </a:p>
        </p:txBody>
      </p:sp>
      <p:sp>
        <p:nvSpPr>
          <p:cNvPr id="5" name="TextBox 4"/>
          <p:cNvSpPr txBox="1"/>
          <p:nvPr/>
        </p:nvSpPr>
        <p:spPr>
          <a:xfrm>
            <a:off x="2504960" y="2897126"/>
            <a:ext cx="1828800" cy="2062103"/>
          </a:xfrm>
          <a:prstGeom prst="rect">
            <a:avLst/>
          </a:prstGeom>
          <a:solidFill>
            <a:schemeClr val="accent2">
              <a:lumMod val="40000"/>
              <a:lumOff val="60000"/>
            </a:schemeClr>
          </a:solidFill>
          <a:ln>
            <a:solidFill>
              <a:schemeClr val="tx1"/>
            </a:solidFill>
          </a:ln>
        </p:spPr>
        <p:txBody>
          <a:bodyPr wrap="square" rtlCol="0">
            <a:spAutoFit/>
          </a:bodyPr>
          <a:lstStyle/>
          <a:p>
            <a:pPr lvl="0" algn="ctr"/>
            <a:r>
              <a:rPr lang="en-US" sz="1600" dirty="0" smtClean="0">
                <a:solidFill>
                  <a:prstClr val="black"/>
                </a:solidFill>
              </a:rPr>
              <a:t>Obj. 2: </a:t>
            </a:r>
            <a:r>
              <a:rPr lang="en-US" sz="1600" i="1" dirty="0" smtClean="0">
                <a:solidFill>
                  <a:prstClr val="black"/>
                </a:solidFill>
              </a:rPr>
              <a:t>Distribution</a:t>
            </a:r>
          </a:p>
          <a:p>
            <a:pPr algn="ctr"/>
            <a:r>
              <a:rPr lang="en-US" sz="1600" b="1" dirty="0" smtClean="0"/>
              <a:t>Miguel Gomez</a:t>
            </a:r>
          </a:p>
          <a:p>
            <a:pPr algn="ctr"/>
            <a:r>
              <a:rPr lang="en-US" sz="1600" dirty="0" smtClean="0"/>
              <a:t>Patrick Canning</a:t>
            </a:r>
          </a:p>
          <a:p>
            <a:pPr algn="ctr"/>
            <a:r>
              <a:rPr lang="en-US" sz="1600" dirty="0" smtClean="0"/>
              <a:t>Kate Clancy</a:t>
            </a:r>
          </a:p>
          <a:p>
            <a:pPr algn="ctr"/>
            <a:r>
              <a:rPr lang="en-US" sz="1600" dirty="0" smtClean="0"/>
              <a:t>Oliver </a:t>
            </a:r>
            <a:r>
              <a:rPr lang="en-US" sz="1600" dirty="0" err="1" smtClean="0"/>
              <a:t>Gao</a:t>
            </a:r>
            <a:endParaRPr lang="en-US" sz="1600" dirty="0" smtClean="0"/>
          </a:p>
          <a:p>
            <a:pPr algn="ctr"/>
            <a:r>
              <a:rPr lang="en-US" sz="1600" dirty="0" smtClean="0"/>
              <a:t>Frank </a:t>
            </a:r>
            <a:r>
              <a:rPr lang="en-US" sz="1600" dirty="0" err="1" smtClean="0"/>
              <a:t>Ge</a:t>
            </a:r>
            <a:endParaRPr lang="en-US" sz="1600" dirty="0" smtClean="0"/>
          </a:p>
          <a:p>
            <a:pPr algn="ctr"/>
            <a:r>
              <a:rPr lang="en-US" sz="1600" dirty="0" smtClean="0"/>
              <a:t>Elaine Hill</a:t>
            </a:r>
          </a:p>
          <a:p>
            <a:pPr algn="ctr"/>
            <a:r>
              <a:rPr lang="en-US" sz="1600" smtClean="0"/>
              <a:t>Kris Park</a:t>
            </a:r>
            <a:endParaRPr lang="en-US" sz="1600" dirty="0" smtClean="0"/>
          </a:p>
        </p:txBody>
      </p:sp>
      <p:sp>
        <p:nvSpPr>
          <p:cNvPr id="6" name="TextBox 5"/>
          <p:cNvSpPr txBox="1"/>
          <p:nvPr/>
        </p:nvSpPr>
        <p:spPr>
          <a:xfrm>
            <a:off x="4670646" y="2893916"/>
            <a:ext cx="2031061" cy="1077218"/>
          </a:xfrm>
          <a:prstGeom prst="rect">
            <a:avLst/>
          </a:prstGeom>
          <a:solidFill>
            <a:schemeClr val="accent1">
              <a:lumMod val="40000"/>
              <a:lumOff val="60000"/>
            </a:schemeClr>
          </a:solidFill>
          <a:ln>
            <a:solidFill>
              <a:schemeClr val="tx1"/>
            </a:solidFill>
          </a:ln>
        </p:spPr>
        <p:txBody>
          <a:bodyPr wrap="square" rtlCol="0">
            <a:spAutoFit/>
          </a:bodyPr>
          <a:lstStyle/>
          <a:p>
            <a:pPr lvl="0" algn="ctr"/>
            <a:r>
              <a:rPr lang="en-US" sz="1600" dirty="0" smtClean="0">
                <a:solidFill>
                  <a:prstClr val="black"/>
                </a:solidFill>
              </a:rPr>
              <a:t>Obj. 3: </a:t>
            </a:r>
            <a:r>
              <a:rPr lang="en-US" sz="1600" i="1" dirty="0" smtClean="0">
                <a:solidFill>
                  <a:prstClr val="black"/>
                </a:solidFill>
              </a:rPr>
              <a:t>Production</a:t>
            </a:r>
          </a:p>
          <a:p>
            <a:pPr algn="ctr"/>
            <a:r>
              <a:rPr lang="en-US" sz="1600" b="1" dirty="0" smtClean="0"/>
              <a:t>T. Griffin/C. Peters</a:t>
            </a:r>
          </a:p>
          <a:p>
            <a:pPr algn="ctr"/>
            <a:r>
              <a:rPr lang="en-US" sz="1600" dirty="0" smtClean="0"/>
              <a:t>Michael </a:t>
            </a:r>
            <a:r>
              <a:rPr lang="en-US" sz="1600" dirty="0" err="1" smtClean="0"/>
              <a:t>Conard</a:t>
            </a:r>
            <a:endParaRPr lang="en-US" sz="1600" dirty="0" smtClean="0"/>
          </a:p>
          <a:p>
            <a:pPr algn="ctr"/>
            <a:r>
              <a:rPr lang="en-US" sz="1600" dirty="0" smtClean="0"/>
              <a:t>David Fleisher</a:t>
            </a:r>
          </a:p>
        </p:txBody>
      </p:sp>
      <p:sp>
        <p:nvSpPr>
          <p:cNvPr id="11" name="TextBox 10"/>
          <p:cNvSpPr txBox="1"/>
          <p:nvPr/>
        </p:nvSpPr>
        <p:spPr>
          <a:xfrm>
            <a:off x="3559841" y="1676843"/>
            <a:ext cx="2147027" cy="514279"/>
          </a:xfrm>
          <a:prstGeom prst="rect">
            <a:avLst/>
          </a:prstGeom>
          <a:noFill/>
          <a:ln w="15875">
            <a:solidFill>
              <a:schemeClr val="tx1"/>
            </a:solidFill>
          </a:ln>
        </p:spPr>
        <p:txBody>
          <a:bodyPr wrap="square" rtlCol="0">
            <a:spAutoFit/>
          </a:bodyPr>
          <a:lstStyle/>
          <a:p>
            <a:pPr algn="ctr"/>
            <a:r>
              <a:rPr lang="en-US" sz="1600" b="1" dirty="0" smtClean="0"/>
              <a:t>Stephan J. Goetz</a:t>
            </a:r>
          </a:p>
          <a:p>
            <a:pPr algn="ctr"/>
            <a:r>
              <a:rPr lang="en-US" sz="1400" dirty="0" smtClean="0"/>
              <a:t>Project Director</a:t>
            </a:r>
            <a:endParaRPr lang="en-US" sz="1400" dirty="0"/>
          </a:p>
        </p:txBody>
      </p:sp>
      <p:cxnSp>
        <p:nvCxnSpPr>
          <p:cNvPr id="17" name="Elbow Connector 16"/>
          <p:cNvCxnSpPr/>
          <p:nvPr/>
        </p:nvCxnSpPr>
        <p:spPr>
          <a:xfrm rot="10800000" flipV="1">
            <a:off x="1371600" y="2633264"/>
            <a:ext cx="6400800" cy="265244"/>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405796" y="2635042"/>
            <a:ext cx="0" cy="2569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58000" y="2635039"/>
            <a:ext cx="9881" cy="22143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615356" y="2201654"/>
            <a:ext cx="1" cy="42367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32587" y="2886177"/>
            <a:ext cx="1662545" cy="1569660"/>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1600" dirty="0" smtClean="0"/>
              <a:t>Obj. 4: </a:t>
            </a:r>
            <a:r>
              <a:rPr lang="en-US" sz="1600" i="1" dirty="0" smtClean="0"/>
              <a:t>Outreach</a:t>
            </a:r>
          </a:p>
          <a:p>
            <a:pPr algn="ctr"/>
            <a:r>
              <a:rPr lang="en-US" sz="1600" b="1" dirty="0" smtClean="0"/>
              <a:t>Kathryn </a:t>
            </a:r>
            <a:r>
              <a:rPr lang="en-US" sz="1600" b="1" dirty="0" err="1" smtClean="0"/>
              <a:t>Ruhf</a:t>
            </a:r>
            <a:endParaRPr lang="en-US" sz="1600" b="1" dirty="0" smtClean="0"/>
          </a:p>
          <a:p>
            <a:pPr algn="ctr"/>
            <a:r>
              <a:rPr lang="en-US" sz="1600" dirty="0" smtClean="0"/>
              <a:t>Linda Berlin</a:t>
            </a:r>
          </a:p>
          <a:p>
            <a:pPr algn="ctr"/>
            <a:r>
              <a:rPr lang="en-US" sz="1600" dirty="0" smtClean="0"/>
              <a:t>Michael </a:t>
            </a:r>
            <a:r>
              <a:rPr lang="en-US" sz="1600" dirty="0" err="1" smtClean="0"/>
              <a:t>Conard</a:t>
            </a:r>
            <a:endParaRPr lang="en-US" sz="1600" dirty="0" smtClean="0"/>
          </a:p>
          <a:p>
            <a:pPr algn="ctr"/>
            <a:r>
              <a:rPr lang="en-US" sz="1600" dirty="0" smtClean="0"/>
              <a:t>Kristen Devlin</a:t>
            </a:r>
            <a:endParaRPr lang="en-US" sz="1600" dirty="0"/>
          </a:p>
          <a:p>
            <a:pPr algn="ctr"/>
            <a:r>
              <a:rPr lang="en-US" sz="1600" dirty="0" err="1" smtClean="0"/>
              <a:t>Deno</a:t>
            </a:r>
            <a:r>
              <a:rPr lang="en-US" sz="1600" dirty="0" smtClean="0"/>
              <a:t> </a:t>
            </a:r>
            <a:r>
              <a:rPr lang="en-US" sz="1600" dirty="0" err="1" smtClean="0"/>
              <a:t>DeCiantis</a:t>
            </a:r>
            <a:endParaRPr lang="en-US" sz="1600" dirty="0" smtClean="0"/>
          </a:p>
        </p:txBody>
      </p:sp>
      <p:sp>
        <p:nvSpPr>
          <p:cNvPr id="8" name="TextBox 7"/>
          <p:cNvSpPr txBox="1"/>
          <p:nvPr/>
        </p:nvSpPr>
        <p:spPr>
          <a:xfrm>
            <a:off x="2286000" y="5023860"/>
            <a:ext cx="1665516" cy="1569660"/>
          </a:xfrm>
          <a:prstGeom prst="rect">
            <a:avLst/>
          </a:prstGeom>
          <a:solidFill>
            <a:schemeClr val="bg2">
              <a:lumMod val="90000"/>
            </a:schemeClr>
          </a:solidFill>
          <a:ln>
            <a:solidFill>
              <a:schemeClr val="tx1"/>
            </a:solidFill>
          </a:ln>
        </p:spPr>
        <p:txBody>
          <a:bodyPr wrap="square" rtlCol="0">
            <a:spAutoFit/>
          </a:bodyPr>
          <a:lstStyle/>
          <a:p>
            <a:pPr algn="ctr"/>
            <a:r>
              <a:rPr lang="en-US" sz="1600" dirty="0" smtClean="0"/>
              <a:t>Obj. 5: </a:t>
            </a:r>
            <a:r>
              <a:rPr lang="en-US" sz="1600" i="1" dirty="0" smtClean="0"/>
              <a:t>Education</a:t>
            </a:r>
          </a:p>
          <a:p>
            <a:pPr algn="ctr"/>
            <a:r>
              <a:rPr lang="en-US" sz="1600" b="1" dirty="0" smtClean="0"/>
              <a:t>C. Peters</a:t>
            </a:r>
          </a:p>
          <a:p>
            <a:pPr algn="ctr"/>
            <a:r>
              <a:rPr lang="en-US" sz="1600" dirty="0" smtClean="0"/>
              <a:t>Linda Berlin</a:t>
            </a:r>
          </a:p>
          <a:p>
            <a:pPr algn="ctr"/>
            <a:r>
              <a:rPr lang="en-US" sz="1600" dirty="0" smtClean="0"/>
              <a:t>Carol </a:t>
            </a:r>
            <a:r>
              <a:rPr lang="en-US" sz="1600" dirty="0" err="1" smtClean="0"/>
              <a:t>Giesecke</a:t>
            </a:r>
            <a:endParaRPr lang="en-US" sz="1600" dirty="0" smtClean="0"/>
          </a:p>
          <a:p>
            <a:pPr algn="ctr"/>
            <a:r>
              <a:rPr lang="en-US" sz="1600" dirty="0" smtClean="0"/>
              <a:t>Tim Griffin</a:t>
            </a:r>
          </a:p>
          <a:p>
            <a:pPr algn="ctr"/>
            <a:r>
              <a:rPr lang="en-US" sz="1600" dirty="0" smtClean="0"/>
              <a:t>Clare </a:t>
            </a:r>
            <a:r>
              <a:rPr lang="en-US" sz="1600" dirty="0" err="1" smtClean="0"/>
              <a:t>Hinrichs</a:t>
            </a:r>
            <a:endParaRPr lang="en-US" sz="1600" dirty="0" smtClean="0"/>
          </a:p>
        </p:txBody>
      </p:sp>
      <p:sp>
        <p:nvSpPr>
          <p:cNvPr id="13" name="TextBox 12"/>
          <p:cNvSpPr txBox="1"/>
          <p:nvPr/>
        </p:nvSpPr>
        <p:spPr>
          <a:xfrm>
            <a:off x="228600" y="935412"/>
            <a:ext cx="8681459" cy="542850"/>
          </a:xfrm>
          <a:prstGeom prst="rect">
            <a:avLst/>
          </a:prstGeom>
          <a:solidFill>
            <a:schemeClr val="tx1">
              <a:lumMod val="85000"/>
              <a:lumOff val="15000"/>
            </a:schemeClr>
          </a:solidFill>
          <a:ln w="15875">
            <a:solidFill>
              <a:schemeClr val="tx1"/>
            </a:solidFill>
          </a:ln>
        </p:spPr>
        <p:txBody>
          <a:bodyPr wrap="square" rtlCol="0">
            <a:spAutoFit/>
          </a:bodyPr>
          <a:lstStyle/>
          <a:p>
            <a:pPr algn="ctr"/>
            <a:endParaRPr lang="en-US" sz="800" b="1" dirty="0" smtClean="0"/>
          </a:p>
          <a:p>
            <a:pPr algn="ctr"/>
            <a:r>
              <a:rPr lang="en-US" sz="1600" b="1" dirty="0" smtClean="0">
                <a:solidFill>
                  <a:schemeClr val="bg1"/>
                </a:solidFill>
              </a:rPr>
              <a:t>Advisory Board: </a:t>
            </a:r>
            <a:r>
              <a:rPr lang="en-US" sz="1600" dirty="0" smtClean="0">
                <a:solidFill>
                  <a:schemeClr val="bg1"/>
                </a:solidFill>
              </a:rPr>
              <a:t>Robert King, Toni </a:t>
            </a:r>
            <a:r>
              <a:rPr lang="en-US" sz="1600" dirty="0" err="1" smtClean="0">
                <a:solidFill>
                  <a:schemeClr val="bg1"/>
                </a:solidFill>
              </a:rPr>
              <a:t>Liquori</a:t>
            </a:r>
            <a:r>
              <a:rPr lang="en-US" sz="1600" dirty="0" smtClean="0">
                <a:solidFill>
                  <a:schemeClr val="bg1"/>
                </a:solidFill>
              </a:rPr>
              <a:t>, David Marvel, Joyce Smith</a:t>
            </a:r>
          </a:p>
          <a:p>
            <a:pPr algn="ctr"/>
            <a:endParaRPr lang="en-US" sz="800" dirty="0"/>
          </a:p>
        </p:txBody>
      </p:sp>
      <p:sp>
        <p:nvSpPr>
          <p:cNvPr id="29" name="TextBox 28"/>
          <p:cNvSpPr txBox="1"/>
          <p:nvPr/>
        </p:nvSpPr>
        <p:spPr>
          <a:xfrm>
            <a:off x="1170091" y="2017274"/>
            <a:ext cx="2147027" cy="514279"/>
          </a:xfrm>
          <a:prstGeom prst="rect">
            <a:avLst/>
          </a:prstGeom>
          <a:noFill/>
          <a:ln w="15875">
            <a:solidFill>
              <a:schemeClr val="tx1"/>
            </a:solidFill>
          </a:ln>
        </p:spPr>
        <p:txBody>
          <a:bodyPr wrap="square" rtlCol="0">
            <a:spAutoFit/>
          </a:bodyPr>
          <a:lstStyle/>
          <a:p>
            <a:pPr algn="ctr"/>
            <a:r>
              <a:rPr lang="en-US" sz="1600" b="1" dirty="0" smtClean="0"/>
              <a:t>Kate Clancy</a:t>
            </a:r>
          </a:p>
          <a:p>
            <a:pPr algn="ctr"/>
            <a:r>
              <a:rPr lang="en-US" sz="1400" dirty="0" smtClean="0"/>
              <a:t>Deputy Director</a:t>
            </a:r>
            <a:endParaRPr lang="en-US" sz="1400" dirty="0"/>
          </a:p>
        </p:txBody>
      </p:sp>
      <p:cxnSp>
        <p:nvCxnSpPr>
          <p:cNvPr id="30" name="Elbow Connector 29"/>
          <p:cNvCxnSpPr>
            <a:endCxn id="29" idx="0"/>
          </p:cNvCxnSpPr>
          <p:nvPr/>
        </p:nvCxnSpPr>
        <p:spPr>
          <a:xfrm rot="10800000" flipV="1">
            <a:off x="2243605" y="1872066"/>
            <a:ext cx="1316238" cy="145207"/>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209800" y="2530476"/>
            <a:ext cx="0" cy="10210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685" y="87590"/>
            <a:ext cx="9144000" cy="821153"/>
          </a:xfrm>
        </p:spPr>
        <p:txBody>
          <a:bodyPr>
            <a:normAutofit/>
          </a:bodyPr>
          <a:lstStyle/>
          <a:p>
            <a:r>
              <a:rPr lang="en-US" dirty="0" smtClean="0"/>
              <a:t>Organizational Chart</a:t>
            </a:r>
            <a:endParaRPr lang="en-US" dirty="0"/>
          </a:p>
        </p:txBody>
      </p:sp>
      <p:sp>
        <p:nvSpPr>
          <p:cNvPr id="32" name="TextBox 31"/>
          <p:cNvSpPr txBox="1"/>
          <p:nvPr/>
        </p:nvSpPr>
        <p:spPr>
          <a:xfrm>
            <a:off x="5029200" y="4634998"/>
            <a:ext cx="3739896" cy="181588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1600" dirty="0" smtClean="0"/>
              <a:t>Scenarios &amp; Modeling</a:t>
            </a:r>
            <a:endParaRPr lang="en-US" sz="1600" i="1" dirty="0" smtClean="0"/>
          </a:p>
          <a:p>
            <a:pPr algn="ctr"/>
            <a:r>
              <a:rPr lang="en-US" sz="1600" b="1" dirty="0" smtClean="0"/>
              <a:t>C. Peters</a:t>
            </a:r>
          </a:p>
          <a:p>
            <a:pPr algn="ctr"/>
            <a:endParaRPr lang="en-US" sz="1600" b="1" dirty="0"/>
          </a:p>
          <a:p>
            <a:pPr algn="ctr"/>
            <a:endParaRPr lang="en-US" sz="1600" b="1" dirty="0" smtClean="0"/>
          </a:p>
          <a:p>
            <a:pPr algn="ctr"/>
            <a:endParaRPr lang="en-US" sz="1600" b="1" dirty="0"/>
          </a:p>
          <a:p>
            <a:pPr algn="ctr"/>
            <a:endParaRPr lang="en-US" sz="1600" b="1" dirty="0"/>
          </a:p>
          <a:p>
            <a:pPr algn="ctr"/>
            <a:endParaRPr lang="en-US" sz="1600" b="1" dirty="0" smtClean="0"/>
          </a:p>
        </p:txBody>
      </p:sp>
      <p:sp>
        <p:nvSpPr>
          <p:cNvPr id="34" name="TextBox 33"/>
          <p:cNvSpPr txBox="1"/>
          <p:nvPr/>
        </p:nvSpPr>
        <p:spPr>
          <a:xfrm>
            <a:off x="5082908" y="5257800"/>
            <a:ext cx="3648456" cy="984886"/>
          </a:xfrm>
          <a:prstGeom prst="rect">
            <a:avLst/>
          </a:prstGeom>
          <a:solidFill>
            <a:schemeClr val="accent4">
              <a:lumMod val="40000"/>
              <a:lumOff val="60000"/>
            </a:schemeClr>
          </a:solidFill>
          <a:ln w="0">
            <a:noFill/>
          </a:ln>
        </p:spPr>
        <p:txBody>
          <a:bodyPr wrap="square" lIns="0" tIns="0" rIns="0" bIns="0" numCol="2" rtlCol="0">
            <a:spAutoFit/>
          </a:bodyPr>
          <a:lstStyle/>
          <a:p>
            <a:pPr algn="ctr"/>
            <a:r>
              <a:rPr lang="en-US" sz="1600" dirty="0"/>
              <a:t>Alessandro </a:t>
            </a:r>
            <a:r>
              <a:rPr lang="en-US" sz="1600" dirty="0" err="1"/>
              <a:t>Bonanno</a:t>
            </a:r>
            <a:endParaRPr lang="en-US" sz="1600" dirty="0"/>
          </a:p>
          <a:p>
            <a:pPr algn="ctr"/>
            <a:r>
              <a:rPr lang="en-US" sz="1600" dirty="0"/>
              <a:t>Patrick Canning</a:t>
            </a:r>
          </a:p>
          <a:p>
            <a:pPr algn="ctr"/>
            <a:r>
              <a:rPr lang="en-US" sz="1600" dirty="0"/>
              <a:t>Kate </a:t>
            </a:r>
            <a:r>
              <a:rPr lang="en-US" sz="1600" dirty="0" smtClean="0"/>
              <a:t>Clancy</a:t>
            </a:r>
          </a:p>
          <a:p>
            <a:pPr algn="ctr"/>
            <a:r>
              <a:rPr lang="en-US" sz="1600" dirty="0" smtClean="0"/>
              <a:t>Michael </a:t>
            </a:r>
            <a:r>
              <a:rPr lang="en-US" sz="1600" dirty="0" err="1"/>
              <a:t>Conard</a:t>
            </a:r>
            <a:endParaRPr lang="en-US" sz="1600" dirty="0"/>
          </a:p>
          <a:p>
            <a:pPr algn="ctr"/>
            <a:r>
              <a:rPr lang="en-US" sz="1600" dirty="0"/>
              <a:t>Dave </a:t>
            </a:r>
            <a:r>
              <a:rPr lang="en-US" sz="1600" dirty="0" smtClean="0"/>
              <a:t>Fleisher</a:t>
            </a:r>
          </a:p>
          <a:p>
            <a:pPr algn="ctr"/>
            <a:r>
              <a:rPr lang="en-US" sz="1600" dirty="0" smtClean="0"/>
              <a:t>Frank </a:t>
            </a:r>
            <a:r>
              <a:rPr lang="en-US" sz="1600" dirty="0" err="1" smtClean="0"/>
              <a:t>Ge</a:t>
            </a:r>
            <a:endParaRPr lang="en-US" sz="1600" dirty="0" smtClean="0"/>
          </a:p>
          <a:p>
            <a:pPr algn="ctr"/>
            <a:r>
              <a:rPr lang="en-US" sz="1600" dirty="0" smtClean="0"/>
              <a:t>Miguel Gomez</a:t>
            </a:r>
            <a:endParaRPr lang="en-US" sz="1600" dirty="0"/>
          </a:p>
        </p:txBody>
      </p:sp>
      <p:cxnSp>
        <p:nvCxnSpPr>
          <p:cNvPr id="38" name="Straight Connector 37"/>
          <p:cNvCxnSpPr/>
          <p:nvPr/>
        </p:nvCxnSpPr>
        <p:spPr>
          <a:xfrm>
            <a:off x="5746536" y="2635039"/>
            <a:ext cx="0" cy="2569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761452" y="2624090"/>
            <a:ext cx="0" cy="2569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06428" y="2642647"/>
            <a:ext cx="9614" cy="237007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2683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1352490"/>
            <a:ext cx="4570482" cy="400110"/>
          </a:xfrm>
          <a:prstGeom prst="rect">
            <a:avLst/>
          </a:prstGeom>
          <a:noFill/>
        </p:spPr>
        <p:txBody>
          <a:bodyPr wrap="none" rtlCol="0">
            <a:spAutoFit/>
          </a:bodyPr>
          <a:lstStyle/>
          <a:p>
            <a:pPr marL="342900" indent="-342900">
              <a:buFont typeface="Arial"/>
              <a:buChar char="•"/>
            </a:pPr>
            <a:r>
              <a:rPr lang="en-US" sz="2000" b="1" dirty="0" smtClean="0"/>
              <a:t>One of nine locations (e.g., Baltimore)</a:t>
            </a:r>
            <a:endParaRPr lang="en-US" sz="2000" b="1" dirty="0"/>
          </a:p>
        </p:txBody>
      </p:sp>
      <p:sp>
        <p:nvSpPr>
          <p:cNvPr id="13" name="TextBox 12"/>
          <p:cNvSpPr txBox="1"/>
          <p:nvPr/>
        </p:nvSpPr>
        <p:spPr>
          <a:xfrm>
            <a:off x="304800" y="1981200"/>
            <a:ext cx="3886200" cy="1015663"/>
          </a:xfrm>
          <a:prstGeom prst="rect">
            <a:avLst/>
          </a:prstGeom>
          <a:noFill/>
        </p:spPr>
        <p:txBody>
          <a:bodyPr wrap="square" rtlCol="0">
            <a:spAutoFit/>
          </a:bodyPr>
          <a:lstStyle/>
          <a:p>
            <a:pPr marL="342900" indent="-342900">
              <a:buFont typeface="Arial"/>
              <a:buChar char="•"/>
            </a:pPr>
            <a:r>
              <a:rPr lang="en-US" sz="2000" b="1" dirty="0" smtClean="0"/>
              <a:t>One or two neighborhoods or communities per (low-income) location; focus groups</a:t>
            </a:r>
            <a:endParaRPr lang="en-US" sz="2000" b="1" dirty="0"/>
          </a:p>
        </p:txBody>
      </p:sp>
      <p:sp>
        <p:nvSpPr>
          <p:cNvPr id="16" name="TextBox 15"/>
          <p:cNvSpPr txBox="1"/>
          <p:nvPr/>
        </p:nvSpPr>
        <p:spPr>
          <a:xfrm>
            <a:off x="304800" y="3175337"/>
            <a:ext cx="3886200" cy="1015663"/>
          </a:xfrm>
          <a:prstGeom prst="rect">
            <a:avLst/>
          </a:prstGeom>
          <a:noFill/>
        </p:spPr>
        <p:txBody>
          <a:bodyPr wrap="square" rtlCol="0">
            <a:spAutoFit/>
          </a:bodyPr>
          <a:lstStyle/>
          <a:p>
            <a:pPr marL="342900" indent="-342900">
              <a:buFont typeface="Arial"/>
              <a:buChar char="•"/>
            </a:pPr>
            <a:r>
              <a:rPr lang="en-US" sz="2000" b="1" dirty="0" smtClean="0"/>
              <a:t>One or two stores per location; consumers patronizing the stores; market basket (MB)</a:t>
            </a:r>
          </a:p>
        </p:txBody>
      </p:sp>
      <p:sp>
        <p:nvSpPr>
          <p:cNvPr id="23" name="TextBox 22"/>
          <p:cNvSpPr txBox="1"/>
          <p:nvPr/>
        </p:nvSpPr>
        <p:spPr>
          <a:xfrm>
            <a:off x="304800" y="4648200"/>
            <a:ext cx="3865161" cy="400110"/>
          </a:xfrm>
          <a:prstGeom prst="rect">
            <a:avLst/>
          </a:prstGeom>
          <a:noFill/>
        </p:spPr>
        <p:txBody>
          <a:bodyPr wrap="none" rtlCol="0">
            <a:spAutoFit/>
          </a:bodyPr>
          <a:lstStyle/>
          <a:p>
            <a:pPr marL="342900" indent="-342900">
              <a:buFont typeface="Arial"/>
              <a:buChar char="•"/>
            </a:pPr>
            <a:r>
              <a:rPr lang="en-US" sz="2000" b="1" dirty="0" smtClean="0"/>
              <a:t>Supply chains, business owners</a:t>
            </a:r>
            <a:endParaRPr lang="en-US" sz="2000" b="1" dirty="0"/>
          </a:p>
        </p:txBody>
      </p:sp>
      <p:sp>
        <p:nvSpPr>
          <p:cNvPr id="26" name="TextBox 25"/>
          <p:cNvSpPr txBox="1"/>
          <p:nvPr/>
        </p:nvSpPr>
        <p:spPr>
          <a:xfrm>
            <a:off x="304800" y="5311914"/>
            <a:ext cx="4191000" cy="707886"/>
          </a:xfrm>
          <a:prstGeom prst="rect">
            <a:avLst/>
          </a:prstGeom>
          <a:noFill/>
        </p:spPr>
        <p:txBody>
          <a:bodyPr wrap="square" rtlCol="0">
            <a:spAutoFit/>
          </a:bodyPr>
          <a:lstStyle/>
          <a:p>
            <a:pPr marL="342900" indent="-342900">
              <a:buFont typeface="Arial"/>
              <a:buChar char="•"/>
            </a:pPr>
            <a:r>
              <a:rPr lang="en-US" sz="2000" b="1" dirty="0" smtClean="0"/>
              <a:t>Agricultural production </a:t>
            </a:r>
            <a:br>
              <a:rPr lang="en-US" sz="2000" b="1" dirty="0" smtClean="0"/>
            </a:br>
            <a:r>
              <a:rPr lang="en-US" sz="2000" b="1" dirty="0" smtClean="0"/>
              <a:t>capacity, 300 NE counties</a:t>
            </a:r>
            <a:endParaRPr lang="en-US" sz="2000" b="1" dirty="0"/>
          </a:p>
        </p:txBody>
      </p:sp>
      <p:sp>
        <p:nvSpPr>
          <p:cNvPr id="9" name="Rounded Rectangle 8"/>
          <p:cNvSpPr/>
          <p:nvPr/>
        </p:nvSpPr>
        <p:spPr>
          <a:xfrm>
            <a:off x="6512754" y="1171617"/>
            <a:ext cx="134298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Location</a:t>
            </a:r>
            <a:endParaRPr lang="en-US" sz="2400" dirty="0"/>
          </a:p>
        </p:txBody>
      </p:sp>
      <p:sp>
        <p:nvSpPr>
          <p:cNvPr id="18" name="Oval 17"/>
          <p:cNvSpPr/>
          <p:nvPr/>
        </p:nvSpPr>
        <p:spPr>
          <a:xfrm>
            <a:off x="6783605" y="2358161"/>
            <a:ext cx="789988" cy="5900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05211" y="3632103"/>
            <a:ext cx="47399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18737" y="3632103"/>
            <a:ext cx="47399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a:off x="4724400" y="4876800"/>
            <a:ext cx="441960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442207" y="4089303"/>
            <a:ext cx="0" cy="762000"/>
          </a:xfrm>
          <a:prstGeom prst="line">
            <a:avLst/>
          </a:prstGeom>
          <a:ln w="349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855734" y="4089303"/>
            <a:ext cx="0" cy="762000"/>
          </a:xfrm>
          <a:prstGeom prst="line">
            <a:avLst/>
          </a:prstGeom>
          <a:ln w="349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2"/>
            <a:endCxn id="18" idx="0"/>
          </p:cNvCxnSpPr>
          <p:nvPr/>
        </p:nvCxnSpPr>
        <p:spPr>
          <a:xfrm flipH="1">
            <a:off x="7178599" y="1781217"/>
            <a:ext cx="5645" cy="57694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8" idx="3"/>
            <a:endCxn id="20" idx="0"/>
          </p:cNvCxnSpPr>
          <p:nvPr/>
        </p:nvCxnSpPr>
        <p:spPr>
          <a:xfrm flipH="1">
            <a:off x="6442207" y="2861764"/>
            <a:ext cx="457088" cy="7703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8" idx="5"/>
            <a:endCxn id="22" idx="0"/>
          </p:cNvCxnSpPr>
          <p:nvPr/>
        </p:nvCxnSpPr>
        <p:spPr>
          <a:xfrm>
            <a:off x="7457902" y="2861764"/>
            <a:ext cx="397832" cy="7703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865637" y="4829217"/>
            <a:ext cx="753297" cy="400110"/>
          </a:xfrm>
          <a:prstGeom prst="rect">
            <a:avLst/>
          </a:prstGeom>
          <a:noFill/>
        </p:spPr>
        <p:txBody>
          <a:bodyPr wrap="none" rtlCol="0">
            <a:spAutoFit/>
          </a:bodyPr>
          <a:lstStyle/>
          <a:p>
            <a:r>
              <a:rPr lang="en-US" sz="2000" b="1" dirty="0" smtClean="0">
                <a:solidFill>
                  <a:schemeClr val="accent6">
                    <a:lumMod val="75000"/>
                  </a:schemeClr>
                </a:solidFill>
              </a:rPr>
              <a:t>Local</a:t>
            </a:r>
            <a:endParaRPr lang="en-US" sz="2000" b="1" dirty="0">
              <a:solidFill>
                <a:schemeClr val="accent6">
                  <a:lumMod val="75000"/>
                </a:schemeClr>
              </a:solidFill>
            </a:endParaRPr>
          </a:p>
        </p:txBody>
      </p:sp>
      <p:sp>
        <p:nvSpPr>
          <p:cNvPr id="51" name="TextBox 50"/>
          <p:cNvSpPr txBox="1"/>
          <p:nvPr/>
        </p:nvSpPr>
        <p:spPr>
          <a:xfrm>
            <a:off x="5604979" y="4981617"/>
            <a:ext cx="1144771" cy="400110"/>
          </a:xfrm>
          <a:prstGeom prst="rect">
            <a:avLst/>
          </a:prstGeom>
          <a:noFill/>
        </p:spPr>
        <p:txBody>
          <a:bodyPr wrap="none" rtlCol="0">
            <a:spAutoFit/>
          </a:bodyPr>
          <a:lstStyle/>
          <a:p>
            <a:r>
              <a:rPr lang="en-US" sz="2000" b="1" dirty="0" smtClean="0">
                <a:solidFill>
                  <a:schemeClr val="accent6">
                    <a:lumMod val="75000"/>
                  </a:schemeClr>
                </a:solidFill>
              </a:rPr>
              <a:t>Regional</a:t>
            </a:r>
            <a:endParaRPr lang="en-US" sz="2000" b="1" dirty="0">
              <a:solidFill>
                <a:schemeClr val="accent6">
                  <a:lumMod val="75000"/>
                </a:schemeClr>
              </a:solidFill>
            </a:endParaRPr>
          </a:p>
        </p:txBody>
      </p:sp>
      <p:sp>
        <p:nvSpPr>
          <p:cNvPr id="52" name="TextBox 51"/>
          <p:cNvSpPr txBox="1"/>
          <p:nvPr/>
        </p:nvSpPr>
        <p:spPr>
          <a:xfrm>
            <a:off x="6629400" y="5238690"/>
            <a:ext cx="1132939" cy="400110"/>
          </a:xfrm>
          <a:prstGeom prst="rect">
            <a:avLst/>
          </a:prstGeom>
          <a:noFill/>
        </p:spPr>
        <p:txBody>
          <a:bodyPr wrap="square" rtlCol="0">
            <a:spAutoFit/>
          </a:bodyPr>
          <a:lstStyle/>
          <a:p>
            <a:r>
              <a:rPr lang="en-US" sz="2000" dirty="0" smtClean="0">
                <a:solidFill>
                  <a:schemeClr val="accent6">
                    <a:lumMod val="75000"/>
                  </a:schemeClr>
                </a:solidFill>
              </a:rPr>
              <a:t>National</a:t>
            </a:r>
            <a:endParaRPr lang="en-US" sz="2000" dirty="0">
              <a:solidFill>
                <a:schemeClr val="accent6">
                  <a:lumMod val="75000"/>
                </a:schemeClr>
              </a:solidFill>
            </a:endParaRPr>
          </a:p>
        </p:txBody>
      </p:sp>
      <p:sp>
        <p:nvSpPr>
          <p:cNvPr id="53" name="TextBox 52"/>
          <p:cNvSpPr txBox="1"/>
          <p:nvPr/>
        </p:nvSpPr>
        <p:spPr>
          <a:xfrm>
            <a:off x="7640223" y="5486400"/>
            <a:ext cx="1579977" cy="400110"/>
          </a:xfrm>
          <a:prstGeom prst="rect">
            <a:avLst/>
          </a:prstGeom>
          <a:noFill/>
        </p:spPr>
        <p:txBody>
          <a:bodyPr wrap="square" rtlCol="0">
            <a:spAutoFit/>
          </a:bodyPr>
          <a:lstStyle/>
          <a:p>
            <a:r>
              <a:rPr lang="en-US" sz="2000" dirty="0" smtClean="0">
                <a:solidFill>
                  <a:schemeClr val="accent6">
                    <a:lumMod val="75000"/>
                  </a:schemeClr>
                </a:solidFill>
              </a:rPr>
              <a:t>International</a:t>
            </a:r>
            <a:endParaRPr lang="en-US" sz="2000" dirty="0">
              <a:solidFill>
                <a:schemeClr val="accent6">
                  <a:lumMod val="75000"/>
                </a:schemeClr>
              </a:solidFill>
            </a:endParaRPr>
          </a:p>
        </p:txBody>
      </p:sp>
      <p:sp>
        <p:nvSpPr>
          <p:cNvPr id="30" name="TextBox 29"/>
          <p:cNvSpPr txBox="1"/>
          <p:nvPr/>
        </p:nvSpPr>
        <p:spPr>
          <a:xfrm flipV="1">
            <a:off x="0" y="990600"/>
            <a:ext cx="9144000" cy="45719"/>
          </a:xfrm>
          <a:prstGeom prst="rect">
            <a:avLst/>
          </a:prstGeom>
          <a:solidFill>
            <a:schemeClr val="accent1">
              <a:lumMod val="75000"/>
            </a:schemeClr>
          </a:solidFill>
        </p:spPr>
        <p:txBody>
          <a:bodyPr wrap="square" rtlCol="0">
            <a:spAutoFit/>
          </a:bodyPr>
          <a:lstStyle/>
          <a:p>
            <a:endParaRPr lang="en-US" sz="1000" dirty="0">
              <a:solidFill>
                <a:prstClr val="black">
                  <a:lumMod val="50000"/>
                  <a:lumOff val="50000"/>
                </a:prstClr>
              </a:solidFill>
            </a:endParaRPr>
          </a:p>
        </p:txBody>
      </p:sp>
      <p:cxnSp>
        <p:nvCxnSpPr>
          <p:cNvPr id="6" name="Straight Arrow Connector 5"/>
          <p:cNvCxnSpPr/>
          <p:nvPr/>
        </p:nvCxnSpPr>
        <p:spPr>
          <a:xfrm>
            <a:off x="4953000" y="1524000"/>
            <a:ext cx="1295400" cy="0"/>
          </a:xfrm>
          <a:prstGeom prst="straightConnector1">
            <a:avLst/>
          </a:prstGeom>
          <a:ln>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495800" y="2514600"/>
            <a:ext cx="1524000" cy="0"/>
          </a:xfrm>
          <a:prstGeom prst="straightConnector1">
            <a:avLst/>
          </a:prstGeom>
          <a:ln>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343400" y="3657600"/>
            <a:ext cx="1524000" cy="0"/>
          </a:xfrm>
          <a:prstGeom prst="straightConnector1">
            <a:avLst/>
          </a:prstGeom>
          <a:ln>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200400" y="5029200"/>
            <a:ext cx="1524000" cy="0"/>
          </a:xfrm>
          <a:prstGeom prst="straightConnector1">
            <a:avLst/>
          </a:prstGeom>
          <a:ln>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685" y="-228600"/>
            <a:ext cx="9144000" cy="1371600"/>
          </a:xfrm>
        </p:spPr>
        <p:txBody>
          <a:bodyPr/>
          <a:lstStyle/>
          <a:p>
            <a:r>
              <a:rPr lang="en-US" dirty="0" smtClean="0"/>
              <a:t>Study Design</a:t>
            </a:r>
            <a:endParaRPr lang="en-US" dirty="0"/>
          </a:p>
        </p:txBody>
      </p:sp>
    </p:spTree>
    <p:extLst>
      <p:ext uri="{BB962C8B-B14F-4D97-AF65-F5344CB8AC3E}">
        <p14:creationId xmlns:p14="http://schemas.microsoft.com/office/powerpoint/2010/main" val="25570667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cs typeface="Calibri"/>
              </a:rPr>
              <a:t>Two </a:t>
            </a:r>
            <a:r>
              <a:rPr lang="en-US" dirty="0" smtClean="0">
                <a:cs typeface="Calibri"/>
              </a:rPr>
              <a:t>Versions </a:t>
            </a:r>
            <a:r>
              <a:rPr lang="en-US" dirty="0">
                <a:cs typeface="Calibri"/>
              </a:rPr>
              <a:t>of </a:t>
            </a:r>
            <a:r>
              <a:rPr lang="en-US" dirty="0" smtClean="0">
                <a:cs typeface="Calibri"/>
              </a:rPr>
              <a:t>Food Security</a:t>
            </a:r>
            <a:endParaRPr lang="en-US" dirty="0">
              <a:cs typeface="Calibri"/>
            </a:endParaRPr>
          </a:p>
        </p:txBody>
      </p:sp>
      <p:sp>
        <p:nvSpPr>
          <p:cNvPr id="10243" name="Rectangle 3"/>
          <p:cNvSpPr>
            <a:spLocks noGrp="1" noChangeArrowheads="1"/>
          </p:cNvSpPr>
          <p:nvPr>
            <p:ph idx="1"/>
          </p:nvPr>
        </p:nvSpPr>
        <p:spPr>
          <a:xfrm>
            <a:off x="457200" y="1143000"/>
            <a:ext cx="8077200" cy="5286062"/>
          </a:xfrm>
        </p:spPr>
        <p:txBody>
          <a:bodyPr/>
          <a:lstStyle/>
          <a:p>
            <a:pPr marL="514350" indent="-514350" eaLnBrk="1" hangingPunct="1">
              <a:buFont typeface="Arial" charset="0"/>
              <a:buAutoNum type="arabicPeriod"/>
            </a:pPr>
            <a:r>
              <a:rPr lang="en-US" sz="3000" dirty="0">
                <a:latin typeface="Calibri"/>
                <a:cs typeface="Calibri"/>
              </a:rPr>
              <a:t>Food security of a nation or region of the country producing enough food to feed itself in the event of crop failure or import shortfalls (FAO 1981), measured by food self-sufficiency ratio.</a:t>
            </a:r>
          </a:p>
          <a:p>
            <a:pPr marL="514350" indent="-514350" eaLnBrk="1" hangingPunct="1">
              <a:buFont typeface="Arial" charset="0"/>
              <a:buAutoNum type="arabicPeriod"/>
            </a:pPr>
            <a:r>
              <a:rPr lang="en-US" sz="3000" dirty="0">
                <a:latin typeface="Calibri"/>
                <a:cs typeface="Calibri"/>
              </a:rPr>
              <a:t>Food security of a community: “a condition in which all community residents obtain a safe, culturally acceptable, nutritionally adequate diet through a sustainable food system that maximizes community self-reliance and social justice.” (Hamm &amp; </a:t>
            </a:r>
            <a:r>
              <a:rPr lang="en-US" sz="3000" dirty="0" smtClean="0">
                <a:latin typeface="Calibri"/>
                <a:cs typeface="Calibri"/>
              </a:rPr>
              <a:t>Bellows </a:t>
            </a:r>
            <a:r>
              <a:rPr lang="en-US" sz="3000" dirty="0">
                <a:latin typeface="Calibri"/>
                <a:cs typeface="Calibri"/>
              </a:rPr>
              <a:t>2003)</a:t>
            </a:r>
          </a:p>
        </p:txBody>
      </p:sp>
    </p:spTree>
    <p:extLst>
      <p:ext uri="{BB962C8B-B14F-4D97-AF65-F5344CB8AC3E}">
        <p14:creationId xmlns:p14="http://schemas.microsoft.com/office/powerpoint/2010/main" val="12992055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5" y="228600"/>
            <a:ext cx="9117315" cy="914400"/>
          </a:xfrm>
        </p:spPr>
        <p:txBody>
          <a:bodyPr/>
          <a:lstStyle/>
          <a:p>
            <a:r>
              <a:rPr lang="en-US" dirty="0" smtClean="0"/>
              <a:t>Market Basket</a:t>
            </a:r>
            <a:endParaRPr lang="en-US" dirty="0"/>
          </a:p>
        </p:txBody>
      </p:sp>
      <p:sp>
        <p:nvSpPr>
          <p:cNvPr id="6" name="TextBox 5"/>
          <p:cNvSpPr txBox="1"/>
          <p:nvPr/>
        </p:nvSpPr>
        <p:spPr>
          <a:xfrm>
            <a:off x="457200" y="1854194"/>
            <a:ext cx="5029200" cy="4821169"/>
          </a:xfrm>
          <a:prstGeom prst="rect">
            <a:avLst/>
          </a:prstGeom>
          <a:noFill/>
        </p:spPr>
        <p:txBody>
          <a:bodyPr wrap="square" numCol="1" spcCol="0" rtlCol="0">
            <a:noAutofit/>
          </a:bodyPr>
          <a:lstStyle/>
          <a:p>
            <a:pPr marL="285750" indent="-285750">
              <a:buFont typeface="Arial"/>
              <a:buChar char="•"/>
            </a:pPr>
            <a:r>
              <a:rPr lang="en-US" sz="2800" dirty="0"/>
              <a:t>m</a:t>
            </a:r>
            <a:r>
              <a:rPr lang="en-US" sz="2800" dirty="0" smtClean="0"/>
              <a:t>ilk</a:t>
            </a:r>
          </a:p>
          <a:p>
            <a:pPr marL="285750" indent="-285750">
              <a:buFont typeface="Arial"/>
              <a:buChar char="•"/>
            </a:pPr>
            <a:r>
              <a:rPr lang="en-US" sz="2800" dirty="0" smtClean="0"/>
              <a:t>bread</a:t>
            </a:r>
          </a:p>
          <a:p>
            <a:pPr marL="285750" indent="-285750">
              <a:buFont typeface="Arial"/>
              <a:buChar char="•"/>
            </a:pPr>
            <a:r>
              <a:rPr lang="en-US" sz="2800" dirty="0" smtClean="0"/>
              <a:t>ground beef</a:t>
            </a:r>
          </a:p>
          <a:p>
            <a:pPr marL="285750" indent="-285750">
              <a:buFont typeface="Arial"/>
              <a:buChar char="•"/>
            </a:pPr>
            <a:r>
              <a:rPr lang="en-US" sz="2800" dirty="0" smtClean="0"/>
              <a:t>potatoes</a:t>
            </a:r>
          </a:p>
          <a:p>
            <a:pPr marL="285750" indent="-285750">
              <a:buFont typeface="Arial"/>
              <a:buChar char="•"/>
            </a:pPr>
            <a:r>
              <a:rPr lang="en-US" sz="2800" dirty="0" smtClean="0"/>
              <a:t>apples</a:t>
            </a:r>
          </a:p>
          <a:p>
            <a:pPr marL="285750" indent="-285750">
              <a:buFont typeface="Arial"/>
              <a:buChar char="•"/>
            </a:pPr>
            <a:r>
              <a:rPr lang="en-US" sz="2800" dirty="0" smtClean="0"/>
              <a:t>cabbage</a:t>
            </a:r>
          </a:p>
          <a:p>
            <a:pPr marL="285750" indent="-285750">
              <a:buFont typeface="Arial"/>
              <a:buChar char="•"/>
            </a:pPr>
            <a:r>
              <a:rPr lang="en-US" sz="2800" dirty="0" smtClean="0"/>
              <a:t>Canned peaches</a:t>
            </a:r>
          </a:p>
          <a:p>
            <a:pPr marL="285750" indent="-285750">
              <a:buFont typeface="Arial"/>
              <a:buChar char="•"/>
            </a:pPr>
            <a:r>
              <a:rPr lang="en-US" sz="2800" dirty="0" smtClean="0"/>
              <a:t>Frozen broccoli </a:t>
            </a:r>
            <a:endParaRPr lang="en-US" sz="2800" dirty="0"/>
          </a:p>
        </p:txBody>
      </p:sp>
      <p:pic>
        <p:nvPicPr>
          <p:cNvPr id="7" name="Picture 6" descr="MarketBasketTransparent.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528660" y="1600200"/>
            <a:ext cx="5486400" cy="3952067"/>
          </a:xfrm>
          <a:prstGeom prst="rect">
            <a:avLst/>
          </a:prstGeom>
        </p:spPr>
      </p:pic>
    </p:spTree>
    <p:extLst>
      <p:ext uri="{BB962C8B-B14F-4D97-AF65-F5344CB8AC3E}">
        <p14:creationId xmlns:p14="http://schemas.microsoft.com/office/powerpoint/2010/main" val="224131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descr="Meta Image-Final-7-dec 7.pdf"/>
          <p:cNvPicPr>
            <a:picLocks noGrp="1" noChangeAspect="1"/>
          </p:cNvPicPr>
          <p:nvPr>
            <p:ph idx="1"/>
          </p:nvPr>
        </p:nvPicPr>
        <p:blipFill rotWithShape="1">
          <a:blip r:embed="rId2">
            <a:extLst>
              <a:ext uri="{28A0092B-C50C-407E-A947-70E740481C1C}">
                <a14:useLocalDpi xmlns:a14="http://schemas.microsoft.com/office/drawing/2010/main" val="0"/>
              </a:ext>
            </a:extLst>
          </a:blip>
          <a:srcRect t="930" b="-15302"/>
          <a:stretch/>
        </p:blipFill>
        <p:spPr>
          <a:xfrm>
            <a:off x="914400" y="124362"/>
            <a:ext cx="6883279" cy="7854696"/>
          </a:xfrm>
        </p:spPr>
      </p:pic>
    </p:spTree>
    <p:extLst>
      <p:ext uri="{BB962C8B-B14F-4D97-AF65-F5344CB8AC3E}">
        <p14:creationId xmlns:p14="http://schemas.microsoft.com/office/powerpoint/2010/main" val="861726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Teams</a:t>
            </a:r>
            <a:endParaRPr lang="en-US" dirty="0"/>
          </a:p>
        </p:txBody>
      </p:sp>
      <p:sp>
        <p:nvSpPr>
          <p:cNvPr id="6" name="Content Placeholder 2"/>
          <p:cNvSpPr txBox="1">
            <a:spLocks/>
          </p:cNvSpPr>
          <p:nvPr/>
        </p:nvSpPr>
        <p:spPr>
          <a:xfrm>
            <a:off x="457200" y="1307130"/>
            <a:ext cx="8686800" cy="5178341"/>
          </a:xfrm>
          <a:prstGeom prst="rect">
            <a:avLst/>
          </a:prstGeom>
        </p:spPr>
        <p:txBody>
          <a:bodyPr vert="horz" lIns="91440" tIns="45720" rIns="91440" bIns="45720" numCol="1" rtlCol="0">
            <a:spAutoFit/>
          </a:bodyPr>
          <a:lstStyle>
            <a:lvl1pPr marL="339725" indent="-285750" algn="l" defTabSz="914400" rtl="0" eaLnBrk="1" latinLnBrk="0" hangingPunct="1">
              <a:lnSpc>
                <a:spcPct val="100000"/>
              </a:lnSpc>
              <a:spcBef>
                <a:spcPts val="0"/>
              </a:spcBef>
              <a:spcAft>
                <a:spcPts val="900"/>
              </a:spcAft>
              <a:buFont typeface="Arial" pitchFamily="34" charset="0"/>
              <a:buChar char="•"/>
              <a:defRPr sz="3200" kern="1200" normalizeH="0" baseline="0">
                <a:solidFill>
                  <a:schemeClr val="tx1"/>
                </a:solidFill>
                <a:latin typeface="+mn-lt"/>
                <a:ea typeface="+mn-ea"/>
                <a:cs typeface="+mn-cs"/>
              </a:defRPr>
            </a:lvl1pPr>
            <a:lvl2pPr marL="742950" indent="-285750" algn="l" defTabSz="914400" rtl="0" eaLnBrk="1" latinLnBrk="0" hangingPunct="1">
              <a:spcBef>
                <a:spcPts val="1000"/>
              </a:spcBef>
              <a:spcAft>
                <a:spcPts val="0"/>
              </a:spcAft>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Consumption (CONS) </a:t>
            </a:r>
            <a:r>
              <a:rPr lang="en-US" sz="2800" dirty="0" smtClean="0"/>
              <a:t>– Community members, stores, food access</a:t>
            </a:r>
            <a:br>
              <a:rPr lang="en-US" sz="2800" dirty="0" smtClean="0"/>
            </a:br>
            <a:endParaRPr lang="en-US" sz="2800" dirty="0" smtClean="0"/>
          </a:p>
          <a:p>
            <a:r>
              <a:rPr lang="en-US" sz="2800" dirty="0"/>
              <a:t>Distribution (DIST) </a:t>
            </a:r>
            <a:r>
              <a:rPr lang="en-US" sz="2800" dirty="0" smtClean="0"/>
              <a:t>– Store case studies, MB optimization models, hub models</a:t>
            </a:r>
            <a:br>
              <a:rPr lang="en-US" sz="2800" dirty="0" smtClean="0"/>
            </a:br>
            <a:endParaRPr lang="en-US" sz="2800" dirty="0" smtClean="0"/>
          </a:p>
          <a:p>
            <a:r>
              <a:rPr lang="en-US" sz="2800" dirty="0"/>
              <a:t>Production (</a:t>
            </a:r>
            <a:r>
              <a:rPr lang="en-US" sz="2800" dirty="0" smtClean="0"/>
              <a:t>PROD) – Regional self-reliance, foodprints, climate change, land use</a:t>
            </a:r>
            <a:br>
              <a:rPr lang="en-US" sz="2800" dirty="0" smtClean="0"/>
            </a:br>
            <a:endParaRPr lang="en-US" sz="2800" dirty="0" smtClean="0"/>
          </a:p>
          <a:p>
            <a:r>
              <a:rPr lang="en-US" sz="2800" dirty="0" smtClean="0"/>
              <a:t>Scenarios and models (SCEMO) – Integration, metrics, cross-project writing</a:t>
            </a:r>
            <a:endParaRPr lang="en-US" sz="2800" dirty="0"/>
          </a:p>
        </p:txBody>
      </p:sp>
    </p:spTree>
    <p:extLst>
      <p:ext uri="{BB962C8B-B14F-4D97-AF65-F5344CB8AC3E}">
        <p14:creationId xmlns:p14="http://schemas.microsoft.com/office/powerpoint/2010/main" val="3320202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Teams</a:t>
            </a:r>
            <a:endParaRPr lang="en-US" dirty="0"/>
          </a:p>
        </p:txBody>
      </p:sp>
      <p:sp>
        <p:nvSpPr>
          <p:cNvPr id="6" name="Content Placeholder 2"/>
          <p:cNvSpPr txBox="1">
            <a:spLocks/>
          </p:cNvSpPr>
          <p:nvPr/>
        </p:nvSpPr>
        <p:spPr>
          <a:xfrm>
            <a:off x="457200" y="1600200"/>
            <a:ext cx="8686800" cy="3770263"/>
          </a:xfrm>
          <a:prstGeom prst="rect">
            <a:avLst/>
          </a:prstGeom>
        </p:spPr>
        <p:txBody>
          <a:bodyPr vert="horz" lIns="91440" tIns="45720" rIns="91440" bIns="45720" numCol="1" rtlCol="0">
            <a:spAutoFit/>
          </a:bodyPr>
          <a:lstStyle>
            <a:lvl1pPr marL="339725" indent="-285750" algn="l" defTabSz="914400" rtl="0" eaLnBrk="1" latinLnBrk="0" hangingPunct="1">
              <a:lnSpc>
                <a:spcPct val="100000"/>
              </a:lnSpc>
              <a:spcBef>
                <a:spcPts val="0"/>
              </a:spcBef>
              <a:spcAft>
                <a:spcPts val="900"/>
              </a:spcAft>
              <a:buFont typeface="Arial" pitchFamily="34" charset="0"/>
              <a:buChar char="•"/>
              <a:defRPr sz="3200" kern="1200" normalizeH="0" baseline="0">
                <a:solidFill>
                  <a:schemeClr val="tx1"/>
                </a:solidFill>
                <a:latin typeface="+mn-lt"/>
                <a:ea typeface="+mn-ea"/>
                <a:cs typeface="+mn-cs"/>
              </a:defRPr>
            </a:lvl1pPr>
            <a:lvl2pPr marL="742950" indent="-285750" algn="l" defTabSz="914400" rtl="0" eaLnBrk="1" latinLnBrk="0" hangingPunct="1">
              <a:spcBef>
                <a:spcPts val="1000"/>
              </a:spcBef>
              <a:spcAft>
                <a:spcPts val="0"/>
              </a:spcAft>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Education (EDUC) – Research training, courses, internships</a:t>
            </a:r>
            <a:br>
              <a:rPr lang="en-US" sz="2800" dirty="0" smtClean="0"/>
            </a:br>
            <a:endParaRPr lang="en-US" sz="2800" dirty="0" smtClean="0"/>
          </a:p>
          <a:p>
            <a:r>
              <a:rPr lang="en-US" sz="2800" dirty="0" smtClean="0"/>
              <a:t>Outreach (OUTR) – Communications, meetings, presentations, Modeling Learning Community</a:t>
            </a:r>
            <a:br>
              <a:rPr lang="en-US" sz="2800" dirty="0" smtClean="0"/>
            </a:br>
            <a:endParaRPr lang="en-US" sz="2800" dirty="0" smtClean="0"/>
          </a:p>
          <a:p>
            <a:r>
              <a:rPr lang="en-US" sz="2800" dirty="0" smtClean="0"/>
              <a:t>Evaluation (EVAL) – Framework, outputs, process, transdisciplinary</a:t>
            </a:r>
            <a:endParaRPr lang="en-US" sz="2800" dirty="0"/>
          </a:p>
        </p:txBody>
      </p:sp>
    </p:spTree>
    <p:extLst>
      <p:ext uri="{BB962C8B-B14F-4D97-AF65-F5344CB8AC3E}">
        <p14:creationId xmlns:p14="http://schemas.microsoft.com/office/powerpoint/2010/main" val="1876551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Community and </a:t>
            </a:r>
            <a:r>
              <a:rPr lang="en-US" dirty="0" err="1" smtClean="0"/>
              <a:t>eCoP</a:t>
            </a:r>
            <a:endParaRPr lang="en-US" dirty="0"/>
          </a:p>
        </p:txBody>
      </p:sp>
      <p:sp>
        <p:nvSpPr>
          <p:cNvPr id="3" name="Content Placeholder 2"/>
          <p:cNvSpPr>
            <a:spLocks noGrp="1"/>
          </p:cNvSpPr>
          <p:nvPr>
            <p:ph idx="1"/>
          </p:nvPr>
        </p:nvSpPr>
        <p:spPr>
          <a:xfrm>
            <a:off x="457200" y="1341995"/>
            <a:ext cx="8229600" cy="5809283"/>
          </a:xfrm>
        </p:spPr>
        <p:txBody>
          <a:bodyPr/>
          <a:lstStyle/>
          <a:p>
            <a:r>
              <a:rPr lang="en-US" sz="2800" dirty="0" smtClean="0"/>
              <a:t>Food </a:t>
            </a:r>
            <a:r>
              <a:rPr lang="en-US" sz="2800" dirty="0"/>
              <a:t>Systems Modeling Learning Community: peer-to-peer researchers, followed by dialogue with community </a:t>
            </a:r>
            <a:r>
              <a:rPr lang="en-US" sz="2800" dirty="0" smtClean="0"/>
              <a:t>practitioners</a:t>
            </a:r>
          </a:p>
          <a:p>
            <a:r>
              <a:rPr lang="en-US" sz="2800" dirty="0" smtClean="0"/>
              <a:t>Community</a:t>
            </a:r>
            <a:r>
              <a:rPr lang="en-US" sz="2800" dirty="0"/>
              <a:t>, Local and Regional Food Systems </a:t>
            </a:r>
            <a:r>
              <a:rPr lang="en-US" sz="2800" dirty="0" err="1" smtClean="0"/>
              <a:t>eCoP</a:t>
            </a:r>
            <a:endParaRPr lang="en-US" sz="2800" dirty="0"/>
          </a:p>
          <a:p>
            <a:pPr lvl="1"/>
            <a:r>
              <a:rPr lang="en-US" sz="2400" dirty="0" smtClean="0"/>
              <a:t>In </a:t>
            </a:r>
            <a:r>
              <a:rPr lang="en-US" sz="2400" dirty="0"/>
              <a:t>partnership with the University </a:t>
            </a:r>
            <a:r>
              <a:rPr lang="en-US" sz="2400" dirty="0" smtClean="0"/>
              <a:t>of Wisconsin and </a:t>
            </a:r>
            <a:r>
              <a:rPr lang="en-US" sz="2400" dirty="0"/>
              <a:t>Ohio State University to launch</a:t>
            </a:r>
          </a:p>
          <a:p>
            <a:pPr lvl="1"/>
            <a:r>
              <a:rPr lang="en-US" sz="2600" dirty="0"/>
              <a:t>Webinars, articles, ask-an-expert</a:t>
            </a:r>
          </a:p>
          <a:p>
            <a:pPr lvl="1"/>
            <a:r>
              <a:rPr lang="en-US" sz="2600" dirty="0"/>
              <a:t>CLRFS </a:t>
            </a:r>
            <a:r>
              <a:rPr lang="en-US" sz="2600" dirty="0" err="1"/>
              <a:t>eCoP</a:t>
            </a:r>
            <a:r>
              <a:rPr lang="en-US" sz="2600" dirty="0"/>
              <a:t> sponsored a national conference, September </a:t>
            </a:r>
            <a:r>
              <a:rPr lang="en-US" sz="2600" dirty="0" smtClean="0"/>
              <a:t>2014</a:t>
            </a:r>
            <a:br>
              <a:rPr lang="en-US" sz="2600" dirty="0" smtClean="0"/>
            </a:br>
            <a:endParaRPr lang="en-US" sz="2600" dirty="0"/>
          </a:p>
          <a:p>
            <a:r>
              <a:rPr lang="en-US" sz="2800" dirty="0" smtClean="0"/>
              <a:t>Over 380 </a:t>
            </a:r>
            <a:r>
              <a:rPr lang="en-US" sz="2800" dirty="0"/>
              <a:t>colleagues have joined from across the US</a:t>
            </a:r>
          </a:p>
          <a:p>
            <a:endParaRPr lang="en-US" dirty="0"/>
          </a:p>
        </p:txBody>
      </p:sp>
    </p:spTree>
    <p:extLst>
      <p:ext uri="{BB962C8B-B14F-4D97-AF65-F5344CB8AC3E}">
        <p14:creationId xmlns:p14="http://schemas.microsoft.com/office/powerpoint/2010/main" val="185377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Kate's Kaleidoscope_Final.pdf"/>
          <p:cNvPicPr>
            <a:picLocks noGrp="1" noChangeAspect="1"/>
          </p:cNvPicPr>
          <p:nvPr>
            <p:ph idx="1"/>
          </p:nvPr>
        </p:nvPicPr>
        <p:blipFill rotWithShape="1">
          <a:blip r:embed="rId2">
            <a:extLst>
              <a:ext uri="{28A0092B-C50C-407E-A947-70E740481C1C}">
                <a14:useLocalDpi xmlns:a14="http://schemas.microsoft.com/office/drawing/2010/main" val="0"/>
              </a:ext>
            </a:extLst>
          </a:blip>
          <a:srcRect t="5765" b="4068"/>
          <a:stretch/>
        </p:blipFill>
        <p:spPr>
          <a:xfrm>
            <a:off x="914400" y="38100"/>
            <a:ext cx="7315200" cy="6581422"/>
          </a:xfrm>
        </p:spPr>
      </p:pic>
    </p:spTree>
    <p:extLst>
      <p:ext uri="{BB962C8B-B14F-4D97-AF65-F5344CB8AC3E}">
        <p14:creationId xmlns:p14="http://schemas.microsoft.com/office/powerpoint/2010/main" val="994803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fsne-team-2015-baltimore.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251" b="-1245"/>
          <a:stretch/>
        </p:blipFill>
        <p:spPr>
          <a:xfrm>
            <a:off x="457200" y="482600"/>
            <a:ext cx="8229600" cy="5207000"/>
          </a:xfrm>
        </p:spPr>
      </p:pic>
    </p:spTree>
    <p:extLst>
      <p:ext uri="{BB962C8B-B14F-4D97-AF65-F5344CB8AC3E}">
        <p14:creationId xmlns:p14="http://schemas.microsoft.com/office/powerpoint/2010/main" val="123001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rtlCol="0">
            <a:normAutofit/>
          </a:bodyPr>
          <a:lstStyle/>
          <a:p>
            <a:pPr eaLnBrk="1" fontAlgn="auto" hangingPunct="1">
              <a:spcAft>
                <a:spcPts val="0"/>
              </a:spcAft>
              <a:defRPr/>
            </a:pPr>
            <a:r>
              <a:rPr lang="en-US" dirty="0" smtClean="0">
                <a:ea typeface="+mj-ea"/>
              </a:rPr>
              <a:t>Why Approach Through Both Lenses?</a:t>
            </a:r>
          </a:p>
        </p:txBody>
      </p:sp>
      <p:sp>
        <p:nvSpPr>
          <p:cNvPr id="12291" name="Rectangle 3"/>
          <p:cNvSpPr>
            <a:spLocks noGrp="1" noChangeArrowheads="1"/>
          </p:cNvSpPr>
          <p:nvPr>
            <p:ph idx="1"/>
          </p:nvPr>
        </p:nvSpPr>
        <p:spPr>
          <a:xfrm>
            <a:off x="457200" y="1428750"/>
            <a:ext cx="8229600" cy="4201150"/>
          </a:xfrm>
        </p:spPr>
        <p:txBody>
          <a:bodyPr/>
          <a:lstStyle/>
          <a:p>
            <a:pPr eaLnBrk="1" hangingPunct="1"/>
            <a:r>
              <a:rPr lang="en-US" sz="3600" dirty="0">
                <a:latin typeface="Calibri"/>
                <a:cs typeface="Calibri"/>
              </a:rPr>
              <a:t>The primary outcome of every generic food system is food security (</a:t>
            </a:r>
            <a:r>
              <a:rPr lang="en-US" sz="3600" dirty="0" err="1">
                <a:latin typeface="Calibri"/>
                <a:cs typeface="Calibri"/>
              </a:rPr>
              <a:t>Ericksen</a:t>
            </a:r>
            <a:r>
              <a:rPr lang="en-US" sz="3600" dirty="0">
                <a:latin typeface="Calibri"/>
                <a:cs typeface="Calibri"/>
              </a:rPr>
              <a:t> 2007).</a:t>
            </a:r>
          </a:p>
          <a:p>
            <a:pPr eaLnBrk="1" hangingPunct="1"/>
            <a:r>
              <a:rPr lang="en-US" sz="3600" dirty="0">
                <a:latin typeface="Calibri"/>
                <a:cs typeface="Calibri"/>
              </a:rPr>
              <a:t>Low-income populations don’t exist in a vacuum.</a:t>
            </a:r>
          </a:p>
          <a:p>
            <a:pPr eaLnBrk="1" hangingPunct="1"/>
            <a:r>
              <a:rPr lang="en-US" sz="3600" dirty="0" smtClean="0">
                <a:latin typeface="Calibri"/>
                <a:cs typeface="Calibri"/>
              </a:rPr>
              <a:t>Need </a:t>
            </a:r>
            <a:r>
              <a:rPr lang="en-US" sz="3600" dirty="0">
                <a:latin typeface="Calibri"/>
                <a:cs typeface="Calibri"/>
              </a:rPr>
              <a:t>to address significant differences while moving to more inclusive picture.</a:t>
            </a:r>
          </a:p>
        </p:txBody>
      </p:sp>
    </p:spTree>
    <p:extLst>
      <p:ext uri="{BB962C8B-B14F-4D97-AF65-F5344CB8AC3E}">
        <p14:creationId xmlns:p14="http://schemas.microsoft.com/office/powerpoint/2010/main" val="27581043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ea typeface="+mj-ea"/>
              </a:rPr>
              <a:t>Why Engage Food Security </a:t>
            </a:r>
            <a:br>
              <a:rPr lang="en-US" dirty="0" smtClean="0">
                <a:ea typeface="+mj-ea"/>
              </a:rPr>
            </a:br>
            <a:r>
              <a:rPr lang="en-US" dirty="0" smtClean="0">
                <a:ea typeface="+mj-ea"/>
              </a:rPr>
              <a:t>at the Regional Level?</a:t>
            </a:r>
          </a:p>
        </p:txBody>
      </p:sp>
      <p:sp>
        <p:nvSpPr>
          <p:cNvPr id="24579" name="Rectangle 3"/>
          <p:cNvSpPr>
            <a:spLocks noGrp="1" noChangeArrowheads="1"/>
          </p:cNvSpPr>
          <p:nvPr>
            <p:ph idx="1"/>
          </p:nvPr>
        </p:nvSpPr>
        <p:spPr>
          <a:xfrm>
            <a:off x="457200" y="1600200"/>
            <a:ext cx="8229600" cy="4639731"/>
          </a:xfrm>
        </p:spPr>
        <p:txBody>
          <a:bodyPr/>
          <a:lstStyle/>
          <a:p>
            <a:pPr eaLnBrk="1" hangingPunct="1">
              <a:buFont typeface="Arial" charset="0"/>
              <a:buNone/>
            </a:pPr>
            <a:r>
              <a:rPr lang="en-US" dirty="0">
                <a:latin typeface="Calibri"/>
                <a:cs typeface="Calibri"/>
              </a:rPr>
              <a:t>1. “It is at the regional level that many earth system changes are significant – altering flows of water, trade, disease, and human migration.” (</a:t>
            </a:r>
            <a:r>
              <a:rPr lang="en-US" dirty="0" err="1">
                <a:latin typeface="Calibri"/>
                <a:cs typeface="Calibri"/>
              </a:rPr>
              <a:t>Ericksen</a:t>
            </a:r>
            <a:r>
              <a:rPr lang="en-US" dirty="0">
                <a:latin typeface="Calibri"/>
                <a:cs typeface="Calibri"/>
              </a:rPr>
              <a:t> 2007)</a:t>
            </a:r>
          </a:p>
          <a:p>
            <a:pPr eaLnBrk="1" hangingPunct="1">
              <a:buFont typeface="Wingdings 2" charset="0"/>
              <a:buNone/>
            </a:pPr>
            <a:r>
              <a:rPr lang="en-US" dirty="0">
                <a:latin typeface="Calibri"/>
                <a:cs typeface="Calibri"/>
              </a:rPr>
              <a:t>2. Regional is an “appropriate scale for addressing rural development, urban regeneration, agricultural food strategies, and producer and consumer reconnection.” (</a:t>
            </a:r>
            <a:r>
              <a:rPr lang="en-US" dirty="0" err="1">
                <a:latin typeface="Calibri"/>
                <a:cs typeface="Calibri"/>
              </a:rPr>
              <a:t>Kneafsey</a:t>
            </a:r>
            <a:r>
              <a:rPr lang="en-US" dirty="0">
                <a:latin typeface="Calibri"/>
                <a:cs typeface="Calibri"/>
              </a:rPr>
              <a:t> 2010)</a:t>
            </a:r>
          </a:p>
        </p:txBody>
      </p:sp>
    </p:spTree>
    <p:extLst>
      <p:ext uri="{BB962C8B-B14F-4D97-AF65-F5344CB8AC3E}">
        <p14:creationId xmlns:p14="http://schemas.microsoft.com/office/powerpoint/2010/main" val="16000243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393219"/>
            <a:ext cx="7024687" cy="725487"/>
          </a:xfrm>
        </p:spPr>
        <p:txBody>
          <a:bodyPr>
            <a:noAutofit/>
          </a:bodyPr>
          <a:lstStyle/>
          <a:p>
            <a:r>
              <a:rPr lang="en-US" dirty="0" smtClean="0">
                <a:cs typeface="Calibri"/>
              </a:rPr>
              <a:t>Northeast Regional Entities</a:t>
            </a:r>
            <a:endParaRPr lang="en-US" dirty="0">
              <a:cs typeface="Calibri"/>
            </a:endParaRPr>
          </a:p>
        </p:txBody>
      </p:sp>
      <p:sp>
        <p:nvSpPr>
          <p:cNvPr id="26627" name="Rectangle 3"/>
          <p:cNvSpPr>
            <a:spLocks noGrp="1" noChangeArrowheads="1"/>
          </p:cNvSpPr>
          <p:nvPr>
            <p:ph idx="1"/>
          </p:nvPr>
        </p:nvSpPr>
        <p:spPr>
          <a:xfrm>
            <a:off x="457200" y="1482615"/>
            <a:ext cx="7772400" cy="3277820"/>
          </a:xfrm>
        </p:spPr>
        <p:txBody>
          <a:bodyPr/>
          <a:lstStyle/>
          <a:p>
            <a:pPr>
              <a:lnSpc>
                <a:spcPct val="200000"/>
              </a:lnSpc>
            </a:pPr>
            <a:r>
              <a:rPr lang="en-US" dirty="0" smtClean="0">
                <a:cs typeface="Calibri"/>
              </a:rPr>
              <a:t>NE Regional Center </a:t>
            </a:r>
            <a:r>
              <a:rPr lang="en-US" dirty="0">
                <a:cs typeface="Calibri"/>
              </a:rPr>
              <a:t>for R</a:t>
            </a:r>
            <a:r>
              <a:rPr lang="en-US" dirty="0" smtClean="0">
                <a:cs typeface="Calibri"/>
              </a:rPr>
              <a:t>ural Development</a:t>
            </a:r>
            <a:endParaRPr lang="en-US" dirty="0">
              <a:latin typeface="Calibri"/>
              <a:cs typeface="Calibri"/>
            </a:endParaRPr>
          </a:p>
          <a:p>
            <a:pPr>
              <a:lnSpc>
                <a:spcPct val="200000"/>
              </a:lnSpc>
            </a:pPr>
            <a:r>
              <a:rPr lang="en-US" dirty="0" smtClean="0">
                <a:cs typeface="Calibri"/>
              </a:rPr>
              <a:t>NE Sustainable </a:t>
            </a:r>
            <a:r>
              <a:rPr lang="en-US" dirty="0">
                <a:cs typeface="Calibri"/>
              </a:rPr>
              <a:t>Agriculture Working Group</a:t>
            </a:r>
            <a:endParaRPr lang="en-US" dirty="0" smtClean="0">
              <a:latin typeface="Calibri"/>
              <a:cs typeface="Calibri"/>
            </a:endParaRPr>
          </a:p>
          <a:p>
            <a:pPr eaLnBrk="1" hangingPunct="1">
              <a:lnSpc>
                <a:spcPct val="200000"/>
              </a:lnSpc>
            </a:pPr>
            <a:r>
              <a:rPr lang="en-US" dirty="0" smtClean="0">
                <a:latin typeface="Calibri"/>
                <a:cs typeface="Calibri"/>
              </a:rPr>
              <a:t>NE </a:t>
            </a:r>
            <a:r>
              <a:rPr lang="en-US" dirty="0" err="1" smtClean="0">
                <a:latin typeface="Calibri"/>
                <a:cs typeface="Calibri"/>
              </a:rPr>
              <a:t>MyPlate</a:t>
            </a:r>
            <a:endParaRPr lang="en-US" dirty="0">
              <a:latin typeface="Calibri"/>
              <a:cs typeface="Calibri"/>
            </a:endParaRPr>
          </a:p>
        </p:txBody>
      </p:sp>
    </p:spTree>
    <p:extLst>
      <p:ext uri="{BB962C8B-B14F-4D97-AF65-F5344CB8AC3E}">
        <p14:creationId xmlns:p14="http://schemas.microsoft.com/office/powerpoint/2010/main" val="21374036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3981"/>
            <a:ext cx="8229600" cy="1143000"/>
          </a:xfrm>
        </p:spPr>
        <p:txBody>
          <a:bodyPr rtlCol="0">
            <a:normAutofit fontScale="90000"/>
          </a:bodyPr>
          <a:lstStyle/>
          <a:p>
            <a:pPr eaLnBrk="1" fontAlgn="auto" hangingPunct="1">
              <a:spcAft>
                <a:spcPts val="0"/>
              </a:spcAft>
              <a:defRPr/>
            </a:pPr>
            <a:r>
              <a:rPr lang="en-US" dirty="0" smtClean="0">
                <a:ea typeface="+mj-ea"/>
              </a:rPr>
              <a:t>Assumptions about Regional Approach</a:t>
            </a:r>
          </a:p>
        </p:txBody>
      </p:sp>
      <p:sp>
        <p:nvSpPr>
          <p:cNvPr id="28675" name="Rectangle 3"/>
          <p:cNvSpPr>
            <a:spLocks noGrp="1" noChangeArrowheads="1"/>
          </p:cNvSpPr>
          <p:nvPr>
            <p:ph idx="1"/>
          </p:nvPr>
        </p:nvSpPr>
        <p:spPr>
          <a:xfrm>
            <a:off x="457200" y="1272142"/>
            <a:ext cx="8077200" cy="4895186"/>
          </a:xfrm>
        </p:spPr>
        <p:txBody>
          <a:bodyPr/>
          <a:lstStyle/>
          <a:p>
            <a:pPr eaLnBrk="1" hangingPunct="1">
              <a:lnSpc>
                <a:spcPct val="130000"/>
              </a:lnSpc>
            </a:pPr>
            <a:r>
              <a:rPr lang="en-US" dirty="0">
                <a:latin typeface="Calibri"/>
                <a:cs typeface="Calibri"/>
              </a:rPr>
              <a:t>Offers a more ecological focus on population density, environmental conditions, and marketing infrastructure.</a:t>
            </a:r>
          </a:p>
          <a:p>
            <a:pPr>
              <a:lnSpc>
                <a:spcPct val="130000"/>
              </a:lnSpc>
            </a:pPr>
            <a:r>
              <a:rPr lang="en-US" dirty="0">
                <a:cs typeface="Calibri"/>
              </a:rPr>
              <a:t>The concept of region is different according to context. Boundaries are fluid and nested.</a:t>
            </a:r>
          </a:p>
          <a:p>
            <a:pPr eaLnBrk="1" hangingPunct="1">
              <a:lnSpc>
                <a:spcPct val="130000"/>
              </a:lnSpc>
            </a:pPr>
            <a:r>
              <a:rPr lang="en-US" dirty="0" smtClean="0">
                <a:latin typeface="Calibri"/>
                <a:cs typeface="Calibri"/>
              </a:rPr>
              <a:t>Regions </a:t>
            </a:r>
            <a:r>
              <a:rPr lang="en-US" dirty="0">
                <a:latin typeface="Calibri"/>
                <a:cs typeface="Calibri"/>
              </a:rPr>
              <a:t>evolve.</a:t>
            </a:r>
          </a:p>
          <a:p>
            <a:pPr eaLnBrk="1" hangingPunct="1">
              <a:lnSpc>
                <a:spcPct val="130000"/>
              </a:lnSpc>
            </a:pPr>
            <a:r>
              <a:rPr lang="en-US" dirty="0">
                <a:latin typeface="Calibri"/>
                <a:cs typeface="Calibri"/>
              </a:rPr>
              <a:t>Some concepts apply to localization.</a:t>
            </a:r>
          </a:p>
        </p:txBody>
      </p:sp>
    </p:spTree>
    <p:extLst>
      <p:ext uri="{BB962C8B-B14F-4D97-AF65-F5344CB8AC3E}">
        <p14:creationId xmlns:p14="http://schemas.microsoft.com/office/powerpoint/2010/main" val="37289546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rtlCol="0">
            <a:normAutofit/>
          </a:bodyPr>
          <a:lstStyle/>
          <a:p>
            <a:pPr>
              <a:lnSpc>
                <a:spcPct val="90000"/>
              </a:lnSpc>
              <a:defRPr/>
            </a:pPr>
            <a:r>
              <a:rPr lang="en-US" sz="4000" dirty="0"/>
              <a:t>Four dimensions </a:t>
            </a:r>
            <a:r>
              <a:rPr lang="en-US" sz="4000" dirty="0" smtClean="0"/>
              <a:t>of regional</a:t>
            </a:r>
          </a:p>
        </p:txBody>
      </p:sp>
      <p:sp>
        <p:nvSpPr>
          <p:cNvPr id="30723" name="Rectangle 3"/>
          <p:cNvSpPr>
            <a:spLocks noGrp="1" noChangeArrowheads="1"/>
          </p:cNvSpPr>
          <p:nvPr>
            <p:ph idx="1"/>
          </p:nvPr>
        </p:nvSpPr>
        <p:spPr>
          <a:xfrm>
            <a:off x="457200" y="1150826"/>
            <a:ext cx="8229600" cy="2285241"/>
          </a:xfrm>
        </p:spPr>
        <p:txBody>
          <a:bodyPr/>
          <a:lstStyle/>
          <a:p>
            <a:r>
              <a:rPr lang="en-US" sz="3000" dirty="0">
                <a:cs typeface="Calibri"/>
              </a:rPr>
              <a:t>Food </a:t>
            </a:r>
            <a:r>
              <a:rPr lang="en-US" sz="3000" dirty="0" smtClean="0">
                <a:cs typeface="Calibri"/>
              </a:rPr>
              <a:t>supply</a:t>
            </a:r>
          </a:p>
          <a:p>
            <a:r>
              <a:rPr lang="en-US" sz="3000" dirty="0">
                <a:cs typeface="Calibri"/>
              </a:rPr>
              <a:t>Natural resource </a:t>
            </a:r>
            <a:r>
              <a:rPr lang="en-US" sz="3000" dirty="0" smtClean="0">
                <a:cs typeface="Calibri"/>
              </a:rPr>
              <a:t>sustainability</a:t>
            </a:r>
            <a:endParaRPr lang="en-US" sz="3000" dirty="0" smtClean="0">
              <a:latin typeface="Calibri"/>
              <a:cs typeface="Calibri"/>
            </a:endParaRPr>
          </a:p>
          <a:p>
            <a:r>
              <a:rPr lang="en-US" sz="3000" dirty="0">
                <a:cs typeface="Calibri"/>
              </a:rPr>
              <a:t>Economic </a:t>
            </a:r>
            <a:r>
              <a:rPr lang="en-US" sz="3000" dirty="0" smtClean="0">
                <a:cs typeface="Calibri"/>
              </a:rPr>
              <a:t>development</a:t>
            </a:r>
          </a:p>
          <a:p>
            <a:r>
              <a:rPr lang="en-US" sz="3000" dirty="0">
                <a:cs typeface="Calibri"/>
              </a:rPr>
              <a:t>Diversity (Ruhf and Clancy 2010</a:t>
            </a:r>
            <a:r>
              <a:rPr lang="en-US" sz="3000" dirty="0" smtClean="0">
                <a:cs typeface="Calibri"/>
              </a:rPr>
              <a:t>)</a:t>
            </a:r>
          </a:p>
        </p:txBody>
      </p:sp>
    </p:spTree>
    <p:extLst>
      <p:ext uri="{BB962C8B-B14F-4D97-AF65-F5344CB8AC3E}">
        <p14:creationId xmlns:p14="http://schemas.microsoft.com/office/powerpoint/2010/main" val="6785135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57200" y="434975"/>
            <a:ext cx="8229600" cy="3908425"/>
          </a:xfrm>
        </p:spPr>
        <p:txBody>
          <a:bodyPr/>
          <a:lstStyle/>
          <a:p>
            <a:pPr eaLnBrk="1" hangingPunct="1">
              <a:buFont typeface="Arial" charset="0"/>
              <a:buNone/>
            </a:pPr>
            <a:r>
              <a:rPr lang="en-US" dirty="0">
                <a:latin typeface="Calibri"/>
                <a:cs typeface="Calibri"/>
              </a:rPr>
              <a:t>   “The transformative approach to improving agricultural sustainability…would facilitate the adoption of production approaches that capitalize on synergies, efficiencies, and resilience characteristics associated with complex natural systems and their linked social, economic, and biophysical systems.”</a:t>
            </a:r>
          </a:p>
          <a:p>
            <a:pPr eaLnBrk="1" hangingPunct="1">
              <a:buFont typeface="Arial" charset="0"/>
              <a:buNone/>
            </a:pPr>
            <a:endParaRPr lang="en-US" dirty="0">
              <a:latin typeface="Calibri"/>
              <a:cs typeface="Calibri"/>
            </a:endParaRPr>
          </a:p>
        </p:txBody>
      </p:sp>
      <p:sp>
        <p:nvSpPr>
          <p:cNvPr id="8" name="Rectangle 3"/>
          <p:cNvSpPr txBox="1">
            <a:spLocks noChangeArrowheads="1"/>
          </p:cNvSpPr>
          <p:nvPr/>
        </p:nvSpPr>
        <p:spPr bwMode="auto">
          <a:xfrm>
            <a:off x="1371600" y="5813425"/>
            <a:ext cx="6781800" cy="685800"/>
          </a:xfrm>
          <a:prstGeom prst="rect">
            <a:avLst/>
          </a:prstGeom>
          <a:noFill/>
          <a:ln w="9525">
            <a:noFill/>
            <a:miter lim="800000"/>
            <a:headEnd/>
            <a:tailEnd/>
          </a:ln>
        </p:spPr>
        <p:txBody>
          <a:bodyPr/>
          <a:lstStyle/>
          <a:p>
            <a:pPr>
              <a:spcBef>
                <a:spcPct val="20000"/>
              </a:spcBef>
              <a:defRPr/>
            </a:pPr>
            <a:r>
              <a:rPr lang="en-US" sz="2000" dirty="0">
                <a:latin typeface="+mn-lt"/>
                <a:ea typeface="+mn-ea"/>
              </a:rPr>
              <a:t>Source: </a:t>
            </a:r>
            <a:r>
              <a:rPr lang="en-US" sz="2000" i="1" dirty="0">
                <a:latin typeface="+mn-lt"/>
                <a:ea typeface="+mn-ea"/>
              </a:rPr>
              <a:t>Toward Sustainable Agricultural Systems in the 21</a:t>
            </a:r>
            <a:r>
              <a:rPr lang="en-US" sz="2000" i="1" baseline="30000" dirty="0">
                <a:latin typeface="+mn-lt"/>
                <a:ea typeface="+mn-ea"/>
              </a:rPr>
              <a:t>st</a:t>
            </a:r>
            <a:r>
              <a:rPr lang="en-US" sz="2000" i="1" dirty="0">
                <a:latin typeface="+mn-lt"/>
                <a:ea typeface="+mn-ea"/>
              </a:rPr>
              <a:t> Century</a:t>
            </a:r>
            <a:r>
              <a:rPr lang="en-US" sz="2000" dirty="0">
                <a:latin typeface="+mn-lt"/>
                <a:ea typeface="+mn-ea"/>
              </a:rPr>
              <a:t>. National Research Council, 2010.</a:t>
            </a:r>
          </a:p>
        </p:txBody>
      </p:sp>
      <p:sp>
        <p:nvSpPr>
          <p:cNvPr id="4" name="Rectangle 3"/>
          <p:cNvSpPr txBox="1">
            <a:spLocks noChangeArrowheads="1"/>
          </p:cNvSpPr>
          <p:nvPr/>
        </p:nvSpPr>
        <p:spPr bwMode="auto">
          <a:xfrm>
            <a:off x="457200" y="4343400"/>
            <a:ext cx="8077200" cy="1219200"/>
          </a:xfrm>
          <a:prstGeom prst="rect">
            <a:avLst/>
          </a:prstGeom>
          <a:noFill/>
          <a:ln w="9525">
            <a:noFill/>
            <a:miter lim="800000"/>
            <a:headEnd/>
            <a:tailEnd/>
          </a:ln>
        </p:spPr>
        <p:txBody>
          <a:bodyPr/>
          <a:lstStyle/>
          <a:p>
            <a:pPr algn="ctr">
              <a:lnSpc>
                <a:spcPct val="70000"/>
              </a:lnSpc>
              <a:spcBef>
                <a:spcPct val="20000"/>
              </a:spcBef>
              <a:defRPr/>
            </a:pPr>
            <a:endParaRPr lang="en-US" sz="4400" dirty="0">
              <a:latin typeface="+mn-lt"/>
              <a:ea typeface="+mn-ea"/>
            </a:endParaRPr>
          </a:p>
        </p:txBody>
      </p:sp>
    </p:spTree>
    <p:extLst>
      <p:ext uri="{BB962C8B-B14F-4D97-AF65-F5344CB8AC3E}">
        <p14:creationId xmlns:p14="http://schemas.microsoft.com/office/powerpoint/2010/main" val="217862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31" t="433" r="2171" b="-433"/>
          <a:stretch/>
        </p:blipFill>
        <p:spPr bwMode="auto">
          <a:xfrm>
            <a:off x="1371600" y="881816"/>
            <a:ext cx="7388352" cy="58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4" name="Title 1"/>
          <p:cNvSpPr txBox="1">
            <a:spLocks/>
          </p:cNvSpPr>
          <p:nvPr/>
        </p:nvSpPr>
        <p:spPr bwMode="auto">
          <a:xfrm>
            <a:off x="457200" y="16951"/>
            <a:ext cx="7973803"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ct val="90000"/>
              </a:lnSpc>
            </a:pPr>
            <a:r>
              <a:rPr lang="en-US" sz="4400" dirty="0">
                <a:solidFill>
                  <a:schemeClr val="accent3">
                    <a:lumMod val="50000"/>
                  </a:schemeClr>
                </a:solidFill>
                <a:latin typeface="Calibri"/>
                <a:cs typeface="Calibri"/>
              </a:rPr>
              <a:t>Framework Concept</a:t>
            </a:r>
          </a:p>
        </p:txBody>
      </p:sp>
      <p:sp>
        <p:nvSpPr>
          <p:cNvPr id="2" name="TextBox 1"/>
          <p:cNvSpPr txBox="1"/>
          <p:nvPr/>
        </p:nvSpPr>
        <p:spPr>
          <a:xfrm>
            <a:off x="0" y="5934851"/>
            <a:ext cx="5486400" cy="707886"/>
          </a:xfrm>
          <a:prstGeom prst="rect">
            <a:avLst/>
          </a:prstGeom>
          <a:noFill/>
        </p:spPr>
        <p:txBody>
          <a:bodyPr wrap="square" rtlCol="0">
            <a:spAutoFit/>
          </a:bodyPr>
          <a:lstStyle/>
          <a:p>
            <a:r>
              <a:rPr lang="en-US" sz="2000" dirty="0" smtClean="0"/>
              <a:t>Source: </a:t>
            </a:r>
            <a:r>
              <a:rPr lang="en-US" sz="2000" dirty="0"/>
              <a:t>A Framework for Assessing The Effects of </a:t>
            </a:r>
            <a:r>
              <a:rPr lang="en-US" sz="2000" dirty="0" smtClean="0"/>
              <a:t>the </a:t>
            </a:r>
            <a:r>
              <a:rPr lang="en-US" sz="2000" dirty="0"/>
              <a:t>Food System. IOM and NRC. 2015.</a:t>
            </a:r>
          </a:p>
        </p:txBody>
      </p:sp>
    </p:spTree>
    <p:extLst>
      <p:ext uri="{BB962C8B-B14F-4D97-AF65-F5344CB8AC3E}">
        <p14:creationId xmlns:p14="http://schemas.microsoft.com/office/powerpoint/2010/main" val="20139004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3678</TotalTime>
  <Words>1156</Words>
  <Application>Microsoft Macintosh PowerPoint</Application>
  <PresentationFormat>On-screen Show (4:3)</PresentationFormat>
  <Paragraphs>228</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Two Versions of Food Security</vt:lpstr>
      <vt:lpstr>Why Approach Through Both Lenses?</vt:lpstr>
      <vt:lpstr>Why Engage Food Security  at the Regional Level?</vt:lpstr>
      <vt:lpstr>Northeast Regional Entities</vt:lpstr>
      <vt:lpstr>Assumptions about Regional Approach</vt:lpstr>
      <vt:lpstr>Four dimensions of regional</vt:lpstr>
      <vt:lpstr>PowerPoint Presentation</vt:lpstr>
      <vt:lpstr>PowerPoint Presentation</vt:lpstr>
      <vt:lpstr>Analyzing Food Security in Context of Drivers and Feedbacks</vt:lpstr>
      <vt:lpstr>Complex Adaptive Systems</vt:lpstr>
      <vt:lpstr>Applications to Food Security</vt:lpstr>
      <vt:lpstr>Orienting Goal</vt:lpstr>
      <vt:lpstr>Framing Questions</vt:lpstr>
      <vt:lpstr>PowerPoint Presentation</vt:lpstr>
      <vt:lpstr>Integrative Approach: 11 Institutions</vt:lpstr>
      <vt:lpstr>Integrative Approach: Multiple Disciplines</vt:lpstr>
      <vt:lpstr>Organizational Chart</vt:lpstr>
      <vt:lpstr>Study Design</vt:lpstr>
      <vt:lpstr>Market Basket</vt:lpstr>
      <vt:lpstr>PowerPoint Presentation</vt:lpstr>
      <vt:lpstr>Research Teams</vt:lpstr>
      <vt:lpstr>Other Teams</vt:lpstr>
      <vt:lpstr>Learning Community and eCoP</vt:lpstr>
      <vt:lpstr>PowerPoint Presentation</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Workstudy</dc:creator>
  <cp:lastModifiedBy>Kristen Devlin</cp:lastModifiedBy>
  <cp:revision>787</cp:revision>
  <cp:lastPrinted>2014-05-14T12:13:23Z</cp:lastPrinted>
  <dcterms:created xsi:type="dcterms:W3CDTF">2013-09-03T18:14:12Z</dcterms:created>
  <dcterms:modified xsi:type="dcterms:W3CDTF">2016-01-20T18:33:37Z</dcterms:modified>
</cp:coreProperties>
</file>