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20" autoAdjust="0"/>
    <p:restoredTop sz="94660"/>
  </p:normalViewPr>
  <p:slideViewPr>
    <p:cSldViewPr>
      <p:cViewPr varScale="1">
        <p:scale>
          <a:sx n="97" d="100"/>
          <a:sy n="97" d="100"/>
        </p:scale>
        <p:origin x="12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ADAF84A-26D0-4305-B994-A454F2F6E868}"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1"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3"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5"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4" y="3055622"/>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7" y="4625268"/>
            <a:ext cx="762000" cy="457200"/>
          </a:xfrm>
        </p:spPr>
        <p:txBody>
          <a:bodyPr/>
          <a:lstStyle>
            <a:lvl1pPr algn="ctr">
              <a:defRPr sz="2800">
                <a:solidFill>
                  <a:schemeClr val="accent1">
                    <a:lumMod val="50000"/>
                  </a:schemeClr>
                </a:solidFill>
              </a:defRPr>
            </a:lvl1pPr>
          </a:lstStyle>
          <a:p>
            <a:fld id="{8D22E800-361C-43B2-8006-4023DE5A45F7}" type="slidenum">
              <a:rPr lang="en-US" smtClean="0"/>
              <a:t>‹#›</a:t>
            </a:fld>
            <a:endParaRPr lang="en-US"/>
          </a:p>
        </p:txBody>
      </p:sp>
      <p:sp>
        <p:nvSpPr>
          <p:cNvPr id="11" name="Rectangle 10"/>
          <p:cNvSpPr/>
          <p:nvPr/>
        </p:nvSpPr>
        <p:spPr>
          <a:xfrm>
            <a:off x="541822" y="4559277"/>
            <a:ext cx="6755167"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4"/>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AF84A-26D0-4305-B994-A454F2F6E868}"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3"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10"/>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8"/>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1000"/>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DAF84A-26D0-4305-B994-A454F2F6E868}"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AF84A-26D0-4305-B994-A454F2F6E868}"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ADAF84A-26D0-4305-B994-A454F2F6E868}" type="datetimeFigureOut">
              <a:rPr lang="en-US" smtClean="0"/>
              <a:t>3/23/2018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1"/>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2E800-361C-43B2-8006-4023DE5A45F7}" type="slidenum">
              <a:rPr lang="en-US" smtClean="0"/>
              <a:t>‹#›</a:t>
            </a:fld>
            <a:endParaRPr lang="en-US"/>
          </a:p>
        </p:txBody>
      </p:sp>
      <p:sp>
        <p:nvSpPr>
          <p:cNvPr id="2" name="Title 1"/>
          <p:cNvSpPr>
            <a:spLocks noGrp="1"/>
          </p:cNvSpPr>
          <p:nvPr>
            <p:ph type="title"/>
          </p:nvPr>
        </p:nvSpPr>
        <p:spPr>
          <a:xfrm>
            <a:off x="736456" y="3200400"/>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1"/>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1"/>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8"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DAF84A-26D0-4305-B994-A454F2F6E868}"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9"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9"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DAF84A-26D0-4305-B994-A454F2F6E868}" type="datetimeFigureOut">
              <a:rPr lang="en-US" smtClean="0"/>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DAF84A-26D0-4305-B994-A454F2F6E868}"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ADAF84A-26D0-4305-B994-A454F2F6E868}"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2E800-361C-43B2-8006-4023DE5A45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1"/>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DAF84A-26D0-4305-B994-A454F2F6E868}"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2E800-361C-43B2-8006-4023DE5A45F7}" type="slidenum">
              <a:rPr lang="en-US" smtClean="0"/>
              <a:t>‹#›</a:t>
            </a:fld>
            <a:endParaRPr lang="en-US"/>
          </a:p>
        </p:txBody>
      </p:sp>
      <p:sp>
        <p:nvSpPr>
          <p:cNvPr id="8" name="Rectangle 7"/>
          <p:cNvSpPr/>
          <p:nvPr/>
        </p:nvSpPr>
        <p:spPr>
          <a:xfrm>
            <a:off x="560034" y="1505712"/>
            <a:ext cx="2716567"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3"/>
            <a:ext cx="248325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3"/>
            <a:ext cx="229863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8"/>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ADAF84A-26D0-4305-B994-A454F2F6E868}" type="datetimeFigureOut">
              <a:rPr lang="en-US" smtClean="0"/>
              <a:t>3/23/2018</a:t>
            </a:fld>
            <a:endParaRPr lang="en-US"/>
          </a:p>
        </p:txBody>
      </p:sp>
      <p:sp>
        <p:nvSpPr>
          <p:cNvPr id="7" name="Slide Number Placeholder 6"/>
          <p:cNvSpPr>
            <a:spLocks noGrp="1"/>
          </p:cNvSpPr>
          <p:nvPr>
            <p:ph type="sldNum" sz="quarter" idx="12"/>
          </p:nvPr>
        </p:nvSpPr>
        <p:spPr/>
        <p:txBody>
          <a:bodyPr/>
          <a:lstStyle/>
          <a:p>
            <a:fld id="{8D22E800-361C-43B2-8006-4023DE5A45F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5029201"/>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5"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1"/>
            <a:ext cx="7328515"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1"/>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2"/>
                </a:solidFill>
              </a:defRPr>
            </a:lvl1pPr>
          </a:lstStyle>
          <a:p>
            <a:fld id="{9ADAF84A-26D0-4305-B994-A454F2F6E868}" type="datetimeFigureOut">
              <a:rPr lang="en-US" smtClean="0"/>
              <a:t>3/23/2018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2"/>
                </a:solidFill>
              </a:defRPr>
            </a:lvl1pPr>
          </a:lstStyle>
          <a:p>
            <a:fld id="{8D22E800-361C-43B2-8006-4023DE5A45F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3"/>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3"/>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04019" y="1634352"/>
            <a:ext cx="8610600" cy="1398900"/>
          </a:xfrm>
        </p:spPr>
        <p:txBody>
          <a:bodyPr>
            <a:normAutofit fontScale="25000" lnSpcReduction="20000"/>
          </a:bodyPr>
          <a:lstStyle/>
          <a:p>
            <a:pPr marL="114300" indent="0" algn="ctr">
              <a:buNone/>
            </a:pPr>
            <a:r>
              <a:rPr lang="en-US" sz="8000" dirty="0" smtClean="0">
                <a:solidFill>
                  <a:srgbClr val="002060"/>
                </a:solidFill>
                <a:latin typeface="Arial Black" panose="020B0A04020102020204" pitchFamily="34" charset="0"/>
              </a:rPr>
              <a:t>“Manure Pit-Safety Ventilation Design Influence on </a:t>
            </a:r>
          </a:p>
          <a:p>
            <a:pPr marL="114300" indent="0" algn="ctr">
              <a:buNone/>
            </a:pPr>
            <a:r>
              <a:rPr lang="en-US" sz="8000" dirty="0">
                <a:solidFill>
                  <a:srgbClr val="002060"/>
                </a:solidFill>
                <a:latin typeface="Arial Black" panose="020B0A04020102020204" pitchFamily="34" charset="0"/>
              </a:rPr>
              <a:t>H</a:t>
            </a:r>
            <a:r>
              <a:rPr lang="en-US" sz="8000" baseline="-25000" dirty="0" smtClean="0">
                <a:solidFill>
                  <a:srgbClr val="002060"/>
                </a:solidFill>
                <a:latin typeface="Arial Black" panose="020B0A04020102020204" pitchFamily="34" charset="0"/>
              </a:rPr>
              <a:t>2</a:t>
            </a:r>
            <a:r>
              <a:rPr lang="en-US" sz="8000" dirty="0">
                <a:solidFill>
                  <a:srgbClr val="002060"/>
                </a:solidFill>
                <a:latin typeface="Arial Black" panose="020B0A04020102020204" pitchFamily="34" charset="0"/>
              </a:rPr>
              <a:t>S</a:t>
            </a:r>
            <a:r>
              <a:rPr lang="en-US" sz="8000" dirty="0" smtClean="0">
                <a:solidFill>
                  <a:srgbClr val="002060"/>
                </a:solidFill>
                <a:latin typeface="Arial Black" panose="020B0A04020102020204" pitchFamily="34" charset="0"/>
              </a:rPr>
              <a:t> Gas Contamination in Attached Barns”</a:t>
            </a:r>
            <a:endParaRPr lang="en-US" sz="8000" dirty="0">
              <a:solidFill>
                <a:srgbClr val="002060"/>
              </a:solidFill>
              <a:latin typeface="Arial Black" panose="020B0A04020102020204" pitchFamily="34" charset="0"/>
            </a:endParaRPr>
          </a:p>
          <a:p>
            <a:pPr marL="114300" indent="0" algn="ctr">
              <a:buNone/>
            </a:pPr>
            <a:endParaRPr lang="en-US" sz="4800" dirty="0" smtClean="0">
              <a:solidFill>
                <a:srgbClr val="002060"/>
              </a:solidFill>
              <a:latin typeface="Arial" panose="020B0604020202020204" pitchFamily="34" charset="0"/>
              <a:ea typeface="+mj-ea"/>
              <a:cs typeface="Arial" panose="020B0604020202020204" pitchFamily="34" charset="0"/>
            </a:endParaRPr>
          </a:p>
          <a:p>
            <a:pPr marL="114300" indent="0" algn="ctr">
              <a:buNone/>
            </a:pPr>
            <a:r>
              <a:rPr lang="en-US" sz="4800" dirty="0">
                <a:solidFill>
                  <a:srgbClr val="003399"/>
                </a:solidFill>
                <a:latin typeface="Arial" panose="020B0604020202020204" pitchFamily="34" charset="0"/>
                <a:ea typeface="+mj-ea"/>
                <a:cs typeface="Arial" panose="020B0604020202020204" pitchFamily="34" charset="0"/>
              </a:rPr>
              <a:t>Computational fluid dynamics simulations were performed to simulate indoor hydrogen sulfide gas levels in mechanically ventilated animal barns during pit-safety ventilation of </a:t>
            </a:r>
            <a:r>
              <a:rPr lang="en-US" sz="4800" dirty="0" err="1">
                <a:solidFill>
                  <a:srgbClr val="003399"/>
                </a:solidFill>
                <a:latin typeface="Arial" panose="020B0604020202020204" pitchFamily="34" charset="0"/>
                <a:ea typeface="+mj-ea"/>
                <a:cs typeface="Arial" panose="020B0604020202020204" pitchFamily="34" charset="0"/>
              </a:rPr>
              <a:t>underbarn</a:t>
            </a:r>
            <a:r>
              <a:rPr lang="en-US" sz="4800" dirty="0">
                <a:solidFill>
                  <a:srgbClr val="003399"/>
                </a:solidFill>
                <a:latin typeface="Arial" panose="020B0604020202020204" pitchFamily="34" charset="0"/>
                <a:ea typeface="+mj-ea"/>
                <a:cs typeface="Arial" panose="020B0604020202020204" pitchFamily="34" charset="0"/>
              </a:rPr>
              <a:t> manure pits with fully-slotted covers to determine extents of spatial contamination and areas which must be evacuated by personnel and animals.</a:t>
            </a:r>
          </a:p>
          <a:p>
            <a:pPr marL="114300" indent="0" algn="ctr">
              <a:buNone/>
            </a:pPr>
            <a:endParaRPr lang="en-US" sz="5600" dirty="0" smtClean="0">
              <a:solidFill>
                <a:srgbClr val="002060"/>
              </a:solidFill>
              <a:latin typeface="Arial Black" panose="020B0A04020102020204" pitchFamily="34" charset="0"/>
            </a:endParaRPr>
          </a:p>
          <a:p>
            <a:pPr marL="114300" indent="0" algn="ctr">
              <a:buNone/>
            </a:pPr>
            <a:endParaRPr lang="en-US" sz="8000" dirty="0" smtClean="0">
              <a:solidFill>
                <a:srgbClr val="002060"/>
              </a:solidFill>
              <a:latin typeface="Arial Black" panose="020B0A04020102020204" pitchFamily="34" charset="0"/>
            </a:endParaRPr>
          </a:p>
          <a:p>
            <a:pPr marL="114300" indent="0" algn="ctr">
              <a:buNone/>
            </a:pPr>
            <a:endParaRPr lang="en-US" sz="8000" dirty="0">
              <a:solidFill>
                <a:srgbClr val="002060"/>
              </a:solidFill>
              <a:latin typeface="Arial Black" panose="020B0A04020102020204" pitchFamily="34" charset="0"/>
            </a:endParaRPr>
          </a:p>
          <a:p>
            <a:pPr marL="114300" indent="0" algn="ctr">
              <a:buNone/>
            </a:pPr>
            <a:endParaRPr lang="en-US" sz="8000" dirty="0" smtClean="0">
              <a:solidFill>
                <a:srgbClr val="002060"/>
              </a:solidFill>
              <a:latin typeface="Arial Black" panose="020B0A04020102020204" pitchFamily="34" charset="0"/>
            </a:endParaRPr>
          </a:p>
          <a:p>
            <a:pPr marL="114300" indent="0" algn="ctr">
              <a:buNone/>
            </a:pPr>
            <a:endParaRPr lang="en-US" sz="8000" dirty="0">
              <a:solidFill>
                <a:srgbClr val="002060"/>
              </a:solidFill>
              <a:latin typeface="Arial Black" panose="020B0A04020102020204" pitchFamily="34" charset="0"/>
            </a:endParaRPr>
          </a:p>
          <a:p>
            <a:pPr marL="114300" indent="0" algn="ctr">
              <a:buNone/>
            </a:pPr>
            <a:endParaRPr lang="en-US" sz="8000" dirty="0">
              <a:solidFill>
                <a:srgbClr val="002060"/>
              </a:solidFill>
              <a:latin typeface="Arial Black" panose="020B0A04020102020204" pitchFamily="34" charset="0"/>
            </a:endParaRPr>
          </a:p>
          <a:p>
            <a:pPr marL="114300" indent="0" algn="ctr">
              <a:buNone/>
            </a:pPr>
            <a:endParaRPr lang="en-US" sz="8000" dirty="0" smtClean="0">
              <a:solidFill>
                <a:srgbClr val="002060"/>
              </a:solidFill>
              <a:latin typeface="Arial Black" panose="020B0A04020102020204" pitchFamily="34" charset="0"/>
            </a:endParaRPr>
          </a:p>
          <a:p>
            <a:pPr marL="114300" indent="0" algn="ctr">
              <a:buNone/>
            </a:pPr>
            <a:endParaRPr lang="en-US" sz="8000" dirty="0">
              <a:solidFill>
                <a:srgbClr val="002060"/>
              </a:solidFill>
              <a:latin typeface="Arial Black" panose="020B0A04020102020204" pitchFamily="34" charset="0"/>
            </a:endParaRPr>
          </a:p>
          <a:p>
            <a:pPr marL="114300" indent="0" algn="ctr">
              <a:buNone/>
            </a:pPr>
            <a:endParaRPr lang="en-US" sz="8000" dirty="0" smtClean="0">
              <a:solidFill>
                <a:srgbClr val="002060"/>
              </a:solidFill>
              <a:latin typeface="Arial Black" panose="020B0A04020102020204" pitchFamily="34" charset="0"/>
            </a:endParaRPr>
          </a:p>
          <a:p>
            <a:pPr marL="114300" indent="0" algn="ctr">
              <a:buNone/>
            </a:pPr>
            <a:r>
              <a:rPr lang="en-US" sz="8000" dirty="0" smtClean="0">
                <a:solidFill>
                  <a:srgbClr val="002060"/>
                </a:solidFill>
                <a:latin typeface="Arial Black" panose="020B0A04020102020204" pitchFamily="34" charset="0"/>
              </a:rPr>
              <a:t>Wednesday, March 28, 2018</a:t>
            </a:r>
          </a:p>
          <a:p>
            <a:pPr marL="114300" indent="0" algn="ctr">
              <a:buNone/>
            </a:pPr>
            <a:r>
              <a:rPr lang="en-US" sz="8000" smtClean="0">
                <a:solidFill>
                  <a:srgbClr val="002060"/>
                </a:solidFill>
                <a:latin typeface="Arial Black" panose="020B0A04020102020204" pitchFamily="34" charset="0"/>
              </a:rPr>
              <a:t>12:00 </a:t>
            </a:r>
            <a:r>
              <a:rPr lang="en-US" sz="8000" dirty="0" smtClean="0">
                <a:solidFill>
                  <a:srgbClr val="002060"/>
                </a:solidFill>
                <a:latin typeface="Arial Black" panose="020B0A04020102020204" pitchFamily="34" charset="0"/>
              </a:rPr>
              <a:t>PM</a:t>
            </a:r>
          </a:p>
          <a:p>
            <a:pPr marL="114300" indent="0" algn="ctr">
              <a:buNone/>
            </a:pPr>
            <a:r>
              <a:rPr lang="en-US" sz="8000" dirty="0" smtClean="0">
                <a:solidFill>
                  <a:srgbClr val="002060"/>
                </a:solidFill>
                <a:latin typeface="Arial Black" panose="020B0A04020102020204" pitchFamily="34" charset="0"/>
              </a:rPr>
              <a:t>304 FOREST RESOURCES LAB</a:t>
            </a:r>
            <a:endParaRPr lang="en-US" sz="8000" dirty="0">
              <a:solidFill>
                <a:srgbClr val="002060"/>
              </a:solidFill>
              <a:latin typeface="Arial Black" panose="020B0A04020102020204" pitchFamily="34" charset="0"/>
            </a:endParaRPr>
          </a:p>
        </p:txBody>
      </p:sp>
      <p:sp>
        <p:nvSpPr>
          <p:cNvPr id="2" name="Title 1"/>
          <p:cNvSpPr>
            <a:spLocks noGrp="1"/>
          </p:cNvSpPr>
          <p:nvPr>
            <p:ph type="ctrTitle" idx="4294967295"/>
          </p:nvPr>
        </p:nvSpPr>
        <p:spPr>
          <a:xfrm>
            <a:off x="609600" y="2954823"/>
            <a:ext cx="6172200" cy="2348430"/>
          </a:xfrm>
        </p:spPr>
        <p:txBody>
          <a:bodyPr>
            <a:normAutofit/>
          </a:bodyPr>
          <a:lstStyle/>
          <a:p>
            <a:r>
              <a:rPr lang="en-US" sz="2000" cap="none" dirty="0" smtClean="0">
                <a:solidFill>
                  <a:srgbClr val="002060"/>
                </a:solidFill>
                <a:latin typeface="Arial Rounded MT Bold" panose="020F0704030504030204" pitchFamily="34" charset="0"/>
              </a:rPr>
              <a:t>Presented By</a:t>
            </a:r>
            <a:br>
              <a:rPr lang="en-US" sz="2000" cap="none" dirty="0" smtClean="0">
                <a:solidFill>
                  <a:srgbClr val="002060"/>
                </a:solidFill>
                <a:latin typeface="Arial Rounded MT Bold" panose="020F0704030504030204" pitchFamily="34" charset="0"/>
              </a:rPr>
            </a:br>
            <a:r>
              <a:rPr lang="en-US" sz="2000" b="1" cap="none" dirty="0" smtClean="0">
                <a:solidFill>
                  <a:srgbClr val="002060"/>
                </a:solidFill>
                <a:latin typeface="Arial Rounded MT Bold" panose="020F0704030504030204" pitchFamily="34" charset="0"/>
              </a:rPr>
              <a:t>Dan </a:t>
            </a:r>
            <a:r>
              <a:rPr lang="en-US" sz="2000" b="1" cap="none" dirty="0" err="1" smtClean="0">
                <a:solidFill>
                  <a:srgbClr val="002060"/>
                </a:solidFill>
                <a:latin typeface="Arial Rounded MT Bold" panose="020F0704030504030204" pitchFamily="34" charset="0"/>
              </a:rPr>
              <a:t>Hofstetter</a:t>
            </a:r>
            <a:r>
              <a:rPr lang="en-US" sz="900" b="1" cap="none" dirty="0" smtClean="0">
                <a:solidFill>
                  <a:srgbClr val="002060"/>
                </a:solidFill>
                <a:latin typeface="Arial Rounded MT Bold" panose="020F0704030504030204" pitchFamily="34" charset="0"/>
              </a:rPr>
              <a:t/>
            </a:r>
            <a:br>
              <a:rPr lang="en-US" sz="900" b="1" cap="none" dirty="0" smtClean="0">
                <a:solidFill>
                  <a:srgbClr val="002060"/>
                </a:solidFill>
                <a:latin typeface="Arial Rounded MT Bold" panose="020F0704030504030204" pitchFamily="34" charset="0"/>
              </a:rPr>
            </a:br>
            <a:r>
              <a:rPr lang="en-US" sz="900" b="1" cap="none" dirty="0" smtClean="0">
                <a:solidFill>
                  <a:srgbClr val="002060"/>
                </a:solidFill>
                <a:latin typeface="Arial Rounded MT Bold" panose="020F0704030504030204" pitchFamily="34" charset="0"/>
              </a:rPr>
              <a:t/>
            </a:r>
            <a:br>
              <a:rPr lang="en-US" sz="900" b="1" cap="none" dirty="0" smtClean="0">
                <a:solidFill>
                  <a:srgbClr val="002060"/>
                </a:solidFill>
                <a:latin typeface="Arial Rounded MT Bold" panose="020F0704030504030204" pitchFamily="34" charset="0"/>
              </a:rPr>
            </a:br>
            <a:r>
              <a:rPr lang="en-US" sz="1200" cap="none" dirty="0" smtClean="0">
                <a:solidFill>
                  <a:srgbClr val="003399"/>
                </a:solidFill>
                <a:latin typeface="Arial" panose="020B0604020202020204" pitchFamily="34" charset="0"/>
                <a:cs typeface="Arial" panose="020B0604020202020204" pitchFamily="34" charset="0"/>
              </a:rPr>
              <a:t>Dan </a:t>
            </a:r>
            <a:r>
              <a:rPr lang="en-US" sz="1200" cap="none" dirty="0">
                <a:solidFill>
                  <a:srgbClr val="003399"/>
                </a:solidFill>
                <a:latin typeface="Arial" panose="020B0604020202020204" pitchFamily="34" charset="0"/>
                <a:cs typeface="Arial" panose="020B0604020202020204" pitchFamily="34" charset="0"/>
              </a:rPr>
              <a:t>is an Agricultural Engineer and Researcher at Penn State University working in the area of Farm Animal </a:t>
            </a:r>
            <a:r>
              <a:rPr lang="en-US" sz="1200" cap="none" dirty="0" smtClean="0">
                <a:solidFill>
                  <a:srgbClr val="003399"/>
                </a:solidFill>
                <a:latin typeface="Arial" panose="020B0604020202020204" pitchFamily="34" charset="0"/>
                <a:cs typeface="Arial" panose="020B0604020202020204" pitchFamily="34" charset="0"/>
              </a:rPr>
              <a:t>Welfare and will complete his Ph.D. at the end of spring semester.</a:t>
            </a:r>
            <a:r>
              <a:rPr lang="en-US" sz="1200" cap="none" dirty="0">
                <a:solidFill>
                  <a:srgbClr val="003399"/>
                </a:solidFill>
                <a:latin typeface="Arial" panose="020B0604020202020204" pitchFamily="34" charset="0"/>
                <a:cs typeface="Arial" panose="020B0604020202020204" pitchFamily="34" charset="0"/>
              </a:rPr>
              <a:t> </a:t>
            </a:r>
            <a:r>
              <a:rPr lang="en-US" sz="1200" cap="none" dirty="0" smtClean="0">
                <a:solidFill>
                  <a:srgbClr val="003399"/>
                </a:solidFill>
                <a:latin typeface="Arial" panose="020B0604020202020204" pitchFamily="34" charset="0"/>
                <a:cs typeface="Arial" panose="020B0604020202020204" pitchFamily="34" charset="0"/>
              </a:rPr>
              <a:t>His </a:t>
            </a:r>
            <a:r>
              <a:rPr lang="en-US" sz="1200" cap="none" dirty="0">
                <a:solidFill>
                  <a:srgbClr val="003399"/>
                </a:solidFill>
                <a:latin typeface="Arial" panose="020B0604020202020204" pitchFamily="34" charset="0"/>
                <a:cs typeface="Arial" panose="020B0604020202020204" pitchFamily="34" charset="0"/>
              </a:rPr>
              <a:t>research includes experimental measurements and computer simulations of toxic gas emissions inside mechanically ventilated animal buildings located above confined-space manure pits.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52400"/>
            <a:ext cx="8534400" cy="1094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3986" y="3234551"/>
            <a:ext cx="1373617" cy="2068701"/>
          </a:xfrm>
          <a:prstGeom prst="rect">
            <a:avLst/>
          </a:prstGeom>
        </p:spPr>
      </p:pic>
    </p:spTree>
    <p:extLst>
      <p:ext uri="{BB962C8B-B14F-4D97-AF65-F5344CB8AC3E}">
        <p14:creationId xmlns:p14="http://schemas.microsoft.com/office/powerpoint/2010/main" val="16166918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158</TotalTime>
  <Words>73</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Arial Rounded MT Bold</vt:lpstr>
      <vt:lpstr>Book Antiqua</vt:lpstr>
      <vt:lpstr>Century Gothic</vt:lpstr>
      <vt:lpstr>Apothecary</vt:lpstr>
      <vt:lpstr>Presented By Dan Hofstetter  Dan is an Agricultural Engineer and Researcher at Penn State University working in the area of Farm Animal Welfare and will complete his Ph.D. at the end of spring semester. His research includes experimental measurements and computer simulations of toxic gas emissions inside mechanically ventilated animal buildings located above confined-space manure pits.</vt:lpstr>
    </vt:vector>
  </TitlesOfParts>
  <Company>The Pennsylvania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 DEPARTMENT SEMINAR  “ “  presented by  Jude  Liu Associate  Professor Agricultural and Biological Engineering</dc:title>
  <dc:creator>DORCAS R HOLT</dc:creator>
  <cp:lastModifiedBy>AMY RITA MILLER</cp:lastModifiedBy>
  <cp:revision>32</cp:revision>
  <cp:lastPrinted>2018-03-23T15:29:18Z</cp:lastPrinted>
  <dcterms:created xsi:type="dcterms:W3CDTF">2015-10-20T18:37:56Z</dcterms:created>
  <dcterms:modified xsi:type="dcterms:W3CDTF">2018-03-23T15:44:11Z</dcterms:modified>
</cp:coreProperties>
</file>