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0"/>
  </p:notesMasterIdLst>
  <p:handoutMasterIdLst>
    <p:handoutMasterId r:id="rId11"/>
  </p:handoutMasterIdLst>
  <p:sldIdLst>
    <p:sldId id="353" r:id="rId2"/>
    <p:sldId id="303" r:id="rId3"/>
    <p:sldId id="357" r:id="rId4"/>
    <p:sldId id="358" r:id="rId5"/>
    <p:sldId id="359" r:id="rId6"/>
    <p:sldId id="360" r:id="rId7"/>
    <p:sldId id="350" r:id="rId8"/>
    <p:sldId id="354"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y, Jessica L." initials="RJL" lastIdx="20" clrIdx="0">
    <p:extLst>
      <p:ext uri="{19B8F6BF-5375-455C-9EA6-DF929625EA0E}">
        <p15:presenceInfo xmlns:p15="http://schemas.microsoft.com/office/powerpoint/2012/main" userId="S-1-5-21-329068152-1454471165-1417001333-781884" providerId="AD"/>
      </p:ext>
    </p:extLst>
  </p:cmAuthor>
  <p:cmAuthor id="2" name="RACHELE L BRIDA" initials="RLB" lastIdx="3" clrIdx="1">
    <p:extLst>
      <p:ext uri="{19B8F6BF-5375-455C-9EA6-DF929625EA0E}">
        <p15:presenceInfo xmlns:p15="http://schemas.microsoft.com/office/powerpoint/2012/main" userId="S-1-5-21-1148585548-316328077-1442558448-312131" providerId="AD"/>
      </p:ext>
    </p:extLst>
  </p:cmAuthor>
  <p:cmAuthor id="3" name="Catalano, Lauren" initials="CL" lastIdx="1" clrIdx="2">
    <p:extLst>
      <p:ext uri="{19B8F6BF-5375-455C-9EA6-DF929625EA0E}">
        <p15:presenceInfo xmlns:p15="http://schemas.microsoft.com/office/powerpoint/2012/main" userId="S-1-5-21-2137354491-1642138162-2005738589-884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3" autoAdjust="0"/>
    <p:restoredTop sz="89801" autoAdjust="0"/>
  </p:normalViewPr>
  <p:slideViewPr>
    <p:cSldViewPr snapToGrid="0">
      <p:cViewPr varScale="1">
        <p:scale>
          <a:sx n="74" d="100"/>
          <a:sy n="74" d="100"/>
        </p:scale>
        <p:origin x="117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3CBC92BE-A103-464C-8463-2619F96F25A3}" type="datetimeFigureOut">
              <a:rPr lang="en-US" smtClean="0"/>
              <a:t>7/18/2017</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B9909D7E-200A-4AB7-900B-D8E84EA95212}" type="slidenum">
              <a:rPr lang="en-US" smtClean="0"/>
              <a:t>‹#›</a:t>
            </a:fld>
            <a:endParaRPr lang="en-US"/>
          </a:p>
        </p:txBody>
      </p:sp>
    </p:spTree>
    <p:extLst>
      <p:ext uri="{BB962C8B-B14F-4D97-AF65-F5344CB8AC3E}">
        <p14:creationId xmlns:p14="http://schemas.microsoft.com/office/powerpoint/2010/main" val="37302775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9BA5A500-5EA1-454B-B0E5-BB1C0EAA45C9}" type="datetimeFigureOut">
              <a:rPr lang="en-US" smtClean="0"/>
              <a:t>7/18/2017</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52171B6-686F-4ED5-81AD-657F0D777144}" type="slidenum">
              <a:rPr lang="en-US" smtClean="0"/>
              <a:t>‹#›</a:t>
            </a:fld>
            <a:endParaRPr lang="en-US"/>
          </a:p>
        </p:txBody>
      </p:sp>
    </p:spTree>
    <p:extLst>
      <p:ext uri="{BB962C8B-B14F-4D97-AF65-F5344CB8AC3E}">
        <p14:creationId xmlns:p14="http://schemas.microsoft.com/office/powerpoint/2010/main" val="12183895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4A71CA1-0A7C-DD41-9E1B-ECEC9C420ED9}" type="slidenum">
              <a:rPr lang="en-US" smtClean="0"/>
              <a:t>3</a:t>
            </a:fld>
            <a:endParaRPr lang="en-US"/>
          </a:p>
        </p:txBody>
      </p:sp>
    </p:spTree>
    <p:extLst>
      <p:ext uri="{BB962C8B-B14F-4D97-AF65-F5344CB8AC3E}">
        <p14:creationId xmlns:p14="http://schemas.microsoft.com/office/powerpoint/2010/main" val="22314465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4A71CA1-0A7C-DD41-9E1B-ECEC9C420ED9}" type="slidenum">
              <a:rPr lang="en-US" smtClean="0"/>
              <a:t>4</a:t>
            </a:fld>
            <a:endParaRPr lang="en-US"/>
          </a:p>
        </p:txBody>
      </p:sp>
    </p:spTree>
    <p:extLst>
      <p:ext uri="{BB962C8B-B14F-4D97-AF65-F5344CB8AC3E}">
        <p14:creationId xmlns:p14="http://schemas.microsoft.com/office/powerpoint/2010/main" val="16877519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7/18/2017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88473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7/18/2017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cxnSp>
        <p:nvCxnSpPr>
          <p:cNvPr id="7" name="Straight Connector 6"/>
          <p:cNvCxnSpPr/>
          <p:nvPr userDrawn="1"/>
        </p:nvCxnSpPr>
        <p:spPr>
          <a:xfrm>
            <a:off x="733537" y="1355464"/>
            <a:ext cx="7886700" cy="0"/>
          </a:xfrm>
          <a:prstGeom prst="line">
            <a:avLst/>
          </a:prstGeom>
          <a:ln w="127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0872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7/18/2017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228070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7/18/2017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graphicFrame>
        <p:nvGraphicFramePr>
          <p:cNvPr id="7" name="Object 6" hidden="1"/>
          <p:cNvGraphicFramePr>
            <a:graphicFrameLocks noChangeAspect="1"/>
          </p:cNvGraphicFramePr>
          <p:nvPr userDrawn="1">
            <p:custDataLst>
              <p:tags r:id="rId2"/>
            </p:custDataLst>
            <p:extLst/>
          </p:nvPr>
        </p:nvGraphicFramePr>
        <p:xfrm>
          <a:off x="1589" y="1590"/>
          <a:ext cx="1587" cy="1587"/>
        </p:xfrm>
        <a:graphic>
          <a:graphicData uri="http://schemas.openxmlformats.org/presentationml/2006/ole">
            <mc:AlternateContent xmlns:mc="http://schemas.openxmlformats.org/markup-compatibility/2006">
              <mc:Choice xmlns:v="urn:schemas-microsoft-com:vml" Requires="v">
                <p:oleObj spid="_x0000_s2170"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9" y="1590"/>
                        <a:ext cx="1587" cy="1587"/>
                      </a:xfrm>
                      <a:prstGeom prst="rect">
                        <a:avLst/>
                      </a:prstGeom>
                    </p:spPr>
                  </p:pic>
                </p:oleObj>
              </mc:Fallback>
            </mc:AlternateContent>
          </a:graphicData>
        </a:graphic>
      </p:graphicFrame>
      <p:cxnSp>
        <p:nvCxnSpPr>
          <p:cNvPr id="8" name="Straight Connector 7"/>
          <p:cNvCxnSpPr/>
          <p:nvPr userDrawn="1"/>
        </p:nvCxnSpPr>
        <p:spPr>
          <a:xfrm>
            <a:off x="733537" y="1355464"/>
            <a:ext cx="7886700" cy="0"/>
          </a:xfrm>
          <a:prstGeom prst="line">
            <a:avLst/>
          </a:prstGeom>
          <a:ln w="127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6616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7/18/2017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92144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7/18/2017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cxnSp>
        <p:nvCxnSpPr>
          <p:cNvPr id="8" name="Straight Connector 7"/>
          <p:cNvCxnSpPr/>
          <p:nvPr userDrawn="1"/>
        </p:nvCxnSpPr>
        <p:spPr>
          <a:xfrm>
            <a:off x="733537" y="1355464"/>
            <a:ext cx="7886700" cy="0"/>
          </a:xfrm>
          <a:prstGeom prst="line">
            <a:avLst/>
          </a:prstGeom>
          <a:ln w="127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9092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7/18/2017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cxnSp>
        <p:nvCxnSpPr>
          <p:cNvPr id="10" name="Straight Connector 9"/>
          <p:cNvCxnSpPr/>
          <p:nvPr userDrawn="1"/>
        </p:nvCxnSpPr>
        <p:spPr>
          <a:xfrm>
            <a:off x="733537" y="1355464"/>
            <a:ext cx="7886700" cy="0"/>
          </a:xfrm>
          <a:prstGeom prst="line">
            <a:avLst/>
          </a:prstGeom>
          <a:ln w="127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0976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7/18/2017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cxnSp>
        <p:nvCxnSpPr>
          <p:cNvPr id="6" name="Straight Connector 5"/>
          <p:cNvCxnSpPr/>
          <p:nvPr userDrawn="1"/>
        </p:nvCxnSpPr>
        <p:spPr>
          <a:xfrm>
            <a:off x="733537" y="1355464"/>
            <a:ext cx="7886700" cy="0"/>
          </a:xfrm>
          <a:prstGeom prst="line">
            <a:avLst/>
          </a:prstGeom>
          <a:ln w="127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4243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7/18/2017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240825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7/18/2017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130792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7/18/2017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896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7/18/2017</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graphicFrame>
        <p:nvGraphicFramePr>
          <p:cNvPr id="7" name="Object 6" hidden="1"/>
          <p:cNvGraphicFramePr>
            <a:graphicFrameLocks noChangeAspect="1"/>
          </p:cNvGraphicFramePr>
          <p:nvPr userDrawn="1">
            <p:custDataLst>
              <p:tags r:id="rId14"/>
            </p:custDataLst>
            <p:extLst/>
          </p:nvPr>
        </p:nvGraphicFramePr>
        <p:xfrm>
          <a:off x="1589" y="1590"/>
          <a:ext cx="1587" cy="1587"/>
        </p:xfrm>
        <a:graphic>
          <a:graphicData uri="http://schemas.openxmlformats.org/presentationml/2006/ole">
            <mc:AlternateContent xmlns:mc="http://schemas.openxmlformats.org/markup-compatibility/2006">
              <mc:Choice xmlns:v="urn:schemas-microsoft-com:vml" Requires="v">
                <p:oleObj spid="_x0000_s1146" name="think-cell Slide" r:id="rId15" imgW="270" imgH="270" progId="TCLayout.ActiveDocument.1">
                  <p:embed/>
                </p:oleObj>
              </mc:Choice>
              <mc:Fallback>
                <p:oleObj name="think-cell Slide" r:id="rId15" imgW="270" imgH="270" progId="TCLayout.ActiveDocument.1">
                  <p:embed/>
                  <p:pic>
                    <p:nvPicPr>
                      <p:cNvPr id="0" name=""/>
                      <p:cNvPicPr/>
                      <p:nvPr/>
                    </p:nvPicPr>
                    <p:blipFill>
                      <a:blip r:embed="rId16"/>
                      <a:stretch>
                        <a:fillRect/>
                      </a:stretch>
                    </p:blipFill>
                    <p:spPr>
                      <a:xfrm>
                        <a:off x="1589" y="1590"/>
                        <a:ext cx="1587" cy="1587"/>
                      </a:xfrm>
                      <a:prstGeom prst="rect">
                        <a:avLst/>
                      </a:prstGeom>
                    </p:spPr>
                  </p:pic>
                </p:oleObj>
              </mc:Fallback>
            </mc:AlternateContent>
          </a:graphicData>
        </a:graphic>
      </p:graphicFrame>
      <p:pic>
        <p:nvPicPr>
          <p:cNvPr id="8" name="Picture 7"/>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1" y="2043954"/>
            <a:ext cx="9143429" cy="4814047"/>
          </a:xfrm>
          <a:prstGeom prst="rect">
            <a:avLst/>
          </a:prstGeom>
        </p:spPr>
      </p:pic>
    </p:spTree>
    <p:extLst>
      <p:ext uri="{BB962C8B-B14F-4D97-AF65-F5344CB8AC3E}">
        <p14:creationId xmlns:p14="http://schemas.microsoft.com/office/powerpoint/2010/main" val="180219562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dirty="0" smtClean="0"/>
              <a:t>Onboarding Partners</a:t>
            </a:r>
            <a:br>
              <a:rPr lang="en-US" sz="4800" dirty="0" smtClean="0"/>
            </a:br>
            <a:r>
              <a:rPr lang="en-US" sz="4800" dirty="0" smtClean="0"/>
              <a:t>for Grad </a:t>
            </a:r>
            <a:r>
              <a:rPr lang="en-US" sz="4800" dirty="0"/>
              <a:t>School and High Volume Wage Units​</a:t>
            </a:r>
          </a:p>
        </p:txBody>
      </p:sp>
      <p:sp>
        <p:nvSpPr>
          <p:cNvPr id="3" name="Subtitle 2"/>
          <p:cNvSpPr>
            <a:spLocks noGrp="1"/>
          </p:cNvSpPr>
          <p:nvPr>
            <p:ph type="subTitle" idx="1"/>
          </p:nvPr>
        </p:nvSpPr>
        <p:spPr/>
        <p:txBody>
          <a:bodyPr/>
          <a:lstStyle/>
          <a:p>
            <a:r>
              <a:rPr lang="en-US" dirty="0" smtClean="0"/>
              <a:t>July 17, 2017</a:t>
            </a:r>
            <a:endParaRPr lang="en-US" dirty="0"/>
          </a:p>
        </p:txBody>
      </p:sp>
    </p:spTree>
    <p:extLst>
      <p:ext uri="{BB962C8B-B14F-4D97-AF65-F5344CB8AC3E}">
        <p14:creationId xmlns:p14="http://schemas.microsoft.com/office/powerpoint/2010/main" val="3368736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Content Placeholder 2"/>
          <p:cNvSpPr>
            <a:spLocks noGrp="1"/>
          </p:cNvSpPr>
          <p:nvPr>
            <p:ph idx="1"/>
          </p:nvPr>
        </p:nvSpPr>
        <p:spPr/>
        <p:txBody>
          <a:bodyPr>
            <a:normAutofit/>
          </a:bodyPr>
          <a:lstStyle/>
          <a:p>
            <a:pPr marL="0" indent="0">
              <a:buNone/>
            </a:pPr>
            <a:r>
              <a:rPr lang="en-US" dirty="0" smtClean="0"/>
              <a:t>The </a:t>
            </a:r>
            <a:r>
              <a:rPr lang="en-US" dirty="0"/>
              <a:t>Grad School and some units with large </a:t>
            </a:r>
            <a:r>
              <a:rPr lang="en-US" dirty="0" smtClean="0"/>
              <a:t>wage </a:t>
            </a:r>
            <a:r>
              <a:rPr lang="en-US" dirty="0"/>
              <a:t>populations (</a:t>
            </a:r>
            <a:r>
              <a:rPr lang="en-US" dirty="0" smtClean="0"/>
              <a:t>e.g</a:t>
            </a:r>
            <a:r>
              <a:rPr lang="en-US" dirty="0"/>
              <a:t>. ABS, ICA, </a:t>
            </a:r>
            <a:r>
              <a:rPr lang="en-US" dirty="0" smtClean="0"/>
              <a:t>etc.) </a:t>
            </a:r>
            <a:r>
              <a:rPr lang="en-US" dirty="0"/>
              <a:t>have </a:t>
            </a:r>
            <a:r>
              <a:rPr lang="en-US" dirty="0" smtClean="0"/>
              <a:t>agreed to retain the onboarding functions for wage payroll and graduate assistants “in house”. This document outlines specific unit responsibilities for the interim period leading up to the implementation of Workday on December 10, and beyond.</a:t>
            </a:r>
            <a:endParaRPr lang="en-US" dirty="0"/>
          </a:p>
        </p:txBody>
      </p:sp>
    </p:spTree>
    <p:extLst>
      <p:ext uri="{BB962C8B-B14F-4D97-AF65-F5344CB8AC3E}">
        <p14:creationId xmlns:p14="http://schemas.microsoft.com/office/powerpoint/2010/main" val="1271251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885825"/>
            <a:ext cx="7886700" cy="942975"/>
          </a:xfrm>
        </p:spPr>
        <p:txBody>
          <a:bodyPr/>
          <a:lstStyle/>
          <a:p>
            <a:r>
              <a:rPr lang="en-US" dirty="0"/>
              <a:t>Decentralized Wage**</a:t>
            </a:r>
            <a:endParaRPr lang="en-US" sz="1500" dirty="0">
              <a:solidFill>
                <a:srgbClr val="FF0000"/>
              </a:solidFill>
            </a:endParaRPr>
          </a:p>
        </p:txBody>
      </p:sp>
      <p:sp>
        <p:nvSpPr>
          <p:cNvPr id="3" name="TextBox 2"/>
          <p:cNvSpPr txBox="1"/>
          <p:nvPr/>
        </p:nvSpPr>
        <p:spPr>
          <a:xfrm>
            <a:off x="4065548" y="1991025"/>
            <a:ext cx="4923674" cy="1131079"/>
          </a:xfrm>
          <a:prstGeom prst="rect">
            <a:avLst/>
          </a:prstGeom>
          <a:noFill/>
        </p:spPr>
        <p:txBody>
          <a:bodyPr wrap="square" rtlCol="0">
            <a:spAutoFit/>
          </a:bodyPr>
          <a:lstStyle/>
          <a:p>
            <a:pPr algn="ctr"/>
            <a:r>
              <a:rPr lang="en-US" b="1" dirty="0"/>
              <a:t>Units listed on left will assume primary ownership of the following transactional tasks***</a:t>
            </a:r>
          </a:p>
          <a:p>
            <a:pPr marL="214313" indent="-214313">
              <a:buFont typeface="Arial" panose="020B0604020202020204" pitchFamily="34" charset="0"/>
              <a:buChar char="•"/>
            </a:pPr>
            <a:endParaRPr lang="en-US" b="1" dirty="0"/>
          </a:p>
          <a:p>
            <a:endParaRPr lang="en-US" sz="1350" dirty="0"/>
          </a:p>
        </p:txBody>
      </p:sp>
      <p:graphicFrame>
        <p:nvGraphicFramePr>
          <p:cNvPr id="4" name="Table 3"/>
          <p:cNvGraphicFramePr>
            <a:graphicFrameLocks noGrp="1"/>
          </p:cNvGraphicFramePr>
          <p:nvPr>
            <p:extLst/>
          </p:nvPr>
        </p:nvGraphicFramePr>
        <p:xfrm>
          <a:off x="4065548" y="2772761"/>
          <a:ext cx="4857735" cy="1807516"/>
        </p:xfrm>
        <a:graphic>
          <a:graphicData uri="http://schemas.openxmlformats.org/drawingml/2006/table">
            <a:tbl>
              <a:tblPr firstRow="1" bandRow="1">
                <a:tableStyleId>{5C22544A-7EE6-4342-B048-85BDC9FD1C3A}</a:tableStyleId>
              </a:tblPr>
              <a:tblGrid>
                <a:gridCol w="2085354">
                  <a:extLst>
                    <a:ext uri="{9D8B030D-6E8A-4147-A177-3AD203B41FA5}">
                      <a16:colId xmlns="" xmlns:a16="http://schemas.microsoft.com/office/drawing/2014/main" val="20000"/>
                    </a:ext>
                  </a:extLst>
                </a:gridCol>
                <a:gridCol w="2772381">
                  <a:extLst>
                    <a:ext uri="{9D8B030D-6E8A-4147-A177-3AD203B41FA5}">
                      <a16:colId xmlns="" xmlns:a16="http://schemas.microsoft.com/office/drawing/2014/main" val="20001"/>
                    </a:ext>
                  </a:extLst>
                </a:gridCol>
              </a:tblGrid>
              <a:tr h="321616">
                <a:tc>
                  <a:txBody>
                    <a:bodyPr/>
                    <a:lstStyle/>
                    <a:p>
                      <a:r>
                        <a:rPr lang="en-US" sz="1400" dirty="0"/>
                        <a:t>Task</a:t>
                      </a:r>
                    </a:p>
                  </a:txBody>
                  <a:tcPr marL="68580" marR="68580" marT="34290" marB="34290"/>
                </a:tc>
                <a:tc>
                  <a:txBody>
                    <a:bodyPr/>
                    <a:lstStyle/>
                    <a:p>
                      <a:r>
                        <a:rPr lang="en-US" sz="1400" dirty="0"/>
                        <a:t>Timing</a:t>
                      </a:r>
                    </a:p>
                  </a:txBody>
                  <a:tcPr marL="68580" marR="68580" marT="34290" marB="34290"/>
                </a:tc>
                <a:extLst>
                  <a:ext uri="{0D108BD9-81ED-4DB2-BD59-A6C34878D82A}">
                    <a16:rowId xmlns="" xmlns:a16="http://schemas.microsoft.com/office/drawing/2014/main" val="10000"/>
                  </a:ext>
                </a:extLst>
              </a:tr>
              <a:tr h="278130">
                <a:tc>
                  <a:txBody>
                    <a:bodyPr/>
                    <a:lstStyle/>
                    <a:p>
                      <a:r>
                        <a:rPr lang="en-US" sz="1400" dirty="0"/>
                        <a:t>IBIS Entry</a:t>
                      </a:r>
                    </a:p>
                  </a:txBody>
                  <a:tcPr marL="68580" marR="68580" marT="34290" marB="34290"/>
                </a:tc>
                <a:tc>
                  <a:txBody>
                    <a:bodyPr/>
                    <a:lstStyle/>
                    <a:p>
                      <a:r>
                        <a:rPr lang="en-US" sz="1400" dirty="0"/>
                        <a:t>June 26 - Workday Go-Live</a:t>
                      </a:r>
                      <a:r>
                        <a:rPr lang="en-US" sz="1400" baseline="0" dirty="0"/>
                        <a:t> Dec 10</a:t>
                      </a:r>
                    </a:p>
                  </a:txBody>
                  <a:tcPr marL="68580" marR="68580" marT="34290" marB="34290"/>
                </a:tc>
                <a:extLst>
                  <a:ext uri="{0D108BD9-81ED-4DB2-BD59-A6C34878D82A}">
                    <a16:rowId xmlns="" xmlns:a16="http://schemas.microsoft.com/office/drawing/2014/main" val="10001"/>
                  </a:ext>
                </a:extLst>
              </a:tr>
              <a:tr h="278130">
                <a:tc>
                  <a:txBody>
                    <a:bodyPr/>
                    <a:lstStyle/>
                    <a:p>
                      <a:r>
                        <a:rPr lang="en-US" sz="1400" dirty="0" err="1"/>
                        <a:t>NeoCase</a:t>
                      </a:r>
                      <a:r>
                        <a:rPr lang="en-US" sz="1400" dirty="0"/>
                        <a:t> Forms (EA</a:t>
                      </a:r>
                      <a:r>
                        <a:rPr lang="en-US" sz="1400" baseline="0" dirty="0"/>
                        <a:t> Forms</a:t>
                      </a:r>
                      <a:r>
                        <a:rPr lang="en-US" sz="1400" dirty="0"/>
                        <a:t>)</a:t>
                      </a:r>
                    </a:p>
                  </a:txBody>
                  <a:tcPr marL="68580" marR="68580" marT="34290" marB="34290"/>
                </a:tc>
                <a:tc>
                  <a:txBody>
                    <a:bodyPr/>
                    <a:lstStyle/>
                    <a:p>
                      <a:r>
                        <a:rPr lang="en-US" sz="1400" dirty="0"/>
                        <a:t>Starting Workday</a:t>
                      </a:r>
                      <a:r>
                        <a:rPr lang="en-US" sz="1400" baseline="0" dirty="0"/>
                        <a:t> Go-Live Dec 10</a:t>
                      </a:r>
                      <a:endParaRPr lang="en-US" sz="1400" dirty="0"/>
                    </a:p>
                  </a:txBody>
                  <a:tcPr marL="68580" marR="68580" marT="34290" marB="34290"/>
                </a:tc>
                <a:extLst>
                  <a:ext uri="{0D108BD9-81ED-4DB2-BD59-A6C34878D82A}">
                    <a16:rowId xmlns="" xmlns:a16="http://schemas.microsoft.com/office/drawing/2014/main" val="10002"/>
                  </a:ext>
                </a:extLst>
              </a:tr>
              <a:tr h="685800">
                <a:tc>
                  <a:txBody>
                    <a:bodyPr/>
                    <a:lstStyle/>
                    <a:p>
                      <a:r>
                        <a:rPr lang="en-US" sz="1400" dirty="0"/>
                        <a:t>Onboarding</a:t>
                      </a:r>
                      <a:r>
                        <a:rPr lang="en-US" sz="1400" baseline="0" dirty="0"/>
                        <a:t> (I-9s and New Hire Paperwork)</a:t>
                      </a:r>
                      <a:endParaRPr lang="en-US" sz="1400" dirty="0"/>
                    </a:p>
                    <a:p>
                      <a:endParaRPr lang="en-US" sz="1400" dirty="0"/>
                    </a:p>
                  </a:txBody>
                  <a:tcPr marL="68580" marR="68580" marT="34290" marB="34290"/>
                </a:tc>
                <a:tc>
                  <a:txBody>
                    <a:bodyPr/>
                    <a:lstStyle/>
                    <a:p>
                      <a:r>
                        <a:rPr lang="en-US" sz="1400" dirty="0"/>
                        <a:t>As of June 26 – Indefinitely (Leverage the “Onboarding Partner” Role effective</a:t>
                      </a:r>
                      <a:r>
                        <a:rPr lang="en-US" sz="1400" baseline="0" dirty="0"/>
                        <a:t> Workday Go-Live Dec 10)</a:t>
                      </a:r>
                      <a:endParaRPr lang="en-US" sz="1400" dirty="0"/>
                    </a:p>
                  </a:txBody>
                  <a:tcPr marL="68580" marR="68580" marT="34290" marB="34290"/>
                </a:tc>
                <a:extLst>
                  <a:ext uri="{0D108BD9-81ED-4DB2-BD59-A6C34878D82A}">
                    <a16:rowId xmlns="" xmlns:a16="http://schemas.microsoft.com/office/drawing/2014/main" val="10003"/>
                  </a:ext>
                </a:extLst>
              </a:tr>
            </a:tbl>
          </a:graphicData>
        </a:graphic>
      </p:graphicFrame>
      <p:graphicFrame>
        <p:nvGraphicFramePr>
          <p:cNvPr id="7" name="Content Placeholder 3"/>
          <p:cNvGraphicFramePr>
            <a:graphicFrameLocks/>
          </p:cNvGraphicFramePr>
          <p:nvPr>
            <p:extLst/>
          </p:nvPr>
        </p:nvGraphicFramePr>
        <p:xfrm>
          <a:off x="713054" y="1700694"/>
          <a:ext cx="3063623" cy="3314700"/>
        </p:xfrm>
        <a:graphic>
          <a:graphicData uri="http://schemas.openxmlformats.org/drawingml/2006/table">
            <a:tbl>
              <a:tblPr firstRow="1" bandRow="1">
                <a:tableStyleId>{5C22544A-7EE6-4342-B048-85BDC9FD1C3A}</a:tableStyleId>
              </a:tblPr>
              <a:tblGrid>
                <a:gridCol w="3063623">
                  <a:extLst>
                    <a:ext uri="{9D8B030D-6E8A-4147-A177-3AD203B41FA5}">
                      <a16:colId xmlns:a16="http://schemas.microsoft.com/office/drawing/2014/main" xmlns="" val="20000"/>
                    </a:ext>
                  </a:extLst>
                </a:gridCol>
              </a:tblGrid>
              <a:tr h="278130">
                <a:tc>
                  <a:txBody>
                    <a:bodyPr/>
                    <a:lstStyle/>
                    <a:p>
                      <a:pPr algn="l"/>
                      <a:r>
                        <a:rPr lang="en-US" sz="1400" dirty="0"/>
                        <a:t>Wage</a:t>
                      </a:r>
                    </a:p>
                  </a:txBody>
                  <a:tcPr marL="68580" marR="68580" marT="34290" marB="34290"/>
                </a:tc>
                <a:extLst>
                  <a:ext uri="{0D108BD9-81ED-4DB2-BD59-A6C34878D82A}">
                    <a16:rowId xmlns:a16="http://schemas.microsoft.com/office/drawing/2014/main" xmlns="" val="10000"/>
                  </a:ext>
                </a:extLst>
              </a:tr>
              <a:tr h="278130">
                <a:tc>
                  <a:txBody>
                    <a:bodyPr/>
                    <a:lstStyle/>
                    <a:p>
                      <a:pPr algn="l"/>
                      <a:r>
                        <a:rPr lang="en-US" sz="1400" b="0" i="0" u="none" strike="noStrike" kern="1200" baseline="0" dirty="0">
                          <a:solidFill>
                            <a:schemeClr val="dk1"/>
                          </a:solidFill>
                          <a:latin typeface="+mn-lt"/>
                          <a:ea typeface="+mn-ea"/>
                          <a:cs typeface="+mn-cs"/>
                        </a:rPr>
                        <a:t>FOOD SERVICES (H&amp;FS)	</a:t>
                      </a:r>
                    </a:p>
                  </a:txBody>
                  <a:tcPr marL="68580" marR="68580" marT="34290" marB="34290"/>
                </a:tc>
                <a:extLst>
                  <a:ext uri="{0D108BD9-81ED-4DB2-BD59-A6C34878D82A}">
                    <a16:rowId xmlns:a16="http://schemas.microsoft.com/office/drawing/2014/main" xmlns="" val="10001"/>
                  </a:ext>
                </a:extLst>
              </a:tr>
              <a:tr h="278130">
                <a:tc>
                  <a:txBody>
                    <a:bodyPr/>
                    <a:lstStyle/>
                    <a:p>
                      <a:pPr algn="l"/>
                      <a:r>
                        <a:rPr lang="en-US" sz="1400" b="0" i="0" u="none" strike="noStrike" kern="1200" baseline="0" dirty="0">
                          <a:solidFill>
                            <a:schemeClr val="dk1"/>
                          </a:solidFill>
                          <a:latin typeface="+mn-lt"/>
                          <a:ea typeface="+mn-ea"/>
                          <a:cs typeface="+mn-cs"/>
                        </a:rPr>
                        <a:t>INTERCOLLEGIATE ATHLETICS	</a:t>
                      </a:r>
                    </a:p>
                  </a:txBody>
                  <a:tcPr marL="68580" marR="68580" marT="34290" marB="34290"/>
                </a:tc>
                <a:extLst>
                  <a:ext uri="{0D108BD9-81ED-4DB2-BD59-A6C34878D82A}">
                    <a16:rowId xmlns:a16="http://schemas.microsoft.com/office/drawing/2014/main" xmlns="" val="10002"/>
                  </a:ext>
                </a:extLst>
              </a:tr>
              <a:tr h="480060">
                <a:tc>
                  <a:txBody>
                    <a:bodyPr/>
                    <a:lstStyle/>
                    <a:p>
                      <a:pPr algn="l"/>
                      <a:r>
                        <a:rPr lang="en-US" sz="1400" b="0" i="0" u="none" strike="noStrike" kern="1200" baseline="0" dirty="0">
                          <a:solidFill>
                            <a:schemeClr val="dk1"/>
                          </a:solidFill>
                          <a:latin typeface="+mn-lt"/>
                          <a:ea typeface="+mn-ea"/>
                          <a:cs typeface="+mn-cs"/>
                        </a:rPr>
                        <a:t>AGRICULTURAL SCIENCES                         (AG EXTENSION)</a:t>
                      </a:r>
                    </a:p>
                  </a:txBody>
                  <a:tcPr marL="68580" marR="68580" marT="34290" marB="34290"/>
                </a:tc>
                <a:extLst>
                  <a:ext uri="{0D108BD9-81ED-4DB2-BD59-A6C34878D82A}">
                    <a16:rowId xmlns:a16="http://schemas.microsoft.com/office/drawing/2014/main" xmlns="" val="10003"/>
                  </a:ext>
                </a:extLst>
              </a:tr>
              <a:tr h="278130">
                <a:tc>
                  <a:txBody>
                    <a:bodyPr/>
                    <a:lstStyle/>
                    <a:p>
                      <a:pPr algn="l"/>
                      <a:r>
                        <a:rPr lang="en-US" sz="1400" b="0" i="0" u="none" strike="noStrike" kern="1200" baseline="0" dirty="0">
                          <a:solidFill>
                            <a:schemeClr val="dk1"/>
                          </a:solidFill>
                          <a:latin typeface="+mn-lt"/>
                          <a:ea typeface="+mn-ea"/>
                          <a:cs typeface="+mn-cs"/>
                        </a:rPr>
                        <a:t>STUDENT AFFAIRS	</a:t>
                      </a:r>
                    </a:p>
                  </a:txBody>
                  <a:tcPr marL="68580" marR="68580" marT="34290" marB="34290"/>
                </a:tc>
                <a:extLst>
                  <a:ext uri="{0D108BD9-81ED-4DB2-BD59-A6C34878D82A}">
                    <a16:rowId xmlns:a16="http://schemas.microsoft.com/office/drawing/2014/main" xmlns="" val="10004"/>
                  </a:ext>
                </a:extLst>
              </a:tr>
              <a:tr h="278130">
                <a:tc>
                  <a:txBody>
                    <a:bodyPr/>
                    <a:lstStyle/>
                    <a:p>
                      <a:pPr algn="l"/>
                      <a:r>
                        <a:rPr lang="en-US" sz="1400" b="0" i="0" u="none" strike="noStrike" kern="1200" baseline="0" dirty="0">
                          <a:solidFill>
                            <a:schemeClr val="dk1"/>
                          </a:solidFill>
                          <a:latin typeface="+mn-lt"/>
                          <a:ea typeface="+mn-ea"/>
                          <a:cs typeface="+mn-cs"/>
                        </a:rPr>
                        <a:t>OFFICE OF THE PRESIDENT	</a:t>
                      </a:r>
                    </a:p>
                  </a:txBody>
                  <a:tcPr marL="68580" marR="68580" marT="34290" marB="34290"/>
                </a:tc>
                <a:extLst>
                  <a:ext uri="{0D108BD9-81ED-4DB2-BD59-A6C34878D82A}">
                    <a16:rowId xmlns:a16="http://schemas.microsoft.com/office/drawing/2014/main" xmlns="" val="10005"/>
                  </a:ext>
                </a:extLst>
              </a:tr>
              <a:tr h="278130">
                <a:tc>
                  <a:txBody>
                    <a:bodyPr/>
                    <a:lstStyle/>
                    <a:p>
                      <a:pPr algn="l"/>
                      <a:r>
                        <a:rPr lang="en-US" sz="1400" b="0" i="0" u="none" strike="noStrike" kern="1200" baseline="0" dirty="0">
                          <a:solidFill>
                            <a:schemeClr val="dk1"/>
                          </a:solidFill>
                          <a:latin typeface="+mn-lt"/>
                          <a:ea typeface="+mn-ea"/>
                          <a:cs typeface="+mn-cs"/>
                        </a:rPr>
                        <a:t>BRYCE JORDAN CENTER (A&amp;BS)	</a:t>
                      </a:r>
                    </a:p>
                  </a:txBody>
                  <a:tcPr marL="68580" marR="68580" marT="34290" marB="34290"/>
                </a:tc>
                <a:extLst>
                  <a:ext uri="{0D108BD9-81ED-4DB2-BD59-A6C34878D82A}">
                    <a16:rowId xmlns:a16="http://schemas.microsoft.com/office/drawing/2014/main" xmlns="" val="10006"/>
                  </a:ext>
                </a:extLst>
              </a:tr>
              <a:tr h="278130">
                <a:tc>
                  <a:txBody>
                    <a:bodyPr/>
                    <a:lstStyle/>
                    <a:p>
                      <a:pPr algn="l"/>
                      <a:r>
                        <a:rPr lang="en-US" sz="1400" b="0" i="0" u="none" strike="noStrike" kern="1200" baseline="0" dirty="0">
                          <a:solidFill>
                            <a:schemeClr val="dk1"/>
                          </a:solidFill>
                          <a:latin typeface="+mn-lt"/>
                          <a:ea typeface="+mn-ea"/>
                          <a:cs typeface="+mn-cs"/>
                        </a:rPr>
                        <a:t>COLLEGE OF ENGINEERING	</a:t>
                      </a:r>
                    </a:p>
                  </a:txBody>
                  <a:tcPr marL="68580" marR="68580" marT="34290" marB="34290"/>
                </a:tc>
                <a:extLst>
                  <a:ext uri="{0D108BD9-81ED-4DB2-BD59-A6C34878D82A}">
                    <a16:rowId xmlns:a16="http://schemas.microsoft.com/office/drawing/2014/main" xmlns="" val="10007"/>
                  </a:ext>
                </a:extLst>
              </a:tr>
              <a:tr h="278130">
                <a:tc>
                  <a:txBody>
                    <a:bodyPr/>
                    <a:lstStyle/>
                    <a:p>
                      <a:pPr algn="l"/>
                      <a:r>
                        <a:rPr lang="en-US" sz="1400" b="0" i="0" u="none" strike="noStrike" kern="1200" baseline="0" dirty="0">
                          <a:solidFill>
                            <a:schemeClr val="dk1"/>
                          </a:solidFill>
                          <a:latin typeface="+mn-lt"/>
                          <a:ea typeface="+mn-ea"/>
                          <a:cs typeface="+mn-cs"/>
                        </a:rPr>
                        <a:t>EBERLY COLLEGE OF SCIENCE	</a:t>
                      </a:r>
                    </a:p>
                  </a:txBody>
                  <a:tcPr marL="68580" marR="68580" marT="34290" marB="34290"/>
                </a:tc>
                <a:extLst>
                  <a:ext uri="{0D108BD9-81ED-4DB2-BD59-A6C34878D82A}">
                    <a16:rowId xmlns:a16="http://schemas.microsoft.com/office/drawing/2014/main" xmlns="" val="10008"/>
                  </a:ext>
                </a:extLst>
              </a:tr>
              <a:tr h="278130">
                <a:tc>
                  <a:txBody>
                    <a:bodyPr/>
                    <a:lstStyle/>
                    <a:p>
                      <a:pPr algn="l"/>
                      <a:r>
                        <a:rPr lang="en-US" sz="1400" b="0" i="0" u="none" strike="noStrike" kern="1200" baseline="0" dirty="0">
                          <a:solidFill>
                            <a:schemeClr val="dk1"/>
                          </a:solidFill>
                          <a:latin typeface="+mn-lt"/>
                          <a:ea typeface="+mn-ea"/>
                          <a:cs typeface="+mn-cs"/>
                        </a:rPr>
                        <a:t>HOUSING (H&amp;FS)	</a:t>
                      </a:r>
                    </a:p>
                  </a:txBody>
                  <a:tcPr marL="68580" marR="68580" marT="34290" marB="34290"/>
                </a:tc>
                <a:extLst>
                  <a:ext uri="{0D108BD9-81ED-4DB2-BD59-A6C34878D82A}">
                    <a16:rowId xmlns:a16="http://schemas.microsoft.com/office/drawing/2014/main" xmlns="" val="10009"/>
                  </a:ext>
                </a:extLst>
              </a:tr>
              <a:tr h="278130">
                <a:tc>
                  <a:txBody>
                    <a:bodyPr/>
                    <a:lstStyle/>
                    <a:p>
                      <a:pPr algn="l"/>
                      <a:r>
                        <a:rPr lang="en-US" sz="1400" b="0" i="0" u="none" strike="noStrike" kern="1200" baseline="0" dirty="0" smtClean="0">
                          <a:solidFill>
                            <a:schemeClr val="dk1"/>
                          </a:solidFill>
                          <a:latin typeface="+mn-lt"/>
                          <a:ea typeface="+mn-ea"/>
                          <a:cs typeface="+mn-cs"/>
                        </a:rPr>
                        <a:t>POLICE &amp; PUBLIC SAFETY</a:t>
                      </a:r>
                      <a:endParaRPr lang="en-US" sz="1400" b="0" i="0" u="none" strike="noStrike" kern="1200" baseline="0" dirty="0">
                        <a:solidFill>
                          <a:schemeClr val="dk1"/>
                        </a:solidFill>
                        <a:latin typeface="+mn-lt"/>
                        <a:ea typeface="+mn-ea"/>
                        <a:cs typeface="+mn-cs"/>
                      </a:endParaRPr>
                    </a:p>
                  </a:txBody>
                  <a:tcPr marL="68580" marR="68580" marT="34290" marB="34290"/>
                </a:tc>
              </a:tr>
            </a:tbl>
          </a:graphicData>
        </a:graphic>
      </p:graphicFrame>
    </p:spTree>
    <p:extLst>
      <p:ext uri="{BB962C8B-B14F-4D97-AF65-F5344CB8AC3E}">
        <p14:creationId xmlns:p14="http://schemas.microsoft.com/office/powerpoint/2010/main" val="3882913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981075"/>
            <a:ext cx="7886700" cy="993775"/>
          </a:xfrm>
        </p:spPr>
        <p:txBody>
          <a:bodyPr/>
          <a:lstStyle/>
          <a:p>
            <a:r>
              <a:rPr lang="en-US" dirty="0"/>
              <a:t>Decentralized Grad**</a:t>
            </a:r>
            <a:endParaRPr lang="en-US" sz="1500" dirty="0">
              <a:solidFill>
                <a:srgbClr val="FF0000"/>
              </a:solidFill>
              <a:latin typeface="Calibri Light"/>
            </a:endParaRPr>
          </a:p>
        </p:txBody>
      </p:sp>
      <p:sp>
        <p:nvSpPr>
          <p:cNvPr id="5" name="TextBox 4"/>
          <p:cNvSpPr txBox="1"/>
          <p:nvPr/>
        </p:nvSpPr>
        <p:spPr>
          <a:xfrm>
            <a:off x="4065548" y="1991025"/>
            <a:ext cx="4923674" cy="1131079"/>
          </a:xfrm>
          <a:prstGeom prst="rect">
            <a:avLst/>
          </a:prstGeom>
          <a:noFill/>
        </p:spPr>
        <p:txBody>
          <a:bodyPr wrap="square" rtlCol="0">
            <a:spAutoFit/>
          </a:bodyPr>
          <a:lstStyle/>
          <a:p>
            <a:pPr algn="ctr"/>
            <a:r>
              <a:rPr lang="en-US" b="1" dirty="0"/>
              <a:t>Units listed on left will assume primary ownership of the following transactional tasks***</a:t>
            </a:r>
          </a:p>
          <a:p>
            <a:pPr marL="214313" indent="-214313">
              <a:buFont typeface="Arial" panose="020B0604020202020204" pitchFamily="34" charset="0"/>
              <a:buChar char="•"/>
            </a:pPr>
            <a:endParaRPr lang="en-US" b="1" dirty="0"/>
          </a:p>
          <a:p>
            <a:endParaRPr lang="en-US" sz="1350" dirty="0"/>
          </a:p>
        </p:txBody>
      </p:sp>
      <p:graphicFrame>
        <p:nvGraphicFramePr>
          <p:cNvPr id="6" name="Table 5"/>
          <p:cNvGraphicFramePr>
            <a:graphicFrameLocks noGrp="1"/>
          </p:cNvGraphicFramePr>
          <p:nvPr>
            <p:extLst/>
          </p:nvPr>
        </p:nvGraphicFramePr>
        <p:xfrm>
          <a:off x="4065548" y="2772761"/>
          <a:ext cx="4857735" cy="1855107"/>
        </p:xfrm>
        <a:graphic>
          <a:graphicData uri="http://schemas.openxmlformats.org/drawingml/2006/table">
            <a:tbl>
              <a:tblPr firstRow="1" bandRow="1">
                <a:tableStyleId>{5C22544A-7EE6-4342-B048-85BDC9FD1C3A}</a:tableStyleId>
              </a:tblPr>
              <a:tblGrid>
                <a:gridCol w="2085354">
                  <a:extLst>
                    <a:ext uri="{9D8B030D-6E8A-4147-A177-3AD203B41FA5}">
                      <a16:colId xmlns="" xmlns:a16="http://schemas.microsoft.com/office/drawing/2014/main" val="20000"/>
                    </a:ext>
                  </a:extLst>
                </a:gridCol>
                <a:gridCol w="2772381">
                  <a:extLst>
                    <a:ext uri="{9D8B030D-6E8A-4147-A177-3AD203B41FA5}">
                      <a16:colId xmlns="" xmlns:a16="http://schemas.microsoft.com/office/drawing/2014/main" val="20001"/>
                    </a:ext>
                  </a:extLst>
                </a:gridCol>
              </a:tblGrid>
              <a:tr h="321616">
                <a:tc>
                  <a:txBody>
                    <a:bodyPr/>
                    <a:lstStyle/>
                    <a:p>
                      <a:r>
                        <a:rPr lang="en-US" sz="1400" dirty="0"/>
                        <a:t>Task</a:t>
                      </a:r>
                    </a:p>
                  </a:txBody>
                  <a:tcPr marL="68580" marR="68580" marT="34290" marB="34290"/>
                </a:tc>
                <a:tc>
                  <a:txBody>
                    <a:bodyPr/>
                    <a:lstStyle/>
                    <a:p>
                      <a:r>
                        <a:rPr lang="en-US" sz="1400" dirty="0"/>
                        <a:t>Timing</a:t>
                      </a:r>
                    </a:p>
                  </a:txBody>
                  <a:tcPr marL="68580" marR="68580" marT="34290" marB="34290"/>
                </a:tc>
                <a:extLst>
                  <a:ext uri="{0D108BD9-81ED-4DB2-BD59-A6C34878D82A}">
                    <a16:rowId xmlns="" xmlns:a16="http://schemas.microsoft.com/office/drawing/2014/main" val="10000"/>
                  </a:ext>
                </a:extLst>
              </a:tr>
              <a:tr h="329531">
                <a:tc>
                  <a:txBody>
                    <a:bodyPr/>
                    <a:lstStyle/>
                    <a:p>
                      <a:r>
                        <a:rPr lang="en-US" sz="1400" dirty="0"/>
                        <a:t>IBIS Entry</a:t>
                      </a:r>
                    </a:p>
                  </a:txBody>
                  <a:tcPr marL="68580" marR="68580" marT="34290" marB="34290"/>
                </a:tc>
                <a:tc>
                  <a:txBody>
                    <a:bodyPr/>
                    <a:lstStyle/>
                    <a:p>
                      <a:r>
                        <a:rPr lang="en-US" sz="1400" dirty="0"/>
                        <a:t>June 26 - Workday Go-Live</a:t>
                      </a:r>
                      <a:r>
                        <a:rPr lang="en-US" sz="1400" baseline="0" dirty="0"/>
                        <a:t> Dec 10</a:t>
                      </a:r>
                    </a:p>
                  </a:txBody>
                  <a:tcPr marL="68580" marR="68580" marT="34290" marB="34290"/>
                </a:tc>
                <a:extLst>
                  <a:ext uri="{0D108BD9-81ED-4DB2-BD59-A6C34878D82A}">
                    <a16:rowId xmlns="" xmlns:a16="http://schemas.microsoft.com/office/drawing/2014/main" val="10001"/>
                  </a:ext>
                </a:extLst>
              </a:tr>
              <a:tr h="278130">
                <a:tc>
                  <a:txBody>
                    <a:bodyPr/>
                    <a:lstStyle/>
                    <a:p>
                      <a:r>
                        <a:rPr lang="en-US" sz="1400" dirty="0" err="1"/>
                        <a:t>NeoCase</a:t>
                      </a:r>
                      <a:r>
                        <a:rPr lang="en-US" sz="1400" dirty="0"/>
                        <a:t> Forms (EA</a:t>
                      </a:r>
                      <a:r>
                        <a:rPr lang="en-US" sz="1400" baseline="0" dirty="0"/>
                        <a:t> Forms</a:t>
                      </a:r>
                      <a:r>
                        <a:rPr lang="en-US" sz="1400" dirty="0"/>
                        <a:t>)</a:t>
                      </a:r>
                    </a:p>
                  </a:txBody>
                  <a:tcPr marL="68580" marR="68580" marT="34290" marB="34290"/>
                </a:tc>
                <a:tc>
                  <a:txBody>
                    <a:bodyPr/>
                    <a:lstStyle/>
                    <a:p>
                      <a:r>
                        <a:rPr lang="en-US" sz="1400" dirty="0"/>
                        <a:t>Starting Workday</a:t>
                      </a:r>
                      <a:r>
                        <a:rPr lang="en-US" sz="1400" baseline="0" dirty="0"/>
                        <a:t> Go-Live Dec 10</a:t>
                      </a:r>
                      <a:endParaRPr lang="en-US" sz="1400" dirty="0"/>
                    </a:p>
                  </a:txBody>
                  <a:tcPr marL="68580" marR="68580" marT="34290" marB="34290"/>
                </a:tc>
                <a:extLst>
                  <a:ext uri="{0D108BD9-81ED-4DB2-BD59-A6C34878D82A}">
                    <a16:rowId xmlns="" xmlns:a16="http://schemas.microsoft.com/office/drawing/2014/main" val="10002"/>
                  </a:ext>
                </a:extLst>
              </a:tr>
              <a:tr h="685800">
                <a:tc>
                  <a:txBody>
                    <a:bodyPr/>
                    <a:lstStyle/>
                    <a:p>
                      <a:r>
                        <a:rPr lang="en-US" sz="1400" dirty="0"/>
                        <a:t>Onboarding</a:t>
                      </a:r>
                      <a:r>
                        <a:rPr lang="en-US" sz="1400" baseline="0" dirty="0"/>
                        <a:t> (I-9s and New Hire Paperwork)</a:t>
                      </a:r>
                      <a:endParaRPr lang="en-US" sz="1400" dirty="0"/>
                    </a:p>
                    <a:p>
                      <a:endParaRPr lang="en-US" sz="1400" dirty="0"/>
                    </a:p>
                  </a:txBody>
                  <a:tcPr marL="68580" marR="68580" marT="34290" marB="34290"/>
                </a:tc>
                <a:tc>
                  <a:txBody>
                    <a:bodyPr/>
                    <a:lstStyle/>
                    <a:p>
                      <a:r>
                        <a:rPr lang="en-US" sz="1400" dirty="0"/>
                        <a:t>As of June 26 – Indefinitely (Leverage the “Onboarding Partner” Role effective</a:t>
                      </a:r>
                      <a:r>
                        <a:rPr lang="en-US" sz="1400" baseline="0" dirty="0"/>
                        <a:t> Workday Go-Live Dec 10)</a:t>
                      </a:r>
                      <a:endParaRPr lang="en-US" sz="1400" dirty="0"/>
                    </a:p>
                  </a:txBody>
                  <a:tcPr marL="68580" marR="68580" marT="34290" marB="34290"/>
                </a:tc>
                <a:extLst>
                  <a:ext uri="{0D108BD9-81ED-4DB2-BD59-A6C34878D82A}">
                    <a16:rowId xmlns="" xmlns:a16="http://schemas.microsoft.com/office/drawing/2014/main" val="10003"/>
                  </a:ext>
                </a:extLst>
              </a:tr>
            </a:tbl>
          </a:graphicData>
        </a:graphic>
      </p:graphicFrame>
      <p:graphicFrame>
        <p:nvGraphicFramePr>
          <p:cNvPr id="12" name="Table 11"/>
          <p:cNvGraphicFramePr>
            <a:graphicFrameLocks noGrp="1"/>
          </p:cNvGraphicFramePr>
          <p:nvPr>
            <p:extLst/>
          </p:nvPr>
        </p:nvGraphicFramePr>
        <p:xfrm>
          <a:off x="562614" y="2130472"/>
          <a:ext cx="2811780" cy="2750820"/>
        </p:xfrm>
        <a:graphic>
          <a:graphicData uri="http://schemas.openxmlformats.org/drawingml/2006/table">
            <a:tbl>
              <a:tblPr firstRow="1" bandRow="1">
                <a:tableStyleId>{5C22544A-7EE6-4342-B048-85BDC9FD1C3A}</a:tableStyleId>
              </a:tblPr>
              <a:tblGrid>
                <a:gridCol w="2811780">
                  <a:extLst>
                    <a:ext uri="{9D8B030D-6E8A-4147-A177-3AD203B41FA5}">
                      <a16:colId xmlns="" xmlns:a16="http://schemas.microsoft.com/office/drawing/2014/main" val="20000"/>
                    </a:ext>
                  </a:extLst>
                </a:gridCol>
              </a:tblGrid>
              <a:tr h="274320">
                <a:tc>
                  <a:txBody>
                    <a:bodyPr/>
                    <a:lstStyle/>
                    <a:p>
                      <a:r>
                        <a:rPr lang="en-US" sz="1400" dirty="0"/>
                        <a:t>Grad</a:t>
                      </a:r>
                    </a:p>
                  </a:txBody>
                  <a:tcPr marL="68580" marR="68580" marT="34290" marB="34290"/>
                </a:tc>
                <a:extLst>
                  <a:ext uri="{0D108BD9-81ED-4DB2-BD59-A6C34878D82A}">
                    <a16:rowId xmlns="" xmlns:a16="http://schemas.microsoft.com/office/drawing/2014/main" val="10000"/>
                  </a:ext>
                </a:extLst>
              </a:tr>
              <a:tr h="274320">
                <a:tc>
                  <a:txBody>
                    <a:bodyPr/>
                    <a:lstStyle/>
                    <a:p>
                      <a:r>
                        <a:rPr lang="en-US" sz="1400" dirty="0"/>
                        <a:t>AGRICULTURAL SCIENCES</a:t>
                      </a:r>
                    </a:p>
                  </a:txBody>
                  <a:tcPr marL="68580" marR="68580" marT="34290" marB="34290"/>
                </a:tc>
                <a:extLst>
                  <a:ext uri="{0D108BD9-81ED-4DB2-BD59-A6C34878D82A}">
                    <a16:rowId xmlns="" xmlns:a16="http://schemas.microsoft.com/office/drawing/2014/main" val="10001"/>
                  </a:ext>
                </a:extLst>
              </a:tr>
              <a:tr h="274320">
                <a:tc>
                  <a:txBody>
                    <a:bodyPr/>
                    <a:lstStyle/>
                    <a:p>
                      <a:r>
                        <a:rPr lang="en-US" sz="1400" dirty="0"/>
                        <a:t>COLLEGE OF ENGINEERING</a:t>
                      </a:r>
                    </a:p>
                  </a:txBody>
                  <a:tcPr marL="68580" marR="68580" marT="34290" marB="34290"/>
                </a:tc>
                <a:extLst>
                  <a:ext uri="{0D108BD9-81ED-4DB2-BD59-A6C34878D82A}">
                    <a16:rowId xmlns="" xmlns:a16="http://schemas.microsoft.com/office/drawing/2014/main" val="10004"/>
                  </a:ext>
                </a:extLst>
              </a:tr>
              <a:tr h="274320">
                <a:tc>
                  <a:txBody>
                    <a:bodyPr/>
                    <a:lstStyle/>
                    <a:p>
                      <a:r>
                        <a:rPr lang="en-US" sz="1400" dirty="0"/>
                        <a:t>EARTH</a:t>
                      </a:r>
                      <a:r>
                        <a:rPr lang="en-US" sz="1400" baseline="0" dirty="0"/>
                        <a:t> AND MINERAL SCIENCES</a:t>
                      </a:r>
                      <a:endParaRPr lang="en-US" sz="1400" dirty="0"/>
                    </a:p>
                  </a:txBody>
                  <a:tcPr marL="68580" marR="68580" marT="34290" marB="34290"/>
                </a:tc>
                <a:extLst>
                  <a:ext uri="{0D108BD9-81ED-4DB2-BD59-A6C34878D82A}">
                    <a16:rowId xmlns="" xmlns:a16="http://schemas.microsoft.com/office/drawing/2014/main" val="10005"/>
                  </a:ext>
                </a:extLst>
              </a:tr>
              <a:tr h="274320">
                <a:tc>
                  <a:txBody>
                    <a:bodyPr/>
                    <a:lstStyle/>
                    <a:p>
                      <a:r>
                        <a:rPr lang="en-US" sz="1400" dirty="0"/>
                        <a:t>EBERLY COLLEGE OF SCIENCE</a:t>
                      </a:r>
                    </a:p>
                  </a:txBody>
                  <a:tcPr marL="68580" marR="68580" marT="34290" marB="34290"/>
                </a:tc>
                <a:extLst>
                  <a:ext uri="{0D108BD9-81ED-4DB2-BD59-A6C34878D82A}">
                    <a16:rowId xmlns="" xmlns:a16="http://schemas.microsoft.com/office/drawing/2014/main" val="10006"/>
                  </a:ext>
                </a:extLst>
              </a:tr>
              <a:tr h="274320">
                <a:tc>
                  <a:txBody>
                    <a:bodyPr/>
                    <a:lstStyle/>
                    <a:p>
                      <a:r>
                        <a:rPr lang="en-US" sz="1400" dirty="0"/>
                        <a:t>GRADUATE SCHOOL</a:t>
                      </a:r>
                    </a:p>
                  </a:txBody>
                  <a:tcPr marL="68580" marR="68580" marT="34290" marB="34290"/>
                </a:tc>
                <a:extLst>
                  <a:ext uri="{0D108BD9-81ED-4DB2-BD59-A6C34878D82A}">
                    <a16:rowId xmlns="" xmlns:a16="http://schemas.microsoft.com/office/drawing/2014/main" val="10007"/>
                  </a:ext>
                </a:extLst>
              </a:tr>
              <a:tr h="274320">
                <a:tc>
                  <a:txBody>
                    <a:bodyPr/>
                    <a:lstStyle/>
                    <a:p>
                      <a:r>
                        <a:rPr lang="en-US" sz="1400" dirty="0"/>
                        <a:t>HEALTH AND HUMAN DEVELOPMENT</a:t>
                      </a:r>
                    </a:p>
                  </a:txBody>
                  <a:tcPr marL="68580" marR="68580" marT="34290" marB="34290"/>
                </a:tc>
                <a:extLst>
                  <a:ext uri="{0D108BD9-81ED-4DB2-BD59-A6C34878D82A}">
                    <a16:rowId xmlns="" xmlns:a16="http://schemas.microsoft.com/office/drawing/2014/main" val="10008"/>
                  </a:ext>
                </a:extLst>
              </a:tr>
              <a:tr h="274320">
                <a:tc>
                  <a:txBody>
                    <a:bodyPr/>
                    <a:lstStyle/>
                    <a:p>
                      <a:r>
                        <a:rPr lang="en-US" sz="1400" dirty="0"/>
                        <a:t>LIBERAL ARTS</a:t>
                      </a:r>
                    </a:p>
                  </a:txBody>
                  <a:tcPr marL="68580" marR="68580" marT="34290" marB="34290"/>
                </a:tc>
                <a:extLst>
                  <a:ext uri="{0D108BD9-81ED-4DB2-BD59-A6C34878D82A}">
                    <a16:rowId xmlns="" xmlns:a16="http://schemas.microsoft.com/office/drawing/2014/main" val="10002"/>
                  </a:ext>
                </a:extLst>
              </a:tr>
              <a:tr h="274320">
                <a:tc>
                  <a:txBody>
                    <a:bodyPr/>
                    <a:lstStyle/>
                    <a:p>
                      <a:r>
                        <a:rPr lang="en-US" sz="1400" dirty="0"/>
                        <a:t>SMEAL COLLEGE OF BUSINESS</a:t>
                      </a:r>
                    </a:p>
                  </a:txBody>
                  <a:tcPr marL="68580" marR="68580" marT="34290" marB="34290"/>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4157431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8D6F863-C704-4F71-AFB5-E312FFD1E209}" type="slidenum">
              <a:rPr lang="en-US" smtClean="0"/>
              <a:t>5</a:t>
            </a:fld>
            <a:endParaRPr lang="en-US" dirty="0"/>
          </a:p>
        </p:txBody>
      </p:sp>
      <p:sp>
        <p:nvSpPr>
          <p:cNvPr id="2" name="Title 1"/>
          <p:cNvSpPr>
            <a:spLocks noGrp="1"/>
          </p:cNvSpPr>
          <p:nvPr>
            <p:ph type="title" idx="4294967295"/>
          </p:nvPr>
        </p:nvSpPr>
        <p:spPr>
          <a:xfrm>
            <a:off x="0" y="857250"/>
            <a:ext cx="7886700" cy="993775"/>
          </a:xfrm>
        </p:spPr>
        <p:txBody>
          <a:bodyPr>
            <a:normAutofit/>
          </a:bodyPr>
          <a:lstStyle/>
          <a:p>
            <a:pPr algn="ctr"/>
            <a:r>
              <a:rPr lang="en-US" sz="2400" b="1" dirty="0"/>
              <a:t>Decentralized Wage/Grad Responsibilities During Interim Period (July 24 – December 9)</a:t>
            </a:r>
          </a:p>
        </p:txBody>
      </p:sp>
      <p:graphicFrame>
        <p:nvGraphicFramePr>
          <p:cNvPr id="6" name="Table 5"/>
          <p:cNvGraphicFramePr>
            <a:graphicFrameLocks noGrp="1"/>
          </p:cNvGraphicFramePr>
          <p:nvPr>
            <p:extLst>
              <p:ext uri="{D42A27DB-BD31-4B8C-83A1-F6EECF244321}">
                <p14:modId xmlns:p14="http://schemas.microsoft.com/office/powerpoint/2010/main" val="1255919198"/>
              </p:ext>
            </p:extLst>
          </p:nvPr>
        </p:nvGraphicFramePr>
        <p:xfrm>
          <a:off x="1806069" y="1851025"/>
          <a:ext cx="4778622" cy="3028950"/>
        </p:xfrm>
        <a:graphic>
          <a:graphicData uri="http://schemas.openxmlformats.org/drawingml/2006/table">
            <a:tbl>
              <a:tblPr firstRow="1" bandRow="1">
                <a:tableStyleId>{5C22544A-7EE6-4342-B048-85BDC9FD1C3A}</a:tableStyleId>
              </a:tblPr>
              <a:tblGrid>
                <a:gridCol w="2285910">
                  <a:extLst>
                    <a:ext uri="{9D8B030D-6E8A-4147-A177-3AD203B41FA5}">
                      <a16:colId xmlns="" xmlns:a16="http://schemas.microsoft.com/office/drawing/2014/main" val="20000"/>
                    </a:ext>
                  </a:extLst>
                </a:gridCol>
                <a:gridCol w="2492712">
                  <a:extLst>
                    <a:ext uri="{9D8B030D-6E8A-4147-A177-3AD203B41FA5}">
                      <a16:colId xmlns="" xmlns:a16="http://schemas.microsoft.com/office/drawing/2014/main" val="20001"/>
                    </a:ext>
                  </a:extLst>
                </a:gridCol>
              </a:tblGrid>
              <a:tr h="249144">
                <a:tc>
                  <a:txBody>
                    <a:bodyPr/>
                    <a:lstStyle/>
                    <a:p>
                      <a:pPr algn="ctr"/>
                      <a:r>
                        <a:rPr lang="en-US" sz="1400" dirty="0" smtClean="0"/>
                        <a:t>Unit</a:t>
                      </a:r>
                      <a:endParaRPr lang="en-US" sz="1400" dirty="0"/>
                    </a:p>
                  </a:txBody>
                  <a:tcPr marL="68580" marR="68580" marT="34290" marB="34290"/>
                </a:tc>
                <a:tc>
                  <a:txBody>
                    <a:bodyPr/>
                    <a:lstStyle/>
                    <a:p>
                      <a:pPr algn="ctr"/>
                      <a:r>
                        <a:rPr lang="en-US" sz="1400" dirty="0" smtClean="0"/>
                        <a:t>Shared Services</a:t>
                      </a:r>
                      <a:endParaRPr lang="en-US" sz="1400" dirty="0"/>
                    </a:p>
                  </a:txBody>
                  <a:tcPr marL="68580" marR="68580" marT="34290" marB="34290"/>
                </a:tc>
                <a:extLst>
                  <a:ext uri="{0D108BD9-81ED-4DB2-BD59-A6C34878D82A}">
                    <a16:rowId xmlns="" xmlns:a16="http://schemas.microsoft.com/office/drawing/2014/main" val="10000"/>
                  </a:ext>
                </a:extLst>
              </a:tr>
              <a:tr h="388620">
                <a:tc>
                  <a:txBody>
                    <a:bodyPr/>
                    <a:lstStyle/>
                    <a:p>
                      <a:pPr marL="182880" indent="-182880">
                        <a:buFont typeface="Arial" panose="020B0604020202020204" pitchFamily="34" charset="0"/>
                        <a:buChar char="•"/>
                      </a:pPr>
                      <a:r>
                        <a:rPr lang="en-US" sz="1200" dirty="0" smtClean="0"/>
                        <a:t>Posts wage/grad</a:t>
                      </a:r>
                      <a:r>
                        <a:rPr lang="en-US" sz="1200" baseline="0" dirty="0" smtClean="0"/>
                        <a:t> position in EJMS (optional for grad)</a:t>
                      </a:r>
                      <a:endParaRPr lang="en-US" sz="1200" baseline="0" dirty="0"/>
                    </a:p>
                  </a:txBody>
                  <a:tcPr marL="68580" marR="68580" marT="34290" marB="34290"/>
                </a:tc>
                <a:tc>
                  <a:txBody>
                    <a:bodyPr/>
                    <a:lstStyle/>
                    <a:p>
                      <a:pPr marL="128588" indent="-128588">
                        <a:buFont typeface="Arial" panose="020B0604020202020204" pitchFamily="34" charset="0"/>
                        <a:buChar char="•"/>
                      </a:pPr>
                      <a:r>
                        <a:rPr lang="en-US" sz="1200" dirty="0" smtClean="0"/>
                        <a:t>Enters background check request and notifies manager once completed.</a:t>
                      </a:r>
                      <a:endParaRPr lang="en-US" sz="1200" dirty="0"/>
                    </a:p>
                  </a:txBody>
                  <a:tcPr marL="68580" marR="68580" marT="34290" marB="34290"/>
                </a:tc>
                <a:extLst>
                  <a:ext uri="{0D108BD9-81ED-4DB2-BD59-A6C34878D82A}">
                    <a16:rowId xmlns="" xmlns:a16="http://schemas.microsoft.com/office/drawing/2014/main" val="10001"/>
                  </a:ext>
                </a:extLst>
              </a:tr>
              <a:tr h="708660">
                <a:tc>
                  <a:txBody>
                    <a:bodyPr/>
                    <a:lstStyle/>
                    <a:p>
                      <a:pPr marL="182880" lvl="1" indent="-182880">
                        <a:buFont typeface="Arial" panose="020B0604020202020204" pitchFamily="34" charset="0"/>
                        <a:buChar char="•"/>
                      </a:pPr>
                      <a:r>
                        <a:rPr lang="en-US" sz="1200" dirty="0" smtClean="0"/>
                        <a:t>Submits “Request Background Check” Form</a:t>
                      </a:r>
                      <a:r>
                        <a:rPr lang="en-US" sz="1200" baseline="0" dirty="0" smtClean="0"/>
                        <a:t> to Shared Services (</a:t>
                      </a:r>
                      <a:r>
                        <a:rPr lang="en-US" sz="1200" dirty="0" smtClean="0"/>
                        <a:t>spreadsheet available for multiple wage/grads)</a:t>
                      </a:r>
                      <a:endParaRPr lang="en-US" sz="1200" dirty="0"/>
                    </a:p>
                  </a:txBody>
                  <a:tcPr marL="68580" marR="68580" marT="34290" marB="34290"/>
                </a:tc>
                <a:tc>
                  <a:txBody>
                    <a:bodyPr/>
                    <a:lstStyle/>
                    <a:p>
                      <a:pPr marL="285750" indent="-285750">
                        <a:buFont typeface="Arial" panose="020B0604020202020204" pitchFamily="34" charset="0"/>
                        <a:buChar char="•"/>
                      </a:pPr>
                      <a:endParaRPr lang="en-US" sz="1200" dirty="0"/>
                    </a:p>
                  </a:txBody>
                  <a:tcPr marL="68580" marR="68580" marT="34290" marB="34290"/>
                </a:tc>
                <a:extLst>
                  <a:ext uri="{0D108BD9-81ED-4DB2-BD59-A6C34878D82A}">
                    <a16:rowId xmlns="" xmlns:a16="http://schemas.microsoft.com/office/drawing/2014/main" val="10002"/>
                  </a:ext>
                </a:extLst>
              </a:tr>
              <a:tr h="388620">
                <a:tc>
                  <a:txBody>
                    <a:bodyPr/>
                    <a:lstStyle/>
                    <a:p>
                      <a:pPr marL="182880" lvl="1" indent="-182880">
                        <a:buFont typeface="Arial" panose="020B0604020202020204" pitchFamily="34" charset="0"/>
                        <a:buChar char="•"/>
                      </a:pPr>
                      <a:r>
                        <a:rPr lang="en-US" sz="1200" dirty="0" smtClean="0"/>
                        <a:t>Contact wage/grad</a:t>
                      </a:r>
                      <a:r>
                        <a:rPr lang="en-US" sz="1200" baseline="0" dirty="0" smtClean="0"/>
                        <a:t> with any instructions; answer questions</a:t>
                      </a:r>
                      <a:endParaRPr lang="en-US" sz="1200" dirty="0"/>
                    </a:p>
                  </a:txBody>
                  <a:tcPr marL="68580" marR="68580" marT="34290" marB="34290"/>
                </a:tc>
                <a:tc>
                  <a:txBody>
                    <a:bodyPr/>
                    <a:lstStyle/>
                    <a:p>
                      <a:pPr marL="285750" indent="-285750">
                        <a:buFont typeface="Arial" panose="020B0604020202020204" pitchFamily="34" charset="0"/>
                        <a:buChar char="•"/>
                      </a:pPr>
                      <a:endParaRPr lang="en-US" sz="1200" dirty="0"/>
                    </a:p>
                  </a:txBody>
                  <a:tcPr marL="68580" marR="68580" marT="34290" marB="34290"/>
                </a:tc>
                <a:extLst>
                  <a:ext uri="{0D108BD9-81ED-4DB2-BD59-A6C34878D82A}">
                    <a16:rowId xmlns="" xmlns:a16="http://schemas.microsoft.com/office/drawing/2014/main" val="10003"/>
                  </a:ext>
                </a:extLst>
              </a:tr>
              <a:tr h="388620">
                <a:tc>
                  <a:txBody>
                    <a:bodyPr/>
                    <a:lstStyle/>
                    <a:p>
                      <a:pPr marL="182880" lvl="1" indent="-182880">
                        <a:buFont typeface="Arial" panose="020B0604020202020204" pitchFamily="34" charset="0"/>
                        <a:buChar char="•"/>
                      </a:pPr>
                      <a:r>
                        <a:rPr lang="en-US" sz="1200" dirty="0" smtClean="0"/>
                        <a:t>Completes onboarding including I-9 and</a:t>
                      </a:r>
                      <a:r>
                        <a:rPr lang="en-US" sz="1200" baseline="0" dirty="0" smtClean="0"/>
                        <a:t> associated paperwork</a:t>
                      </a:r>
                      <a:endParaRPr lang="en-US" sz="1200" dirty="0"/>
                    </a:p>
                  </a:txBody>
                  <a:tcPr marL="68580" marR="68580" marT="34290" marB="34290"/>
                </a:tc>
                <a:tc>
                  <a:txBody>
                    <a:bodyPr/>
                    <a:lstStyle/>
                    <a:p>
                      <a:pPr marL="0" indent="0">
                        <a:buFont typeface="Arial" panose="020B0604020202020204" pitchFamily="34" charset="0"/>
                        <a:buNone/>
                      </a:pPr>
                      <a:endParaRPr lang="en-US" sz="1200" dirty="0"/>
                    </a:p>
                  </a:txBody>
                  <a:tcPr marL="68580" marR="68580" marT="34290" marB="34290"/>
                </a:tc>
                <a:extLst>
                  <a:ext uri="{0D108BD9-81ED-4DB2-BD59-A6C34878D82A}">
                    <a16:rowId xmlns="" xmlns:a16="http://schemas.microsoft.com/office/drawing/2014/main" val="10004"/>
                  </a:ext>
                </a:extLst>
              </a:tr>
              <a:tr h="278130">
                <a:tc>
                  <a:txBody>
                    <a:bodyPr/>
                    <a:lstStyle/>
                    <a:p>
                      <a:pPr marL="182880" lvl="1" indent="-182880">
                        <a:buFont typeface="Arial" panose="020B0604020202020204" pitchFamily="34" charset="0"/>
                        <a:buChar char="•"/>
                      </a:pPr>
                      <a:r>
                        <a:rPr lang="en-US" sz="1200" dirty="0" smtClean="0"/>
                        <a:t>Enters</a:t>
                      </a:r>
                      <a:r>
                        <a:rPr lang="en-US" sz="1200" baseline="0" dirty="0" smtClean="0"/>
                        <a:t> </a:t>
                      </a:r>
                      <a:r>
                        <a:rPr lang="en-US" sz="1200" dirty="0" smtClean="0"/>
                        <a:t>IBIS form</a:t>
                      </a:r>
                      <a:endParaRPr lang="en-US" sz="1200" dirty="0"/>
                    </a:p>
                  </a:txBody>
                  <a:tcPr marL="68580" marR="68580" marT="34290" marB="34290"/>
                </a:tc>
                <a:tc>
                  <a:txBody>
                    <a:bodyPr/>
                    <a:lstStyle/>
                    <a:p>
                      <a:endParaRPr lang="en-US" sz="1200" dirty="0"/>
                    </a:p>
                  </a:txBody>
                  <a:tcPr marL="68580" marR="68580" marT="34290" marB="34290"/>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88587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8D6F863-C704-4F71-AFB5-E312FFD1E209}" type="slidenum">
              <a:rPr lang="en-US" smtClean="0"/>
              <a:t>6</a:t>
            </a:fld>
            <a:endParaRPr lang="en-US" dirty="0"/>
          </a:p>
        </p:txBody>
      </p:sp>
      <p:sp>
        <p:nvSpPr>
          <p:cNvPr id="2" name="Title 1"/>
          <p:cNvSpPr>
            <a:spLocks noGrp="1"/>
          </p:cNvSpPr>
          <p:nvPr>
            <p:ph type="title" idx="4294967295"/>
          </p:nvPr>
        </p:nvSpPr>
        <p:spPr>
          <a:xfrm>
            <a:off x="0" y="857250"/>
            <a:ext cx="8255000" cy="993775"/>
          </a:xfrm>
        </p:spPr>
        <p:txBody>
          <a:bodyPr>
            <a:normAutofit/>
          </a:bodyPr>
          <a:lstStyle/>
          <a:p>
            <a:pPr algn="ctr"/>
            <a:r>
              <a:rPr lang="en-US" sz="2400" b="1" dirty="0"/>
              <a:t>Decentralized Wage/Grad Responsibilities at Workday Go-Live (December 10 – ongoing)</a:t>
            </a:r>
          </a:p>
        </p:txBody>
      </p:sp>
      <p:graphicFrame>
        <p:nvGraphicFramePr>
          <p:cNvPr id="6" name="Table 5"/>
          <p:cNvGraphicFramePr>
            <a:graphicFrameLocks noGrp="1"/>
          </p:cNvGraphicFramePr>
          <p:nvPr>
            <p:extLst>
              <p:ext uri="{D42A27DB-BD31-4B8C-83A1-F6EECF244321}">
                <p14:modId xmlns:p14="http://schemas.microsoft.com/office/powerpoint/2010/main" val="4289350873"/>
              </p:ext>
            </p:extLst>
          </p:nvPr>
        </p:nvGraphicFramePr>
        <p:xfrm>
          <a:off x="1401461" y="1851423"/>
          <a:ext cx="5921622" cy="3108960"/>
        </p:xfrm>
        <a:graphic>
          <a:graphicData uri="http://schemas.openxmlformats.org/drawingml/2006/table">
            <a:tbl>
              <a:tblPr firstRow="1" bandRow="1">
                <a:tableStyleId>{5C22544A-7EE6-4342-B048-85BDC9FD1C3A}</a:tableStyleId>
              </a:tblPr>
              <a:tblGrid>
                <a:gridCol w="2109473">
                  <a:extLst>
                    <a:ext uri="{9D8B030D-6E8A-4147-A177-3AD203B41FA5}">
                      <a16:colId xmlns="" xmlns:a16="http://schemas.microsoft.com/office/drawing/2014/main" val="20000"/>
                    </a:ext>
                  </a:extLst>
                </a:gridCol>
                <a:gridCol w="1841459">
                  <a:extLst>
                    <a:ext uri="{9D8B030D-6E8A-4147-A177-3AD203B41FA5}">
                      <a16:colId xmlns="" xmlns:a16="http://schemas.microsoft.com/office/drawing/2014/main" val="20001"/>
                    </a:ext>
                  </a:extLst>
                </a:gridCol>
                <a:gridCol w="1970690"/>
              </a:tblGrid>
              <a:tr h="342900">
                <a:tc>
                  <a:txBody>
                    <a:bodyPr/>
                    <a:lstStyle/>
                    <a:p>
                      <a:r>
                        <a:rPr lang="en-US" sz="1400" dirty="0" smtClean="0"/>
                        <a:t>Manager</a:t>
                      </a:r>
                      <a:r>
                        <a:rPr lang="en-US" sz="1400" baseline="0" dirty="0" smtClean="0"/>
                        <a:t> or Designee </a:t>
                      </a:r>
                    </a:p>
                  </a:txBody>
                  <a:tcPr marL="68580" marR="68580" marT="34290" marB="34290" anchor="ctr"/>
                </a:tc>
                <a:tc>
                  <a:txBody>
                    <a:bodyPr/>
                    <a:lstStyle/>
                    <a:p>
                      <a:r>
                        <a:rPr lang="en-US" sz="1400" dirty="0" smtClean="0"/>
                        <a:t>Shared Services </a:t>
                      </a:r>
                      <a:endParaRPr lang="en-US" sz="1400" dirty="0"/>
                    </a:p>
                  </a:txBody>
                  <a:tcPr marL="68580" marR="68580" marT="34290" marB="34290" anchor="ctr"/>
                </a:tc>
                <a:tc>
                  <a:txBody>
                    <a:bodyPr/>
                    <a:lstStyle/>
                    <a:p>
                      <a:r>
                        <a:rPr lang="en-US" sz="1400" dirty="0" smtClean="0"/>
                        <a:t>Onboarding </a:t>
                      </a:r>
                      <a:r>
                        <a:rPr lang="en-US" sz="1400" dirty="0" smtClean="0">
                          <a:solidFill>
                            <a:schemeClr val="bg1"/>
                          </a:solidFill>
                        </a:rPr>
                        <a:t>Partner </a:t>
                      </a:r>
                      <a:r>
                        <a:rPr lang="en-US" sz="1800" dirty="0" smtClean="0">
                          <a:solidFill>
                            <a:schemeClr val="bg1"/>
                          </a:solidFill>
                        </a:rPr>
                        <a:t> *</a:t>
                      </a:r>
                      <a:endParaRPr lang="en-US" sz="1800" dirty="0">
                        <a:solidFill>
                          <a:schemeClr val="bg1"/>
                        </a:solidFill>
                      </a:endParaRPr>
                    </a:p>
                  </a:txBody>
                  <a:tcPr marL="68580" marR="68580" marT="34290" marB="34290" anchor="ctr"/>
                </a:tc>
                <a:extLst>
                  <a:ext uri="{0D108BD9-81ED-4DB2-BD59-A6C34878D82A}">
                    <a16:rowId xmlns="" xmlns:a16="http://schemas.microsoft.com/office/drawing/2014/main" val="10000"/>
                  </a:ext>
                </a:extLst>
              </a:tr>
              <a:tr h="708660">
                <a:tc>
                  <a:txBody>
                    <a:bodyPr/>
                    <a:lstStyle/>
                    <a:p>
                      <a:pPr marL="182880" indent="-182880">
                        <a:buFont typeface="Arial" panose="020B0604020202020204" pitchFamily="34" charset="0"/>
                        <a:buChar char="•"/>
                      </a:pPr>
                      <a:r>
                        <a:rPr lang="en-US" sz="1200" dirty="0" smtClean="0"/>
                        <a:t>Submits “Request to Post – Part-Time” Form to </a:t>
                      </a:r>
                      <a:r>
                        <a:rPr lang="en-US" sz="1200" baseline="0" dirty="0" smtClean="0"/>
                        <a:t>Shared Services to</a:t>
                      </a:r>
                      <a:r>
                        <a:rPr lang="en-US" sz="1200" dirty="0" smtClean="0"/>
                        <a:t> post position in EJMS (optional for grad)</a:t>
                      </a:r>
                      <a:endParaRPr lang="en-US" sz="1200" baseline="0" dirty="0"/>
                    </a:p>
                  </a:txBody>
                  <a:tcPr marL="68580" marR="68580" marT="34290" marB="34290"/>
                </a:tc>
                <a:tc>
                  <a:txBody>
                    <a:bodyPr/>
                    <a:lstStyle/>
                    <a:p>
                      <a:pPr marL="182880" indent="-182880">
                        <a:buFont typeface="Arial" panose="020B0604020202020204" pitchFamily="34" charset="0"/>
                        <a:buChar char="•"/>
                      </a:pPr>
                      <a:r>
                        <a:rPr lang="en-US" sz="1200" dirty="0" smtClean="0"/>
                        <a:t>Posts wage/grad</a:t>
                      </a:r>
                      <a:r>
                        <a:rPr lang="en-US" sz="1200" baseline="0" dirty="0" smtClean="0"/>
                        <a:t> position in EJMS (optional for grad)</a:t>
                      </a:r>
                      <a:endParaRPr lang="en-US" sz="1200" baseline="0" dirty="0"/>
                    </a:p>
                  </a:txBody>
                  <a:tcPr marL="68580" marR="68580" marT="34290" marB="34290"/>
                </a:tc>
                <a:tc>
                  <a:txBody>
                    <a:bodyPr/>
                    <a:lstStyle/>
                    <a:p>
                      <a:pPr marL="182880" marR="0" lvl="1"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t>Completes onboarding including electronic I-9 </a:t>
                      </a:r>
                      <a:endParaRPr lang="en-US" sz="1200" dirty="0"/>
                    </a:p>
                  </a:txBody>
                  <a:tcPr marL="68580" marR="68580" marT="34290" marB="34290"/>
                </a:tc>
                <a:extLst>
                  <a:ext uri="{0D108BD9-81ED-4DB2-BD59-A6C34878D82A}">
                    <a16:rowId xmlns="" xmlns:a16="http://schemas.microsoft.com/office/drawing/2014/main" val="10001"/>
                  </a:ext>
                </a:extLst>
              </a:tr>
              <a:tr h="868680">
                <a:tc>
                  <a:txBody>
                    <a:bodyPr/>
                    <a:lstStyle/>
                    <a:p>
                      <a:pPr marL="182880" lvl="1" indent="-182880">
                        <a:buFont typeface="Arial" panose="020B0604020202020204" pitchFamily="34" charset="0"/>
                        <a:buChar char="•"/>
                      </a:pPr>
                      <a:r>
                        <a:rPr lang="en-US" sz="1200" dirty="0" smtClean="0"/>
                        <a:t>Submits ”Initiate Hire/Appoint – Part-Time” Form to Shared Services</a:t>
                      </a:r>
                      <a:endParaRPr lang="en-US" sz="1200" dirty="0"/>
                    </a:p>
                  </a:txBody>
                  <a:tcPr marL="68580" marR="68580" marT="34290" marB="34290"/>
                </a:tc>
                <a:tc>
                  <a:txBody>
                    <a:bodyPr/>
                    <a:lstStyle/>
                    <a:p>
                      <a:pPr marL="182880" marR="0" lvl="0"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t>Enters background check request and notifies manager and onboarding partner once completed.</a:t>
                      </a:r>
                    </a:p>
                    <a:p>
                      <a:pPr marL="182880" indent="-182880">
                        <a:buFont typeface="Arial" panose="020B0604020202020204" pitchFamily="34" charset="0"/>
                        <a:buChar char="•"/>
                      </a:pPr>
                      <a:endParaRPr lang="en-US" sz="1200" dirty="0"/>
                    </a:p>
                  </a:txBody>
                  <a:tcPr marL="68580" marR="68580" marT="34290" marB="34290"/>
                </a:tc>
                <a:tc>
                  <a:txBody>
                    <a:bodyPr/>
                    <a:lstStyle/>
                    <a:p>
                      <a:pPr marL="182880" lvl="1" indent="-182880">
                        <a:buFont typeface="Arial" panose="020B0604020202020204" pitchFamily="34" charset="0"/>
                        <a:buChar char="•"/>
                      </a:pPr>
                      <a:r>
                        <a:rPr lang="en-US" sz="1200" dirty="0" smtClean="0"/>
                        <a:t>Verifies </a:t>
                      </a:r>
                      <a:r>
                        <a:rPr lang="en-US" sz="1200" baseline="0" dirty="0" smtClean="0"/>
                        <a:t>wage/grad completion of electronic onboarding forms in Workday; and enter I-9 information in Workday</a:t>
                      </a:r>
                      <a:endParaRPr lang="en-US" sz="1200" dirty="0"/>
                    </a:p>
                  </a:txBody>
                  <a:tcPr marL="68580" marR="68580" marT="34290" marB="34290"/>
                </a:tc>
                <a:extLst>
                  <a:ext uri="{0D108BD9-81ED-4DB2-BD59-A6C34878D82A}">
                    <a16:rowId xmlns="" xmlns:a16="http://schemas.microsoft.com/office/drawing/2014/main" val="10002"/>
                  </a:ext>
                </a:extLst>
              </a:tr>
              <a:tr h="767632">
                <a:tc>
                  <a:txBody>
                    <a:bodyPr/>
                    <a:lstStyle/>
                    <a:p>
                      <a:pPr marL="182880" marR="0" lvl="1"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t>Contacts wage/grad</a:t>
                      </a:r>
                      <a:r>
                        <a:rPr lang="en-US" sz="1200" baseline="0" dirty="0" smtClean="0"/>
                        <a:t> with any instructions; answer questions</a:t>
                      </a:r>
                      <a:endParaRPr lang="en-US" sz="1200" dirty="0" smtClean="0"/>
                    </a:p>
                    <a:p>
                      <a:pPr marL="0" lvl="1" indent="0">
                        <a:buFont typeface="Arial" panose="020B0604020202020204" pitchFamily="34" charset="0"/>
                        <a:buNone/>
                      </a:pPr>
                      <a:endParaRPr lang="en-US" sz="1200" dirty="0"/>
                    </a:p>
                  </a:txBody>
                  <a:tcPr marL="68580" marR="68580" marT="34290" marB="34290"/>
                </a:tc>
                <a:tc>
                  <a:txBody>
                    <a:bodyPr/>
                    <a:lstStyle/>
                    <a:p>
                      <a:pPr marL="182880" indent="-182880">
                        <a:buFont typeface="Arial" panose="020B0604020202020204" pitchFamily="34" charset="0"/>
                        <a:buChar char="•"/>
                      </a:pPr>
                      <a:r>
                        <a:rPr lang="en-US" sz="1200" dirty="0" smtClean="0"/>
                        <a:t>Enters</a:t>
                      </a:r>
                      <a:r>
                        <a:rPr lang="en-US" sz="1200" baseline="0" dirty="0" smtClean="0"/>
                        <a:t> hire/appointment into Workday </a:t>
                      </a:r>
                      <a:endParaRPr lang="en-US" sz="1200" dirty="0"/>
                    </a:p>
                  </a:txBody>
                  <a:tcPr marL="68580" marR="68580" marT="34290" marB="34290"/>
                </a:tc>
                <a:tc>
                  <a:txBody>
                    <a:bodyPr/>
                    <a:lstStyle/>
                    <a:p>
                      <a:pPr marL="285750" indent="-285750">
                        <a:buFont typeface="Arial" panose="020B0604020202020204" pitchFamily="34" charset="0"/>
                        <a:buChar char="•"/>
                      </a:pPr>
                      <a:endParaRPr lang="en-US" sz="1200" dirty="0"/>
                    </a:p>
                  </a:txBody>
                  <a:tcPr marL="68580" marR="68580" marT="34290" marB="34290"/>
                </a:tc>
                <a:extLst>
                  <a:ext uri="{0D108BD9-81ED-4DB2-BD59-A6C34878D82A}">
                    <a16:rowId xmlns="" xmlns:a16="http://schemas.microsoft.com/office/drawing/2014/main" val="10003"/>
                  </a:ext>
                </a:extLst>
              </a:tr>
            </a:tbl>
          </a:graphicData>
        </a:graphic>
      </p:graphicFrame>
      <p:sp>
        <p:nvSpPr>
          <p:cNvPr id="3" name="TextBox 2"/>
          <p:cNvSpPr txBox="1"/>
          <p:nvPr/>
        </p:nvSpPr>
        <p:spPr>
          <a:xfrm>
            <a:off x="995380" y="5208244"/>
            <a:ext cx="7113890" cy="300082"/>
          </a:xfrm>
          <a:prstGeom prst="rect">
            <a:avLst/>
          </a:prstGeom>
          <a:noFill/>
        </p:spPr>
        <p:txBody>
          <a:bodyPr wrap="square" rtlCol="0">
            <a:spAutoFit/>
          </a:bodyPr>
          <a:lstStyle/>
          <a:p>
            <a:r>
              <a:rPr lang="en-US" sz="1350" b="1" dirty="0"/>
              <a:t>* Units will receive formal Workday Onboarding Partner and electronic I-9  training in November</a:t>
            </a:r>
          </a:p>
        </p:txBody>
      </p:sp>
    </p:spTree>
    <p:extLst>
      <p:ext uri="{BB962C8B-B14F-4D97-AF65-F5344CB8AC3E}">
        <p14:creationId xmlns:p14="http://schemas.microsoft.com/office/powerpoint/2010/main" val="1941359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0" y="2983250"/>
            <a:ext cx="9144000"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1894" y="5176435"/>
            <a:ext cx="9144000"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76658" y="873217"/>
            <a:ext cx="1807" cy="4298194"/>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rot="16200000">
            <a:off x="-868676" y="3777243"/>
            <a:ext cx="2206128" cy="553998"/>
          </a:xfrm>
          <a:prstGeom prst="rect">
            <a:avLst/>
          </a:prstGeom>
          <a:noFill/>
        </p:spPr>
        <p:txBody>
          <a:bodyPr wrap="square" rtlCol="0">
            <a:spAutoFit/>
          </a:bodyPr>
          <a:lstStyle/>
          <a:p>
            <a:pPr algn="ctr"/>
            <a:r>
              <a:rPr lang="en-US" sz="1500" b="1" dirty="0" smtClean="0"/>
              <a:t>Decentralized Wage/Grad  Units</a:t>
            </a:r>
            <a:endParaRPr lang="en-US" sz="1500" b="1" dirty="0"/>
          </a:p>
        </p:txBody>
      </p:sp>
      <p:sp>
        <p:nvSpPr>
          <p:cNvPr id="18" name="TextBox 17"/>
          <p:cNvSpPr txBox="1"/>
          <p:nvPr/>
        </p:nvSpPr>
        <p:spPr>
          <a:xfrm rot="16200000">
            <a:off x="-948259" y="1593322"/>
            <a:ext cx="2360471" cy="323165"/>
          </a:xfrm>
          <a:prstGeom prst="rect">
            <a:avLst/>
          </a:prstGeom>
          <a:noFill/>
        </p:spPr>
        <p:txBody>
          <a:bodyPr wrap="square" rtlCol="0">
            <a:spAutoFit/>
          </a:bodyPr>
          <a:lstStyle/>
          <a:p>
            <a:pPr algn="ctr"/>
            <a:r>
              <a:rPr lang="en-US" sz="1500" b="1" dirty="0" smtClean="0"/>
              <a:t>Shared Services (SS) Units</a:t>
            </a:r>
            <a:endParaRPr lang="en-US" sz="1500" b="1" dirty="0"/>
          </a:p>
        </p:txBody>
      </p:sp>
      <p:sp>
        <p:nvSpPr>
          <p:cNvPr id="55" name="Right Arrow 54"/>
          <p:cNvSpPr/>
          <p:nvPr/>
        </p:nvSpPr>
        <p:spPr>
          <a:xfrm>
            <a:off x="660981" y="766718"/>
            <a:ext cx="1864299" cy="1033307"/>
          </a:xfrm>
          <a:prstGeom prst="rightArrow">
            <a:avLst/>
          </a:prstGeom>
          <a:solidFill>
            <a:srgbClr val="00B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050" b="1" dirty="0" smtClean="0"/>
              <a:t>Submits Initiate Hire/Appoint – Part-Time Form  </a:t>
            </a:r>
            <a:endParaRPr lang="en-US" sz="1050" b="1" dirty="0"/>
          </a:p>
        </p:txBody>
      </p:sp>
      <p:sp>
        <p:nvSpPr>
          <p:cNvPr id="69" name="TextBox 68"/>
          <p:cNvSpPr txBox="1"/>
          <p:nvPr/>
        </p:nvSpPr>
        <p:spPr>
          <a:xfrm>
            <a:off x="691884" y="1743628"/>
            <a:ext cx="1632013" cy="1131079"/>
          </a:xfrm>
          <a:prstGeom prst="rect">
            <a:avLst/>
          </a:prstGeom>
          <a:noFill/>
          <a:ln>
            <a:noFill/>
          </a:ln>
        </p:spPr>
        <p:txBody>
          <a:bodyPr wrap="square" rtlCol="0">
            <a:spAutoFit/>
          </a:bodyPr>
          <a:lstStyle/>
          <a:p>
            <a:pPr marL="128588" indent="-128588">
              <a:buFont typeface="Arial" panose="020B0604020202020204" pitchFamily="34" charset="0"/>
              <a:buChar char="•"/>
            </a:pPr>
            <a:r>
              <a:rPr lang="en-US" sz="1000" dirty="0"/>
              <a:t>Submits </a:t>
            </a:r>
            <a:r>
              <a:rPr lang="en-US" sz="1000" dirty="0" smtClean="0"/>
              <a:t>Initiate Hire/Appoint – Part-Time Form to Shared Services via email, attaching spreadsheet for multiple wage/grads </a:t>
            </a:r>
            <a:endParaRPr lang="en-US" sz="1000" dirty="0"/>
          </a:p>
          <a:p>
            <a:endParaRPr lang="en-US" sz="750" dirty="0"/>
          </a:p>
        </p:txBody>
      </p:sp>
      <p:sp>
        <p:nvSpPr>
          <p:cNvPr id="72" name="TextBox 71"/>
          <p:cNvSpPr txBox="1"/>
          <p:nvPr/>
        </p:nvSpPr>
        <p:spPr>
          <a:xfrm>
            <a:off x="5077090" y="4064245"/>
            <a:ext cx="1505993" cy="861774"/>
          </a:xfrm>
          <a:prstGeom prst="rect">
            <a:avLst/>
          </a:prstGeom>
          <a:noFill/>
          <a:ln>
            <a:noFill/>
          </a:ln>
        </p:spPr>
        <p:txBody>
          <a:bodyPr wrap="square" rtlCol="0">
            <a:spAutoFit/>
          </a:bodyPr>
          <a:lstStyle/>
          <a:p>
            <a:pPr marL="128588" indent="-128588">
              <a:buFont typeface="Arial" panose="020B0604020202020204" pitchFamily="34" charset="0"/>
              <a:buChar char="•"/>
            </a:pPr>
            <a:r>
              <a:rPr lang="en-US" sz="1000" dirty="0"/>
              <a:t>Meets with New Hire</a:t>
            </a:r>
          </a:p>
          <a:p>
            <a:pPr marL="128588" indent="-128588">
              <a:buFont typeface="Arial" panose="020B0604020202020204" pitchFamily="34" charset="0"/>
              <a:buChar char="•"/>
            </a:pPr>
            <a:r>
              <a:rPr lang="en-US" sz="1000" dirty="0"/>
              <a:t>Completes </a:t>
            </a:r>
            <a:r>
              <a:rPr lang="en-US" sz="1000" dirty="0" smtClean="0"/>
              <a:t>I-9</a:t>
            </a:r>
          </a:p>
          <a:p>
            <a:pPr marL="128588" indent="-128588">
              <a:buFont typeface="Arial" panose="020B0604020202020204" pitchFamily="34" charset="0"/>
              <a:buChar char="•"/>
            </a:pPr>
            <a:r>
              <a:rPr lang="en-US" sz="1000" dirty="0"/>
              <a:t>Issues PSU ID </a:t>
            </a:r>
            <a:r>
              <a:rPr lang="en-US" sz="1000" dirty="0" smtClean="0"/>
              <a:t>             (</a:t>
            </a:r>
            <a:r>
              <a:rPr lang="en-US" sz="1000" dirty="0"/>
              <a:t>non-student only)</a:t>
            </a:r>
          </a:p>
          <a:p>
            <a:pPr marL="128588" indent="-128588">
              <a:buFont typeface="Arial" panose="020B0604020202020204" pitchFamily="34" charset="0"/>
              <a:buChar char="•"/>
            </a:pPr>
            <a:endParaRPr lang="en-US" sz="1000" dirty="0"/>
          </a:p>
        </p:txBody>
      </p:sp>
      <p:sp>
        <p:nvSpPr>
          <p:cNvPr id="76" name="TextBox 75"/>
          <p:cNvSpPr txBox="1"/>
          <p:nvPr/>
        </p:nvSpPr>
        <p:spPr>
          <a:xfrm>
            <a:off x="2682414" y="4012432"/>
            <a:ext cx="1632737" cy="707886"/>
          </a:xfrm>
          <a:prstGeom prst="rect">
            <a:avLst/>
          </a:prstGeom>
          <a:noFill/>
          <a:ln>
            <a:noFill/>
          </a:ln>
        </p:spPr>
        <p:txBody>
          <a:bodyPr wrap="square" rtlCol="0">
            <a:spAutoFit/>
          </a:bodyPr>
          <a:lstStyle/>
          <a:p>
            <a:pPr marL="128588" indent="-128588">
              <a:buFont typeface="Arial" panose="020B0604020202020204" pitchFamily="34" charset="0"/>
              <a:buChar char="•"/>
            </a:pPr>
            <a:r>
              <a:rPr lang="en-US" sz="1000" dirty="0" smtClean="0"/>
              <a:t>Enters background check request and notifies manager once completed.</a:t>
            </a:r>
            <a:endParaRPr lang="en-US" sz="1000" dirty="0"/>
          </a:p>
        </p:txBody>
      </p:sp>
      <p:sp>
        <p:nvSpPr>
          <p:cNvPr id="8" name="Rectangle 7"/>
          <p:cNvSpPr/>
          <p:nvPr/>
        </p:nvSpPr>
        <p:spPr>
          <a:xfrm>
            <a:off x="7274163" y="918004"/>
            <a:ext cx="1516090" cy="615179"/>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a:t>Completes </a:t>
            </a:r>
            <a:r>
              <a:rPr lang="en-US" sz="1050" b="1" dirty="0" smtClean="0"/>
              <a:t>IBIS Processing</a:t>
            </a:r>
            <a:endParaRPr lang="en-US" sz="1050" b="1" dirty="0"/>
          </a:p>
        </p:txBody>
      </p:sp>
      <p:sp>
        <p:nvSpPr>
          <p:cNvPr id="39" name="TextBox 38"/>
          <p:cNvSpPr txBox="1"/>
          <p:nvPr/>
        </p:nvSpPr>
        <p:spPr>
          <a:xfrm>
            <a:off x="130514" y="5526079"/>
            <a:ext cx="5636328" cy="369332"/>
          </a:xfrm>
          <a:prstGeom prst="rect">
            <a:avLst/>
          </a:prstGeom>
          <a:noFill/>
        </p:spPr>
        <p:txBody>
          <a:bodyPr wrap="square" rtlCol="0">
            <a:spAutoFit/>
          </a:bodyPr>
          <a:lstStyle/>
          <a:p>
            <a:r>
              <a:rPr lang="en-US" sz="900" dirty="0"/>
              <a:t>Note: This process assumes that the manager has ensured funding is available, any necessary approvals have been obtained, the job has been posted, interviews have been completed, and a top candidate has been selected. </a:t>
            </a:r>
          </a:p>
        </p:txBody>
      </p:sp>
      <p:sp>
        <p:nvSpPr>
          <p:cNvPr id="48" name="Rectangle 47"/>
          <p:cNvSpPr/>
          <p:nvPr/>
        </p:nvSpPr>
        <p:spPr>
          <a:xfrm>
            <a:off x="226506" y="5267098"/>
            <a:ext cx="228940" cy="229996"/>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4" name="Rectangle 113"/>
          <p:cNvSpPr/>
          <p:nvPr/>
        </p:nvSpPr>
        <p:spPr>
          <a:xfrm>
            <a:off x="2999250" y="5266257"/>
            <a:ext cx="228940" cy="22999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3" name="TextBox 82"/>
          <p:cNvSpPr txBox="1"/>
          <p:nvPr/>
        </p:nvSpPr>
        <p:spPr>
          <a:xfrm>
            <a:off x="476659" y="5266257"/>
            <a:ext cx="759350" cy="276999"/>
          </a:xfrm>
          <a:prstGeom prst="rect">
            <a:avLst/>
          </a:prstGeom>
          <a:noFill/>
        </p:spPr>
        <p:txBody>
          <a:bodyPr wrap="square" rtlCol="0">
            <a:spAutoFit/>
          </a:bodyPr>
          <a:lstStyle/>
          <a:p>
            <a:r>
              <a:rPr lang="en-US" sz="1200" b="1" dirty="0"/>
              <a:t>SSC Staff</a:t>
            </a:r>
          </a:p>
        </p:txBody>
      </p:sp>
      <p:sp>
        <p:nvSpPr>
          <p:cNvPr id="116" name="TextBox 115"/>
          <p:cNvSpPr txBox="1"/>
          <p:nvPr/>
        </p:nvSpPr>
        <p:spPr>
          <a:xfrm>
            <a:off x="3235000" y="5264391"/>
            <a:ext cx="4560260" cy="276999"/>
          </a:xfrm>
          <a:prstGeom prst="rect">
            <a:avLst/>
          </a:prstGeom>
          <a:noFill/>
        </p:spPr>
        <p:txBody>
          <a:bodyPr wrap="square" rtlCol="0">
            <a:spAutoFit/>
          </a:bodyPr>
          <a:lstStyle/>
          <a:p>
            <a:r>
              <a:rPr lang="en-US" sz="1200" b="1" dirty="0"/>
              <a:t>Onboarding Partner (for decentralized wage, grad, and campus hires)</a:t>
            </a:r>
          </a:p>
        </p:txBody>
      </p:sp>
      <p:sp>
        <p:nvSpPr>
          <p:cNvPr id="124" name="Right Arrow 123"/>
          <p:cNvSpPr/>
          <p:nvPr/>
        </p:nvSpPr>
        <p:spPr>
          <a:xfrm>
            <a:off x="2996736" y="815659"/>
            <a:ext cx="1674251" cy="887648"/>
          </a:xfrm>
          <a:prstGeom prst="rightArrow">
            <a:avLst/>
          </a:prstGeom>
          <a:solidFill>
            <a:schemeClr val="accent5"/>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050" b="1" dirty="0" smtClean="0"/>
              <a:t>Contacts Wage/Grad</a:t>
            </a:r>
            <a:endParaRPr lang="en-US" sz="1050" b="1" dirty="0"/>
          </a:p>
        </p:txBody>
      </p:sp>
      <p:sp>
        <p:nvSpPr>
          <p:cNvPr id="125" name="TextBox 124"/>
          <p:cNvSpPr txBox="1"/>
          <p:nvPr/>
        </p:nvSpPr>
        <p:spPr>
          <a:xfrm>
            <a:off x="2888750" y="1805329"/>
            <a:ext cx="1623488" cy="861774"/>
          </a:xfrm>
          <a:prstGeom prst="rect">
            <a:avLst/>
          </a:prstGeom>
          <a:noFill/>
          <a:ln>
            <a:noFill/>
          </a:ln>
        </p:spPr>
        <p:txBody>
          <a:bodyPr wrap="square" rtlCol="0">
            <a:spAutoFit/>
          </a:bodyPr>
          <a:lstStyle/>
          <a:p>
            <a:pPr marL="128588" indent="-128588">
              <a:buFont typeface="Arial" panose="020B0604020202020204" pitchFamily="34" charset="0"/>
              <a:buChar char="•"/>
            </a:pPr>
            <a:r>
              <a:rPr lang="en-US" sz="1000" dirty="0" smtClean="0"/>
              <a:t>Sends welcome email with background check instructions and  onboarding information  (cc to manager)</a:t>
            </a:r>
            <a:endParaRPr lang="en-US" sz="1000" dirty="0"/>
          </a:p>
        </p:txBody>
      </p:sp>
      <p:sp>
        <p:nvSpPr>
          <p:cNvPr id="135" name="TextBox 134"/>
          <p:cNvSpPr txBox="1"/>
          <p:nvPr/>
        </p:nvSpPr>
        <p:spPr>
          <a:xfrm>
            <a:off x="7190059" y="1638180"/>
            <a:ext cx="1808294" cy="1169551"/>
          </a:xfrm>
          <a:prstGeom prst="rect">
            <a:avLst/>
          </a:prstGeom>
          <a:noFill/>
          <a:ln>
            <a:noFill/>
          </a:ln>
        </p:spPr>
        <p:txBody>
          <a:bodyPr wrap="square" rtlCol="0">
            <a:spAutoFit/>
          </a:bodyPr>
          <a:lstStyle/>
          <a:p>
            <a:pPr marL="128588" indent="-128588">
              <a:buFont typeface="Arial" panose="020B0604020202020204" pitchFamily="34" charset="0"/>
              <a:buChar char="•"/>
            </a:pPr>
            <a:r>
              <a:rPr lang="en-US" sz="1000" dirty="0" smtClean="0"/>
              <a:t>Contacts new hire and copies manager when paperwork and background check have been completed and new hire is cleared to begin working.</a:t>
            </a:r>
          </a:p>
          <a:p>
            <a:pPr marL="128588" indent="-128588">
              <a:buFont typeface="Arial" panose="020B0604020202020204" pitchFamily="34" charset="0"/>
              <a:buChar char="•"/>
            </a:pPr>
            <a:r>
              <a:rPr lang="en-US" sz="1000" dirty="0" smtClean="0"/>
              <a:t>Enters appointment in IBIS</a:t>
            </a:r>
            <a:endParaRPr lang="en-US" sz="1000" dirty="0"/>
          </a:p>
        </p:txBody>
      </p:sp>
      <p:sp>
        <p:nvSpPr>
          <p:cNvPr id="136" name="TextBox 135"/>
          <p:cNvSpPr txBox="1"/>
          <p:nvPr/>
        </p:nvSpPr>
        <p:spPr>
          <a:xfrm>
            <a:off x="593275" y="3954457"/>
            <a:ext cx="1730622" cy="1015663"/>
          </a:xfrm>
          <a:prstGeom prst="rect">
            <a:avLst/>
          </a:prstGeom>
          <a:noFill/>
          <a:ln>
            <a:noFill/>
          </a:ln>
        </p:spPr>
        <p:txBody>
          <a:bodyPr wrap="square" rtlCol="0">
            <a:spAutoFit/>
          </a:bodyPr>
          <a:lstStyle/>
          <a:p>
            <a:pPr marL="128588" indent="-128588">
              <a:buFont typeface="Arial" panose="020B0604020202020204" pitchFamily="34" charset="0"/>
              <a:buChar char="•"/>
            </a:pPr>
            <a:r>
              <a:rPr lang="en-US" sz="1000" dirty="0"/>
              <a:t>Submits </a:t>
            </a:r>
            <a:r>
              <a:rPr lang="en-US" sz="1000" dirty="0" smtClean="0"/>
              <a:t>Request Background Check Form to Shared Services via </a:t>
            </a:r>
            <a:r>
              <a:rPr lang="en-US" sz="1000" dirty="0"/>
              <a:t>email, attaching spreadsheet for multiple </a:t>
            </a:r>
            <a:r>
              <a:rPr lang="en-US" sz="1000" dirty="0" smtClean="0"/>
              <a:t>wage/grads</a:t>
            </a:r>
            <a:endParaRPr lang="en-US" sz="1000" dirty="0"/>
          </a:p>
          <a:p>
            <a:endParaRPr lang="en-US" sz="1000" dirty="0"/>
          </a:p>
        </p:txBody>
      </p:sp>
      <p:sp>
        <p:nvSpPr>
          <p:cNvPr id="137" name="Rectangle 136"/>
          <p:cNvSpPr/>
          <p:nvPr/>
        </p:nvSpPr>
        <p:spPr>
          <a:xfrm>
            <a:off x="1293001" y="5276885"/>
            <a:ext cx="228940" cy="229996"/>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38" name="TextBox 137"/>
          <p:cNvSpPr txBox="1"/>
          <p:nvPr/>
        </p:nvSpPr>
        <p:spPr>
          <a:xfrm>
            <a:off x="1540689" y="5267324"/>
            <a:ext cx="1570109" cy="276999"/>
          </a:xfrm>
          <a:prstGeom prst="rect">
            <a:avLst/>
          </a:prstGeom>
          <a:noFill/>
        </p:spPr>
        <p:txBody>
          <a:bodyPr wrap="square" rtlCol="0">
            <a:spAutoFit/>
          </a:bodyPr>
          <a:lstStyle/>
          <a:p>
            <a:r>
              <a:rPr lang="en-US" sz="1200" b="1" dirty="0"/>
              <a:t>Manager or Proxy</a:t>
            </a:r>
          </a:p>
        </p:txBody>
      </p:sp>
      <p:sp>
        <p:nvSpPr>
          <p:cNvPr id="142" name="TextBox 141"/>
          <p:cNvSpPr txBox="1"/>
          <p:nvPr/>
        </p:nvSpPr>
        <p:spPr>
          <a:xfrm>
            <a:off x="5077090" y="1744786"/>
            <a:ext cx="1641513" cy="861774"/>
          </a:xfrm>
          <a:prstGeom prst="rect">
            <a:avLst/>
          </a:prstGeom>
          <a:noFill/>
          <a:ln>
            <a:noFill/>
          </a:ln>
        </p:spPr>
        <p:txBody>
          <a:bodyPr wrap="square" rtlCol="0">
            <a:spAutoFit/>
          </a:bodyPr>
          <a:lstStyle/>
          <a:p>
            <a:pPr marL="128588" indent="-128588">
              <a:buFont typeface="Arial" panose="020B0604020202020204" pitchFamily="34" charset="0"/>
              <a:buChar char="•"/>
            </a:pPr>
            <a:r>
              <a:rPr lang="en-US" sz="1000" dirty="0"/>
              <a:t>Meets with New Hire</a:t>
            </a:r>
          </a:p>
          <a:p>
            <a:pPr marL="128588" indent="-128588">
              <a:buFont typeface="Arial" panose="020B0604020202020204" pitchFamily="34" charset="0"/>
              <a:buChar char="•"/>
            </a:pPr>
            <a:r>
              <a:rPr lang="en-US" sz="1000" dirty="0"/>
              <a:t>Completes I-9 </a:t>
            </a:r>
            <a:r>
              <a:rPr lang="en-US" sz="1000" dirty="0" smtClean="0"/>
              <a:t>and new hire paperwork</a:t>
            </a:r>
          </a:p>
          <a:p>
            <a:pPr marL="128588" indent="-128588">
              <a:buFont typeface="Arial" panose="020B0604020202020204" pitchFamily="34" charset="0"/>
              <a:buChar char="•"/>
            </a:pPr>
            <a:r>
              <a:rPr lang="en-US" sz="1000" dirty="0" smtClean="0"/>
              <a:t>Issues PSU ID                    (non-student only)</a:t>
            </a:r>
            <a:endParaRPr lang="en-US" sz="1000" dirty="0"/>
          </a:p>
        </p:txBody>
      </p:sp>
      <p:sp>
        <p:nvSpPr>
          <p:cNvPr id="144" name="Right Arrow 143"/>
          <p:cNvSpPr/>
          <p:nvPr/>
        </p:nvSpPr>
        <p:spPr>
          <a:xfrm>
            <a:off x="5142443" y="779485"/>
            <a:ext cx="1670167" cy="892218"/>
          </a:xfrm>
          <a:prstGeom prst="rightArrow">
            <a:avLst/>
          </a:prstGeom>
          <a:solidFill>
            <a:schemeClr val="accent5"/>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050" b="1" dirty="0"/>
              <a:t>Completes Onboarding</a:t>
            </a:r>
          </a:p>
        </p:txBody>
      </p:sp>
      <p:sp>
        <p:nvSpPr>
          <p:cNvPr id="32" name="TextBox 31"/>
          <p:cNvSpPr txBox="1"/>
          <p:nvPr/>
        </p:nvSpPr>
        <p:spPr>
          <a:xfrm>
            <a:off x="1066914" y="120693"/>
            <a:ext cx="6792220" cy="646331"/>
          </a:xfrm>
          <a:prstGeom prst="rect">
            <a:avLst/>
          </a:prstGeom>
          <a:noFill/>
        </p:spPr>
        <p:txBody>
          <a:bodyPr wrap="square" rtlCol="0">
            <a:spAutoFit/>
          </a:bodyPr>
          <a:lstStyle/>
          <a:p>
            <a:r>
              <a:rPr lang="en-US" b="1" dirty="0" smtClean="0"/>
              <a:t>Wage/Grad Onboarding Process Flow During Interim Period </a:t>
            </a:r>
          </a:p>
          <a:p>
            <a:r>
              <a:rPr lang="en-US" b="1" dirty="0" smtClean="0"/>
              <a:t>(July 24 – December 9)</a:t>
            </a:r>
          </a:p>
        </p:txBody>
      </p:sp>
      <p:sp>
        <p:nvSpPr>
          <p:cNvPr id="34" name="Right Arrow 33"/>
          <p:cNvSpPr/>
          <p:nvPr/>
        </p:nvSpPr>
        <p:spPr>
          <a:xfrm>
            <a:off x="593275" y="3019806"/>
            <a:ext cx="1970334" cy="973405"/>
          </a:xfrm>
          <a:prstGeom prst="rightArrow">
            <a:avLst/>
          </a:prstGeom>
          <a:solidFill>
            <a:srgbClr val="FF00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050" b="1" dirty="0" smtClean="0"/>
              <a:t>Submits Request Background Check Form</a:t>
            </a:r>
            <a:endParaRPr lang="en-US" sz="1050" b="1" dirty="0"/>
          </a:p>
        </p:txBody>
      </p:sp>
      <p:sp>
        <p:nvSpPr>
          <p:cNvPr id="35" name="Rectangle 34"/>
          <p:cNvSpPr/>
          <p:nvPr/>
        </p:nvSpPr>
        <p:spPr>
          <a:xfrm>
            <a:off x="7252579" y="3147510"/>
            <a:ext cx="1516090" cy="615179"/>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a:t>Completes </a:t>
            </a:r>
            <a:r>
              <a:rPr lang="en-US" sz="1050" b="1" dirty="0" smtClean="0"/>
              <a:t>IBIS Processing</a:t>
            </a:r>
            <a:endParaRPr lang="en-US" sz="1050" b="1" dirty="0"/>
          </a:p>
        </p:txBody>
      </p:sp>
      <p:sp>
        <p:nvSpPr>
          <p:cNvPr id="37" name="Right Arrow 36"/>
          <p:cNvSpPr/>
          <p:nvPr/>
        </p:nvSpPr>
        <p:spPr>
          <a:xfrm>
            <a:off x="5125603" y="3012236"/>
            <a:ext cx="1857088" cy="1008070"/>
          </a:xfrm>
          <a:prstGeom prst="rightArrow">
            <a:avLst/>
          </a:prstGeom>
          <a:solidFill>
            <a:srgbClr val="FF00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050" b="1" dirty="0" smtClean="0"/>
              <a:t>Contacts Wage/Grad and Completes </a:t>
            </a:r>
            <a:r>
              <a:rPr lang="en-US" sz="1050" b="1" dirty="0"/>
              <a:t>Onboarding</a:t>
            </a:r>
          </a:p>
        </p:txBody>
      </p:sp>
      <p:sp>
        <p:nvSpPr>
          <p:cNvPr id="38" name="Right Arrow 37"/>
          <p:cNvSpPr/>
          <p:nvPr/>
        </p:nvSpPr>
        <p:spPr>
          <a:xfrm>
            <a:off x="2808130" y="3052691"/>
            <a:ext cx="1961578" cy="887648"/>
          </a:xfrm>
          <a:prstGeom prst="rightArrow">
            <a:avLst/>
          </a:prstGeom>
          <a:solidFill>
            <a:schemeClr val="accent5"/>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050" b="1" dirty="0" smtClean="0"/>
              <a:t>Submits Background Check</a:t>
            </a:r>
            <a:endParaRPr lang="en-US" sz="1050" b="1" dirty="0"/>
          </a:p>
        </p:txBody>
      </p:sp>
    </p:spTree>
    <p:extLst>
      <p:ext uri="{BB962C8B-B14F-4D97-AF65-F5344CB8AC3E}">
        <p14:creationId xmlns:p14="http://schemas.microsoft.com/office/powerpoint/2010/main" val="3831336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55440" y="2952670"/>
            <a:ext cx="9144000"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1894" y="5332549"/>
            <a:ext cx="9144000"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478465" y="577816"/>
            <a:ext cx="4919" cy="4749709"/>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rot="16200000">
            <a:off x="-868676" y="3933357"/>
            <a:ext cx="2206128" cy="553998"/>
          </a:xfrm>
          <a:prstGeom prst="rect">
            <a:avLst/>
          </a:prstGeom>
          <a:noFill/>
        </p:spPr>
        <p:txBody>
          <a:bodyPr wrap="square" rtlCol="0">
            <a:spAutoFit/>
          </a:bodyPr>
          <a:lstStyle/>
          <a:p>
            <a:pPr algn="ctr"/>
            <a:r>
              <a:rPr lang="en-US" sz="1500" b="1" dirty="0" smtClean="0"/>
              <a:t>Decentralized Wage/Grad Units</a:t>
            </a:r>
            <a:endParaRPr lang="en-US" sz="1500" b="1" dirty="0"/>
          </a:p>
        </p:txBody>
      </p:sp>
      <p:sp>
        <p:nvSpPr>
          <p:cNvPr id="18" name="TextBox 17"/>
          <p:cNvSpPr txBox="1"/>
          <p:nvPr/>
        </p:nvSpPr>
        <p:spPr>
          <a:xfrm rot="16200000">
            <a:off x="-934361" y="1567618"/>
            <a:ext cx="2302769" cy="323165"/>
          </a:xfrm>
          <a:prstGeom prst="rect">
            <a:avLst/>
          </a:prstGeom>
          <a:noFill/>
        </p:spPr>
        <p:txBody>
          <a:bodyPr wrap="square" rtlCol="0">
            <a:spAutoFit/>
          </a:bodyPr>
          <a:lstStyle/>
          <a:p>
            <a:pPr algn="ctr"/>
            <a:r>
              <a:rPr lang="en-US" sz="1500" b="1" dirty="0" smtClean="0"/>
              <a:t>Shared Services (SS) Units </a:t>
            </a:r>
            <a:endParaRPr lang="en-US" sz="1500" b="1" dirty="0"/>
          </a:p>
        </p:txBody>
      </p:sp>
      <p:sp>
        <p:nvSpPr>
          <p:cNvPr id="55" name="Right Arrow 54"/>
          <p:cNvSpPr/>
          <p:nvPr/>
        </p:nvSpPr>
        <p:spPr>
          <a:xfrm>
            <a:off x="685792" y="485799"/>
            <a:ext cx="1911178" cy="1055943"/>
          </a:xfrm>
          <a:prstGeom prst="rightArrow">
            <a:avLst/>
          </a:prstGeom>
          <a:solidFill>
            <a:srgbClr val="00B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050" b="1" dirty="0"/>
              <a:t>Submits </a:t>
            </a:r>
            <a:r>
              <a:rPr lang="en-US" sz="1050" b="1" dirty="0" smtClean="0"/>
              <a:t>Initiate Hire/Appoint  – Part-Time Form in Neocase</a:t>
            </a:r>
            <a:endParaRPr lang="en-US" sz="1050" b="1" dirty="0"/>
          </a:p>
        </p:txBody>
      </p:sp>
      <p:sp>
        <p:nvSpPr>
          <p:cNvPr id="69" name="TextBox 68"/>
          <p:cNvSpPr txBox="1"/>
          <p:nvPr/>
        </p:nvSpPr>
        <p:spPr>
          <a:xfrm>
            <a:off x="692577" y="1463959"/>
            <a:ext cx="1400550" cy="977191"/>
          </a:xfrm>
          <a:prstGeom prst="rect">
            <a:avLst/>
          </a:prstGeom>
          <a:noFill/>
          <a:ln>
            <a:noFill/>
          </a:ln>
        </p:spPr>
        <p:txBody>
          <a:bodyPr wrap="square" rtlCol="0">
            <a:spAutoFit/>
          </a:bodyPr>
          <a:lstStyle/>
          <a:p>
            <a:pPr marL="128588" indent="-128588">
              <a:buFont typeface="Arial" panose="020B0604020202020204" pitchFamily="34" charset="0"/>
              <a:buChar char="•"/>
            </a:pPr>
            <a:r>
              <a:rPr lang="en-US" sz="1000" dirty="0"/>
              <a:t>Submits </a:t>
            </a:r>
            <a:r>
              <a:rPr lang="en-US" sz="1000" dirty="0" smtClean="0"/>
              <a:t>Initiate Hire – Part-Time </a:t>
            </a:r>
            <a:r>
              <a:rPr lang="en-US" sz="1000" dirty="0"/>
              <a:t>in Neocase, attaching spreadsheet </a:t>
            </a:r>
            <a:r>
              <a:rPr lang="en-US" sz="1000" dirty="0" smtClean="0"/>
              <a:t>for multiple hires </a:t>
            </a:r>
            <a:endParaRPr lang="en-US" sz="1000" dirty="0"/>
          </a:p>
          <a:p>
            <a:endParaRPr lang="en-US" sz="750" dirty="0"/>
          </a:p>
        </p:txBody>
      </p:sp>
      <p:sp>
        <p:nvSpPr>
          <p:cNvPr id="74" name="TextBox 73"/>
          <p:cNvSpPr txBox="1"/>
          <p:nvPr/>
        </p:nvSpPr>
        <p:spPr>
          <a:xfrm>
            <a:off x="7522746" y="3807185"/>
            <a:ext cx="1609360" cy="1477328"/>
          </a:xfrm>
          <a:prstGeom prst="rect">
            <a:avLst/>
          </a:prstGeom>
          <a:noFill/>
          <a:ln>
            <a:noFill/>
          </a:ln>
        </p:spPr>
        <p:txBody>
          <a:bodyPr wrap="square" rtlCol="0">
            <a:spAutoFit/>
          </a:bodyPr>
          <a:lstStyle/>
          <a:p>
            <a:pPr marL="128588" indent="-128588">
              <a:buFont typeface="Arial" panose="020B0604020202020204" pitchFamily="34" charset="0"/>
              <a:buChar char="•"/>
            </a:pPr>
            <a:r>
              <a:rPr lang="en-US" sz="1000" dirty="0"/>
              <a:t>Upload any paper </a:t>
            </a:r>
            <a:r>
              <a:rPr lang="en-US" sz="1000" dirty="0" smtClean="0"/>
              <a:t>forms received </a:t>
            </a:r>
            <a:r>
              <a:rPr lang="en-US" sz="1000" dirty="0"/>
              <a:t>from Onboarding Partner</a:t>
            </a:r>
          </a:p>
          <a:p>
            <a:pPr marL="128588" indent="-128588">
              <a:buFont typeface="Arial" panose="020B0604020202020204" pitchFamily="34" charset="0"/>
              <a:buChar char="•"/>
            </a:pPr>
            <a:r>
              <a:rPr lang="en-US" sz="1000" dirty="0"/>
              <a:t>Monitor background check completion (for 2-wk exceptions), provisional hires, completion of I-9 files/SSNs)</a:t>
            </a:r>
          </a:p>
        </p:txBody>
      </p:sp>
      <p:sp>
        <p:nvSpPr>
          <p:cNvPr id="75" name="TextBox 74"/>
          <p:cNvSpPr txBox="1"/>
          <p:nvPr/>
        </p:nvSpPr>
        <p:spPr>
          <a:xfrm>
            <a:off x="6046741" y="4055166"/>
            <a:ext cx="1285215" cy="1015663"/>
          </a:xfrm>
          <a:prstGeom prst="rect">
            <a:avLst/>
          </a:prstGeom>
          <a:noFill/>
          <a:ln>
            <a:noFill/>
          </a:ln>
        </p:spPr>
        <p:txBody>
          <a:bodyPr wrap="square" rtlCol="0">
            <a:spAutoFit/>
          </a:bodyPr>
          <a:lstStyle/>
          <a:p>
            <a:pPr marL="128588" indent="-128588">
              <a:buFont typeface="Arial" panose="020B0604020202020204" pitchFamily="34" charset="0"/>
              <a:buChar char="•"/>
            </a:pPr>
            <a:r>
              <a:rPr lang="en-US" sz="1000" dirty="0"/>
              <a:t>Completes I-9  fields in Workday</a:t>
            </a:r>
          </a:p>
          <a:p>
            <a:pPr marL="128588" indent="-128588">
              <a:buFont typeface="Arial" panose="020B0604020202020204" pitchFamily="34" charset="0"/>
              <a:buChar char="•"/>
            </a:pPr>
            <a:r>
              <a:rPr lang="en-US" sz="1000" dirty="0"/>
              <a:t>Sends any paper forms to SSC (i.e. paper I-9 and wet signature forms)</a:t>
            </a:r>
          </a:p>
        </p:txBody>
      </p:sp>
      <p:sp>
        <p:nvSpPr>
          <p:cNvPr id="76" name="TextBox 75"/>
          <p:cNvSpPr txBox="1"/>
          <p:nvPr/>
        </p:nvSpPr>
        <p:spPr>
          <a:xfrm>
            <a:off x="2645226" y="3947746"/>
            <a:ext cx="1803512" cy="1169551"/>
          </a:xfrm>
          <a:prstGeom prst="rect">
            <a:avLst/>
          </a:prstGeom>
          <a:noFill/>
          <a:ln>
            <a:noFill/>
          </a:ln>
        </p:spPr>
        <p:txBody>
          <a:bodyPr wrap="square" rtlCol="0">
            <a:spAutoFit/>
          </a:bodyPr>
          <a:lstStyle/>
          <a:p>
            <a:pPr marL="128588" indent="-128588">
              <a:buFont typeface="Arial" panose="020B0604020202020204" pitchFamily="34" charset="0"/>
              <a:buChar char="•"/>
            </a:pPr>
            <a:r>
              <a:rPr lang="en-US" sz="1000" dirty="0"/>
              <a:t>Enters </a:t>
            </a:r>
            <a:r>
              <a:rPr lang="en-US" sz="1000" dirty="0" smtClean="0"/>
              <a:t>background </a:t>
            </a:r>
            <a:r>
              <a:rPr lang="en-US" sz="1000" dirty="0"/>
              <a:t>check in Workday</a:t>
            </a:r>
          </a:p>
          <a:p>
            <a:pPr marL="128588" indent="-128588">
              <a:buFont typeface="Arial" panose="020B0604020202020204" pitchFamily="34" charset="0"/>
              <a:buChar char="•"/>
            </a:pPr>
            <a:r>
              <a:rPr lang="en-US" sz="1000" dirty="0"/>
              <a:t>Enters </a:t>
            </a:r>
            <a:r>
              <a:rPr lang="en-US" sz="1000" dirty="0" smtClean="0"/>
              <a:t>hire/appointment  </a:t>
            </a:r>
            <a:r>
              <a:rPr lang="en-US" sz="1000" dirty="0"/>
              <a:t>in Workday (ideally after background check is complete, but </a:t>
            </a:r>
            <a:r>
              <a:rPr lang="en-US" sz="1000" dirty="0" smtClean="0"/>
              <a:t>may </a:t>
            </a:r>
            <a:r>
              <a:rPr lang="en-US" sz="1000" dirty="0"/>
              <a:t>be </a:t>
            </a:r>
            <a:r>
              <a:rPr lang="en-US" sz="1000" dirty="0" smtClean="0"/>
              <a:t>completed prior)</a:t>
            </a:r>
            <a:endParaRPr lang="en-US" sz="1000" dirty="0"/>
          </a:p>
        </p:txBody>
      </p:sp>
      <p:sp>
        <p:nvSpPr>
          <p:cNvPr id="8" name="Rectangle 7"/>
          <p:cNvSpPr/>
          <p:nvPr/>
        </p:nvSpPr>
        <p:spPr>
          <a:xfrm>
            <a:off x="7211249" y="744313"/>
            <a:ext cx="1516090" cy="615179"/>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a:t>Completes Post-Hire Items</a:t>
            </a:r>
          </a:p>
        </p:txBody>
      </p:sp>
      <p:sp>
        <p:nvSpPr>
          <p:cNvPr id="39" name="TextBox 38"/>
          <p:cNvSpPr txBox="1"/>
          <p:nvPr/>
        </p:nvSpPr>
        <p:spPr>
          <a:xfrm>
            <a:off x="130514" y="5682193"/>
            <a:ext cx="5636328" cy="369332"/>
          </a:xfrm>
          <a:prstGeom prst="rect">
            <a:avLst/>
          </a:prstGeom>
          <a:noFill/>
        </p:spPr>
        <p:txBody>
          <a:bodyPr wrap="square" rtlCol="0">
            <a:spAutoFit/>
          </a:bodyPr>
          <a:lstStyle/>
          <a:p>
            <a:r>
              <a:rPr lang="en-US" sz="900" dirty="0"/>
              <a:t>Note: This process assumes that the manager has ensured funding is available, any necessary approvals have been obtained, the </a:t>
            </a:r>
            <a:r>
              <a:rPr lang="en-US" sz="900" dirty="0" smtClean="0"/>
              <a:t>position </a:t>
            </a:r>
            <a:r>
              <a:rPr lang="en-US" sz="900" dirty="0"/>
              <a:t>has been posted, interviews have been completed, and a top candidate has been selected. </a:t>
            </a:r>
          </a:p>
        </p:txBody>
      </p:sp>
      <p:sp>
        <p:nvSpPr>
          <p:cNvPr id="48" name="Rectangle 47"/>
          <p:cNvSpPr/>
          <p:nvPr/>
        </p:nvSpPr>
        <p:spPr>
          <a:xfrm>
            <a:off x="226506" y="5423212"/>
            <a:ext cx="228940" cy="229996"/>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4" name="Rectangle 113"/>
          <p:cNvSpPr/>
          <p:nvPr/>
        </p:nvSpPr>
        <p:spPr>
          <a:xfrm>
            <a:off x="2999250" y="5422371"/>
            <a:ext cx="228940" cy="22999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3" name="TextBox 82"/>
          <p:cNvSpPr txBox="1"/>
          <p:nvPr/>
        </p:nvSpPr>
        <p:spPr>
          <a:xfrm>
            <a:off x="476659" y="5422371"/>
            <a:ext cx="759350" cy="276999"/>
          </a:xfrm>
          <a:prstGeom prst="rect">
            <a:avLst/>
          </a:prstGeom>
          <a:noFill/>
        </p:spPr>
        <p:txBody>
          <a:bodyPr wrap="square" rtlCol="0">
            <a:spAutoFit/>
          </a:bodyPr>
          <a:lstStyle/>
          <a:p>
            <a:r>
              <a:rPr lang="en-US" sz="1200" b="1" dirty="0"/>
              <a:t>SSC Staff</a:t>
            </a:r>
          </a:p>
        </p:txBody>
      </p:sp>
      <p:sp>
        <p:nvSpPr>
          <p:cNvPr id="116" name="TextBox 115"/>
          <p:cNvSpPr txBox="1"/>
          <p:nvPr/>
        </p:nvSpPr>
        <p:spPr>
          <a:xfrm>
            <a:off x="3235000" y="5420505"/>
            <a:ext cx="4560260" cy="276999"/>
          </a:xfrm>
          <a:prstGeom prst="rect">
            <a:avLst/>
          </a:prstGeom>
          <a:noFill/>
        </p:spPr>
        <p:txBody>
          <a:bodyPr wrap="square" rtlCol="0">
            <a:spAutoFit/>
          </a:bodyPr>
          <a:lstStyle/>
          <a:p>
            <a:r>
              <a:rPr lang="en-US" sz="1200" b="1" dirty="0"/>
              <a:t>Onboarding Partner (for decentralized wage, grad, and campus hires)</a:t>
            </a:r>
          </a:p>
        </p:txBody>
      </p:sp>
      <p:sp>
        <p:nvSpPr>
          <p:cNvPr id="124" name="Right Arrow 123"/>
          <p:cNvSpPr/>
          <p:nvPr/>
        </p:nvSpPr>
        <p:spPr>
          <a:xfrm>
            <a:off x="2959634" y="576311"/>
            <a:ext cx="1674251" cy="887648"/>
          </a:xfrm>
          <a:prstGeom prst="rightArrow">
            <a:avLst/>
          </a:prstGeom>
          <a:solidFill>
            <a:schemeClr val="accent5"/>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050" b="1" dirty="0"/>
              <a:t>Processes Hire</a:t>
            </a:r>
          </a:p>
        </p:txBody>
      </p:sp>
      <p:sp>
        <p:nvSpPr>
          <p:cNvPr id="132" name="Right Arrow 131"/>
          <p:cNvSpPr/>
          <p:nvPr/>
        </p:nvSpPr>
        <p:spPr>
          <a:xfrm>
            <a:off x="4907711" y="2922148"/>
            <a:ext cx="2051195" cy="1065425"/>
          </a:xfrm>
          <a:prstGeom prst="rightArrow">
            <a:avLst/>
          </a:prstGeom>
          <a:solidFill>
            <a:srgbClr val="FF00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050" b="1" dirty="0"/>
              <a:t>Completes </a:t>
            </a:r>
            <a:r>
              <a:rPr lang="en-US" sz="1050" b="1" dirty="0" smtClean="0"/>
              <a:t>Onboarding/Onboarding Fields in Workday</a:t>
            </a:r>
            <a:endParaRPr lang="en-US" sz="1050" b="1" dirty="0"/>
          </a:p>
        </p:txBody>
      </p:sp>
      <p:sp>
        <p:nvSpPr>
          <p:cNvPr id="134" name="Rectangle 133"/>
          <p:cNvSpPr/>
          <p:nvPr/>
        </p:nvSpPr>
        <p:spPr>
          <a:xfrm>
            <a:off x="7568763" y="3149717"/>
            <a:ext cx="1291853" cy="566841"/>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a:t>Completes Post-Hire Items</a:t>
            </a:r>
          </a:p>
        </p:txBody>
      </p:sp>
      <p:sp>
        <p:nvSpPr>
          <p:cNvPr id="135" name="TextBox 134"/>
          <p:cNvSpPr txBox="1"/>
          <p:nvPr/>
        </p:nvSpPr>
        <p:spPr>
          <a:xfrm>
            <a:off x="7233300" y="1468645"/>
            <a:ext cx="1627316" cy="1477328"/>
          </a:xfrm>
          <a:prstGeom prst="rect">
            <a:avLst/>
          </a:prstGeom>
          <a:noFill/>
          <a:ln>
            <a:noFill/>
          </a:ln>
        </p:spPr>
        <p:txBody>
          <a:bodyPr wrap="square" rtlCol="0">
            <a:spAutoFit/>
          </a:bodyPr>
          <a:lstStyle/>
          <a:p>
            <a:pPr marL="128588" indent="-128588">
              <a:buFont typeface="Arial" panose="020B0604020202020204" pitchFamily="34" charset="0"/>
              <a:buChar char="•"/>
            </a:pPr>
            <a:r>
              <a:rPr lang="en-US" sz="1000" dirty="0"/>
              <a:t>Upload any paper forms not uploaded by New Hire</a:t>
            </a:r>
          </a:p>
          <a:p>
            <a:pPr marL="128588" indent="-128588">
              <a:buFont typeface="Arial" panose="020B0604020202020204" pitchFamily="34" charset="0"/>
              <a:buChar char="•"/>
            </a:pPr>
            <a:r>
              <a:rPr lang="en-US" sz="1000" dirty="0"/>
              <a:t>Monitor background check completion (for 2-wk exceptions), provisional hires, completion of I-9 files/SSNs)</a:t>
            </a:r>
          </a:p>
        </p:txBody>
      </p:sp>
      <p:sp>
        <p:nvSpPr>
          <p:cNvPr id="137" name="Rectangle 136"/>
          <p:cNvSpPr/>
          <p:nvPr/>
        </p:nvSpPr>
        <p:spPr>
          <a:xfrm>
            <a:off x="1293001" y="5432999"/>
            <a:ext cx="228940" cy="229996"/>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38" name="TextBox 137"/>
          <p:cNvSpPr txBox="1"/>
          <p:nvPr/>
        </p:nvSpPr>
        <p:spPr>
          <a:xfrm>
            <a:off x="1540689" y="5423438"/>
            <a:ext cx="1570109" cy="276999"/>
          </a:xfrm>
          <a:prstGeom prst="rect">
            <a:avLst/>
          </a:prstGeom>
          <a:noFill/>
        </p:spPr>
        <p:txBody>
          <a:bodyPr wrap="square" rtlCol="0">
            <a:spAutoFit/>
          </a:bodyPr>
          <a:lstStyle/>
          <a:p>
            <a:r>
              <a:rPr lang="en-US" sz="1200" b="1" dirty="0"/>
              <a:t>Manager or Proxy</a:t>
            </a:r>
          </a:p>
        </p:txBody>
      </p:sp>
      <p:sp>
        <p:nvSpPr>
          <p:cNvPr id="142" name="TextBox 141"/>
          <p:cNvSpPr txBox="1"/>
          <p:nvPr/>
        </p:nvSpPr>
        <p:spPr>
          <a:xfrm>
            <a:off x="4974956" y="1534569"/>
            <a:ext cx="1714393" cy="1169551"/>
          </a:xfrm>
          <a:prstGeom prst="rect">
            <a:avLst/>
          </a:prstGeom>
          <a:noFill/>
          <a:ln>
            <a:noFill/>
          </a:ln>
        </p:spPr>
        <p:txBody>
          <a:bodyPr wrap="square" rtlCol="0">
            <a:spAutoFit/>
          </a:bodyPr>
          <a:lstStyle/>
          <a:p>
            <a:pPr marL="128588" indent="-128588">
              <a:buFont typeface="Arial" panose="020B0604020202020204" pitchFamily="34" charset="0"/>
              <a:buChar char="•"/>
            </a:pPr>
            <a:r>
              <a:rPr lang="en-US" sz="1000" dirty="0"/>
              <a:t>Meets with </a:t>
            </a:r>
            <a:r>
              <a:rPr lang="en-US" sz="1000" dirty="0" smtClean="0"/>
              <a:t>Wage/Grad</a:t>
            </a:r>
            <a:endParaRPr lang="en-US" sz="1000" dirty="0"/>
          </a:p>
          <a:p>
            <a:pPr marL="128588" indent="-128588">
              <a:buFont typeface="Arial" panose="020B0604020202020204" pitchFamily="34" charset="0"/>
              <a:buChar char="•"/>
            </a:pPr>
            <a:r>
              <a:rPr lang="en-US" sz="1000" dirty="0" smtClean="0"/>
              <a:t>Completes electronic  I-9</a:t>
            </a:r>
          </a:p>
          <a:p>
            <a:pPr marL="128588" indent="-128588">
              <a:buFont typeface="Arial" panose="020B0604020202020204" pitchFamily="34" charset="0"/>
              <a:buChar char="•"/>
            </a:pPr>
            <a:r>
              <a:rPr lang="en-US" sz="1000" dirty="0" smtClean="0"/>
              <a:t>Ensures Wage/Grad completes </a:t>
            </a:r>
            <a:r>
              <a:rPr lang="en-US" sz="1000" dirty="0"/>
              <a:t>remaining </a:t>
            </a:r>
            <a:r>
              <a:rPr lang="en-US" sz="1000" dirty="0" smtClean="0"/>
              <a:t>Onboarding </a:t>
            </a:r>
            <a:r>
              <a:rPr lang="en-US" sz="1000" dirty="0"/>
              <a:t>s</a:t>
            </a:r>
            <a:r>
              <a:rPr lang="en-US" sz="1000" dirty="0" smtClean="0"/>
              <a:t>teps  </a:t>
            </a:r>
            <a:r>
              <a:rPr lang="en-US" sz="1000" dirty="0"/>
              <a:t>in Workday/wet signature forms</a:t>
            </a:r>
          </a:p>
        </p:txBody>
      </p:sp>
      <p:sp>
        <p:nvSpPr>
          <p:cNvPr id="144" name="Right Arrow 143"/>
          <p:cNvSpPr/>
          <p:nvPr/>
        </p:nvSpPr>
        <p:spPr>
          <a:xfrm>
            <a:off x="5019182" y="611013"/>
            <a:ext cx="1670167" cy="892218"/>
          </a:xfrm>
          <a:prstGeom prst="rightArrow">
            <a:avLst/>
          </a:prstGeom>
          <a:solidFill>
            <a:schemeClr val="accent5"/>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050" b="1" dirty="0"/>
              <a:t>Completes Onboarding</a:t>
            </a:r>
          </a:p>
        </p:txBody>
      </p:sp>
      <p:sp>
        <p:nvSpPr>
          <p:cNvPr id="2" name="TextBox 1"/>
          <p:cNvSpPr txBox="1"/>
          <p:nvPr/>
        </p:nvSpPr>
        <p:spPr>
          <a:xfrm>
            <a:off x="1569230" y="106508"/>
            <a:ext cx="6235775" cy="369332"/>
          </a:xfrm>
          <a:prstGeom prst="rect">
            <a:avLst/>
          </a:prstGeom>
          <a:noFill/>
        </p:spPr>
        <p:txBody>
          <a:bodyPr wrap="square" rtlCol="0">
            <a:spAutoFit/>
          </a:bodyPr>
          <a:lstStyle/>
          <a:p>
            <a:r>
              <a:rPr lang="en-US" b="1" dirty="0" smtClean="0"/>
              <a:t> Wage/Grad Process at Workday Go-Live (Dec. 10 - ongoing)</a:t>
            </a:r>
            <a:endParaRPr lang="en-US" b="1" dirty="0"/>
          </a:p>
        </p:txBody>
      </p:sp>
      <p:sp>
        <p:nvSpPr>
          <p:cNvPr id="34" name="Right Arrow 33"/>
          <p:cNvSpPr/>
          <p:nvPr/>
        </p:nvSpPr>
        <p:spPr>
          <a:xfrm>
            <a:off x="641848" y="2981656"/>
            <a:ext cx="1911178" cy="1025647"/>
          </a:xfrm>
          <a:prstGeom prst="rightArrow">
            <a:avLst/>
          </a:prstGeom>
          <a:solidFill>
            <a:srgbClr val="00B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050" b="1" dirty="0"/>
              <a:t>Submits </a:t>
            </a:r>
            <a:r>
              <a:rPr lang="en-US" sz="1050" b="1" dirty="0" smtClean="0"/>
              <a:t>Initiate Hire/Appoint  – Part-Time Form  in Neocase</a:t>
            </a:r>
            <a:endParaRPr lang="en-US" sz="1050" b="1" dirty="0"/>
          </a:p>
        </p:txBody>
      </p:sp>
      <p:sp>
        <p:nvSpPr>
          <p:cNvPr id="35" name="Right Arrow 34"/>
          <p:cNvSpPr/>
          <p:nvPr/>
        </p:nvSpPr>
        <p:spPr>
          <a:xfrm>
            <a:off x="2850469" y="3039258"/>
            <a:ext cx="1674251" cy="887648"/>
          </a:xfrm>
          <a:prstGeom prst="rightArrow">
            <a:avLst/>
          </a:prstGeom>
          <a:solidFill>
            <a:schemeClr val="accent5"/>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050" b="1" dirty="0"/>
              <a:t>Processes Hire</a:t>
            </a:r>
          </a:p>
        </p:txBody>
      </p:sp>
      <p:sp>
        <p:nvSpPr>
          <p:cNvPr id="36" name="TextBox 35"/>
          <p:cNvSpPr txBox="1"/>
          <p:nvPr/>
        </p:nvSpPr>
        <p:spPr>
          <a:xfrm>
            <a:off x="672271" y="3904360"/>
            <a:ext cx="1400550" cy="1323439"/>
          </a:xfrm>
          <a:prstGeom prst="rect">
            <a:avLst/>
          </a:prstGeom>
          <a:noFill/>
          <a:ln>
            <a:noFill/>
          </a:ln>
        </p:spPr>
        <p:txBody>
          <a:bodyPr wrap="square" rtlCol="0">
            <a:spAutoFit/>
          </a:bodyPr>
          <a:lstStyle/>
          <a:p>
            <a:pPr marL="128588" indent="-128588">
              <a:buFont typeface="Arial" panose="020B0604020202020204" pitchFamily="34" charset="0"/>
              <a:buChar char="•"/>
            </a:pPr>
            <a:r>
              <a:rPr lang="en-US" sz="1000" dirty="0"/>
              <a:t>Submits </a:t>
            </a:r>
            <a:r>
              <a:rPr lang="en-US" sz="1000" dirty="0" smtClean="0"/>
              <a:t>Initiate Hire – Part-Time </a:t>
            </a:r>
            <a:r>
              <a:rPr lang="en-US" sz="1000" dirty="0"/>
              <a:t>in Neocase, attaching spreadsheet </a:t>
            </a:r>
            <a:r>
              <a:rPr lang="en-US" sz="1000" dirty="0" smtClean="0"/>
              <a:t>for multiple hires </a:t>
            </a:r>
            <a:r>
              <a:rPr lang="en-US" sz="1000" dirty="0"/>
              <a:t>(could also be done by Proxy Role)</a:t>
            </a:r>
          </a:p>
          <a:p>
            <a:endParaRPr lang="en-US" sz="1000" dirty="0"/>
          </a:p>
        </p:txBody>
      </p:sp>
      <p:sp>
        <p:nvSpPr>
          <p:cNvPr id="37" name="TextBox 36"/>
          <p:cNvSpPr txBox="1"/>
          <p:nvPr/>
        </p:nvSpPr>
        <p:spPr>
          <a:xfrm>
            <a:off x="2829908" y="1564430"/>
            <a:ext cx="1803512" cy="1169551"/>
          </a:xfrm>
          <a:prstGeom prst="rect">
            <a:avLst/>
          </a:prstGeom>
          <a:noFill/>
          <a:ln>
            <a:noFill/>
          </a:ln>
        </p:spPr>
        <p:txBody>
          <a:bodyPr wrap="square" rtlCol="0">
            <a:spAutoFit/>
          </a:bodyPr>
          <a:lstStyle/>
          <a:p>
            <a:pPr marL="128588" indent="-128588">
              <a:buFont typeface="Arial" panose="020B0604020202020204" pitchFamily="34" charset="0"/>
              <a:buChar char="•"/>
            </a:pPr>
            <a:r>
              <a:rPr lang="en-US" sz="1000" dirty="0"/>
              <a:t>Enters </a:t>
            </a:r>
            <a:r>
              <a:rPr lang="en-US" sz="1000" dirty="0" smtClean="0"/>
              <a:t>background </a:t>
            </a:r>
            <a:r>
              <a:rPr lang="en-US" sz="1000" dirty="0"/>
              <a:t>check in Workday</a:t>
            </a:r>
          </a:p>
          <a:p>
            <a:pPr marL="128588" indent="-128588">
              <a:buFont typeface="Arial" panose="020B0604020202020204" pitchFamily="34" charset="0"/>
              <a:buChar char="•"/>
            </a:pPr>
            <a:r>
              <a:rPr lang="en-US" sz="1000" dirty="0"/>
              <a:t>Enters </a:t>
            </a:r>
            <a:r>
              <a:rPr lang="en-US" sz="1000" dirty="0" smtClean="0"/>
              <a:t>hire/appointment  </a:t>
            </a:r>
            <a:r>
              <a:rPr lang="en-US" sz="1000" dirty="0"/>
              <a:t>in Workday (ideally after background check is complete, but </a:t>
            </a:r>
            <a:r>
              <a:rPr lang="en-US" sz="1000" dirty="0" smtClean="0"/>
              <a:t>may </a:t>
            </a:r>
            <a:r>
              <a:rPr lang="en-US" sz="1000" dirty="0"/>
              <a:t>be </a:t>
            </a:r>
            <a:r>
              <a:rPr lang="en-US" sz="1000" dirty="0" smtClean="0"/>
              <a:t>completed prior)</a:t>
            </a:r>
            <a:endParaRPr lang="en-US" sz="1000" dirty="0"/>
          </a:p>
        </p:txBody>
      </p:sp>
      <p:sp>
        <p:nvSpPr>
          <p:cNvPr id="38" name="TextBox 37"/>
          <p:cNvSpPr txBox="1"/>
          <p:nvPr/>
        </p:nvSpPr>
        <p:spPr>
          <a:xfrm>
            <a:off x="4540938" y="3987573"/>
            <a:ext cx="1623558" cy="1169551"/>
          </a:xfrm>
          <a:prstGeom prst="rect">
            <a:avLst/>
          </a:prstGeom>
          <a:noFill/>
          <a:ln>
            <a:noFill/>
          </a:ln>
        </p:spPr>
        <p:txBody>
          <a:bodyPr wrap="square" rtlCol="0">
            <a:spAutoFit/>
          </a:bodyPr>
          <a:lstStyle/>
          <a:p>
            <a:pPr marL="128588" indent="-128588">
              <a:buFont typeface="Arial" panose="020B0604020202020204" pitchFamily="34" charset="0"/>
              <a:buChar char="•"/>
            </a:pPr>
            <a:r>
              <a:rPr lang="en-US" sz="1000" dirty="0"/>
              <a:t>Meets with </a:t>
            </a:r>
            <a:r>
              <a:rPr lang="en-US" sz="1000" dirty="0" smtClean="0"/>
              <a:t>Wage/Grad</a:t>
            </a:r>
            <a:endParaRPr lang="en-US" sz="1000" dirty="0"/>
          </a:p>
          <a:p>
            <a:pPr marL="128588" indent="-128588">
              <a:buFont typeface="Arial" panose="020B0604020202020204" pitchFamily="34" charset="0"/>
              <a:buChar char="•"/>
            </a:pPr>
            <a:r>
              <a:rPr lang="en-US" sz="1000" dirty="0" smtClean="0"/>
              <a:t>Completes electronic  I-9</a:t>
            </a:r>
          </a:p>
          <a:p>
            <a:pPr marL="128588" indent="-128588">
              <a:buFont typeface="Arial" panose="020B0604020202020204" pitchFamily="34" charset="0"/>
              <a:buChar char="•"/>
            </a:pPr>
            <a:r>
              <a:rPr lang="en-US" sz="1000" dirty="0" smtClean="0"/>
              <a:t>Ensures Wage/Grad completes </a:t>
            </a:r>
            <a:r>
              <a:rPr lang="en-US" sz="1000" dirty="0"/>
              <a:t>remaining </a:t>
            </a:r>
            <a:r>
              <a:rPr lang="en-US" sz="1000" dirty="0" smtClean="0"/>
              <a:t>Onboarding </a:t>
            </a:r>
            <a:r>
              <a:rPr lang="en-US" sz="1000" dirty="0"/>
              <a:t>s</a:t>
            </a:r>
            <a:r>
              <a:rPr lang="en-US" sz="1000" dirty="0" smtClean="0"/>
              <a:t>teps  </a:t>
            </a:r>
            <a:r>
              <a:rPr lang="en-US" sz="1000" dirty="0"/>
              <a:t>in Workday/wet signature forms</a:t>
            </a:r>
          </a:p>
        </p:txBody>
      </p:sp>
    </p:spTree>
    <p:extLst>
      <p:ext uri="{BB962C8B-B14F-4D97-AF65-F5344CB8AC3E}">
        <p14:creationId xmlns:p14="http://schemas.microsoft.com/office/powerpoint/2010/main" val="35900277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15178</TotalTime>
  <Words>989</Words>
  <Application>Microsoft Office PowerPoint</Application>
  <PresentationFormat>On-screen Show (4:3)</PresentationFormat>
  <Paragraphs>131</Paragraphs>
  <Slides>8</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3" baseType="lpstr">
      <vt:lpstr>Arial</vt:lpstr>
      <vt:lpstr>Calibri</vt:lpstr>
      <vt:lpstr>Calibri Light</vt:lpstr>
      <vt:lpstr>1_Office Theme</vt:lpstr>
      <vt:lpstr>think-cell Slide</vt:lpstr>
      <vt:lpstr>Onboarding Partners for Grad School and High Volume Wage Units​</vt:lpstr>
      <vt:lpstr>Overview</vt:lpstr>
      <vt:lpstr>Decentralized Wage**</vt:lpstr>
      <vt:lpstr>Decentralized Grad**</vt:lpstr>
      <vt:lpstr>Decentralized Wage/Grad Responsibilities During Interim Period (July 24 – December 9)</vt:lpstr>
      <vt:lpstr>Decentralized Wage/Grad Responsibilities at Workday Go-Live (December 10 – ongoing)</vt:lpstr>
      <vt:lpstr>PowerPoint Presentation</vt:lpstr>
      <vt:lpstr>PowerPoint Presentation</vt:lpstr>
    </vt:vector>
  </TitlesOfParts>
  <Company>Accenture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Campanaro, John</dc:creator>
  <cp:lastModifiedBy>arw21</cp:lastModifiedBy>
  <cp:revision>171</cp:revision>
  <cp:lastPrinted>2017-05-15T20:58:58Z</cp:lastPrinted>
  <dcterms:created xsi:type="dcterms:W3CDTF">2017-01-24T22:19:02Z</dcterms:created>
  <dcterms:modified xsi:type="dcterms:W3CDTF">2017-07-18T21:36:51Z</dcterms:modified>
</cp:coreProperties>
</file>